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6"/>
  </p:notesMasterIdLst>
  <p:sldIdLst>
    <p:sldId id="403" r:id="rId2"/>
    <p:sldId id="386" r:id="rId3"/>
    <p:sldId id="387" r:id="rId4"/>
    <p:sldId id="390" r:id="rId5"/>
    <p:sldId id="388" r:id="rId6"/>
    <p:sldId id="389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406" r:id="rId16"/>
    <p:sldId id="399" r:id="rId17"/>
    <p:sldId id="405" r:id="rId18"/>
    <p:sldId id="407" r:id="rId19"/>
    <p:sldId id="400" r:id="rId20"/>
    <p:sldId id="401" r:id="rId21"/>
    <p:sldId id="404" r:id="rId22"/>
    <p:sldId id="409" r:id="rId23"/>
    <p:sldId id="402" r:id="rId24"/>
    <p:sldId id="408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F636F30-977E-4C07-8308-64A73A3F5E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3040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36F30-977E-4C07-8308-64A73A3F5EF7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917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Oval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152EAA-B1E5-47D0-B101-E1A285EEAA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14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1986-20FF-40BA-81C9-295968EC7C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922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07FF-C46C-40B3-838F-9425F63DB2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64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F164-06FE-46E5-9610-6364706EA5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879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2E86-7951-4D36-A49E-1327AF6F9F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913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DA5D-3E16-4E24-923F-CD5A1768C0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819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Rettango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Oval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Oval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00B3F9-0032-473B-ACB5-55261338A68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705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B481-B162-45AD-8B5A-B31931DACD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155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B20963-27BD-417A-A7EE-83C825B1B9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45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A9E8-EA78-4375-9B1A-B8D7C7E2CA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384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3" name="Rettango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86DB4-F891-44EB-9B9C-4E8092230B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214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A68F14-68C3-4A0D-83EF-FDCE168337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954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cs typeface="+mn-cs"/>
            </a:endParaRPr>
          </a:p>
        </p:txBody>
      </p:sp>
      <p:sp>
        <p:nvSpPr>
          <p:cNvPr id="6" name="Elaborazione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Elaborazione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76484-0E92-476A-8C78-721F0494E1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89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339F0C0-70F4-41F1-A0D5-9E32D4359E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4" r:id="rId2"/>
    <p:sldLayoutId id="2147483890" r:id="rId3"/>
    <p:sldLayoutId id="2147483885" r:id="rId4"/>
    <p:sldLayoutId id="2147483891" r:id="rId5"/>
    <p:sldLayoutId id="2147483886" r:id="rId6"/>
    <p:sldLayoutId id="2147483892" r:id="rId7"/>
    <p:sldLayoutId id="2147483893" r:id="rId8"/>
    <p:sldLayoutId id="2147483894" r:id="rId9"/>
    <p:sldLayoutId id="2147483887" r:id="rId10"/>
    <p:sldLayoutId id="2147483888" r:id="rId11"/>
    <p:sldLayoutId id="2147483895" r:id="rId12"/>
    <p:sldLayoutId id="214748389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0303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03030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BnwwvuSagIU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X1mUhyjZwk" TargetMode="External"/><Relationship Id="rId2" Type="http://schemas.openxmlformats.org/officeDocument/2006/relationships/hyperlink" Target="https://youtu.be/XEWO_cFy5YI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e-6AiDPyd2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rM4fB-t_l9E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218424" y="400120"/>
            <a:ext cx="7746064" cy="1228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rgbClr val="990000"/>
                </a:solidFill>
              </a:rPr>
              <a:t>SINDROME DELLO </a:t>
            </a:r>
            <a:br>
              <a:rPr lang="it-IT" altLang="it-IT" sz="4400" b="1" dirty="0">
                <a:solidFill>
                  <a:srgbClr val="990000"/>
                </a:solidFill>
              </a:rPr>
            </a:br>
            <a:r>
              <a:rPr lang="it-IT" altLang="it-IT" sz="4400" b="1" dirty="0">
                <a:solidFill>
                  <a:srgbClr val="990000"/>
                </a:solidFill>
              </a:rPr>
              <a:t>STRETTO TORACICO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1043608" y="2276872"/>
            <a:ext cx="8100392" cy="4032448"/>
          </a:xfrm>
        </p:spPr>
        <p:txBody>
          <a:bodyPr/>
          <a:lstStyle/>
          <a:p>
            <a:pPr marL="82550" indent="0">
              <a:buNone/>
            </a:pPr>
            <a:r>
              <a:rPr lang="it-IT" dirty="0"/>
              <a:t>Le sindromi da compressione dello stretto toracico sono un gruppo di malattie scarsamente definite e caratterizzate da dolore e parestesie in una mano, al collo, una spalla o un braccio. </a:t>
            </a:r>
          </a:p>
          <a:p>
            <a:pPr marL="82550" indent="0">
              <a:buNone/>
            </a:pPr>
            <a:endParaRPr lang="it-IT" dirty="0" smtClean="0"/>
          </a:p>
          <a:p>
            <a:pPr marL="82550" indent="0">
              <a:buNone/>
            </a:pPr>
            <a:r>
              <a:rPr lang="it-IT" dirty="0" smtClean="0"/>
              <a:t>Sembrano </a:t>
            </a:r>
            <a:r>
              <a:rPr lang="it-IT" dirty="0"/>
              <a:t>determinate dalla compressione del plesso brachiale (e forse dei vasi </a:t>
            </a:r>
            <a:r>
              <a:rPr lang="it-IT" dirty="0" err="1"/>
              <a:t>sottoclavicolari</a:t>
            </a:r>
            <a:r>
              <a:rPr lang="it-IT" dirty="0"/>
              <a:t>) nel punto di passaggio di queste strutture nello stretto toracico.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6F164-06FE-46E5-9610-6364706EA519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58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E612-C5C2-4789-BCB5-D4707FEAA8CF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09600"/>
            <a:ext cx="7118176" cy="679450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/>
              <a:t>Valutazione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420938"/>
            <a:ext cx="7787208" cy="410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b="1" u="sng" dirty="0">
                <a:solidFill>
                  <a:srgbClr val="000000"/>
                </a:solidFill>
              </a:rPr>
              <a:t>Anamnesi:</a:t>
            </a:r>
            <a:r>
              <a:rPr lang="it-IT" altLang="it-IT" u="sng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olidFill>
                  <a:srgbClr val="000000"/>
                </a:solidFill>
              </a:rPr>
              <a:t>rispetto alla persona e al problema (anamnesi più frequente: TDRC congiuntamente ad un uso ripetitivo delle mani, in un uso statico dell’arto superiore)</a:t>
            </a:r>
          </a:p>
        </p:txBody>
      </p:sp>
    </p:spTree>
    <p:extLst>
      <p:ext uri="{BB962C8B-B14F-4D97-AF65-F5344CB8AC3E}">
        <p14:creationId xmlns:p14="http://schemas.microsoft.com/office/powerpoint/2010/main" val="44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B887-739E-4B6E-BA4A-76BD180BF021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Esame soggettivo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352928" cy="4968850"/>
          </a:xfrm>
        </p:spPr>
        <p:txBody>
          <a:bodyPr/>
          <a:lstStyle/>
          <a:p>
            <a:r>
              <a:rPr lang="it-IT" altLang="it-IT" sz="2800" dirty="0">
                <a:solidFill>
                  <a:srgbClr val="000000"/>
                </a:solidFill>
              </a:rPr>
              <a:t>i sintomi sono aggravati da qualsiasi uso del braccio che comporti il sollevamento, il tirare, lo spingere, raggiungere l’apice della testa (pettinarsi, tenere il telefono o il volante, portare una borsa pesante…), o attività ripetitive (scrivere, suonare</a:t>
            </a:r>
            <a:r>
              <a:rPr lang="it-IT" altLang="it-IT" sz="2800" dirty="0" smtClean="0">
                <a:solidFill>
                  <a:srgbClr val="000000"/>
                </a:solidFill>
              </a:rPr>
              <a:t>…)</a:t>
            </a:r>
          </a:p>
          <a:p>
            <a:pPr marL="82550" indent="0">
              <a:buNone/>
            </a:pPr>
            <a:endParaRPr lang="it-IT" altLang="it-IT" sz="800" dirty="0">
              <a:solidFill>
                <a:srgbClr val="000000"/>
              </a:solidFill>
            </a:endParaRPr>
          </a:p>
          <a:p>
            <a:r>
              <a:rPr lang="it-IT" altLang="it-IT" sz="2800" dirty="0">
                <a:solidFill>
                  <a:srgbClr val="000000"/>
                </a:solidFill>
              </a:rPr>
              <a:t>il dolore può essere particolarmente fastidioso di </a:t>
            </a:r>
            <a:r>
              <a:rPr lang="it-IT" altLang="it-IT" sz="2800" dirty="0" smtClean="0">
                <a:solidFill>
                  <a:srgbClr val="000000"/>
                </a:solidFill>
              </a:rPr>
              <a:t>notte</a:t>
            </a:r>
          </a:p>
          <a:p>
            <a:pPr marL="82550" indent="0">
              <a:buNone/>
            </a:pPr>
            <a:endParaRPr lang="it-IT" altLang="it-IT" sz="800" dirty="0">
              <a:solidFill>
                <a:srgbClr val="000000"/>
              </a:solidFill>
            </a:endParaRPr>
          </a:p>
          <a:p>
            <a:r>
              <a:rPr lang="it-IT" altLang="it-IT" sz="2800" dirty="0">
                <a:solidFill>
                  <a:srgbClr val="000000"/>
                </a:solidFill>
              </a:rPr>
              <a:t>i sintomi possono essere bilaterali o monolaterali.</a:t>
            </a:r>
          </a:p>
        </p:txBody>
      </p:sp>
    </p:spTree>
    <p:extLst>
      <p:ext uri="{BB962C8B-B14F-4D97-AF65-F5344CB8AC3E}">
        <p14:creationId xmlns:p14="http://schemas.microsoft.com/office/powerpoint/2010/main" val="29639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FC0E-11FC-4E30-8B4A-280B46ABFFDF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657" y="332656"/>
            <a:ext cx="7089775" cy="854546"/>
          </a:xfrm>
        </p:spPr>
        <p:txBody>
          <a:bodyPr/>
          <a:lstStyle/>
          <a:p>
            <a:r>
              <a:rPr lang="it-IT" altLang="it-IT" b="1" dirty="0"/>
              <a:t>Esame obiettivo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8315399" cy="4823817"/>
          </a:xfrm>
        </p:spPr>
        <p:txBody>
          <a:bodyPr/>
          <a:lstStyle/>
          <a:p>
            <a:r>
              <a:rPr lang="it-IT" altLang="it-IT" sz="2800" b="1" u="sng" dirty="0">
                <a:solidFill>
                  <a:srgbClr val="000000"/>
                </a:solidFill>
              </a:rPr>
              <a:t>Valutazione articolare e muscolare</a:t>
            </a:r>
            <a:r>
              <a:rPr lang="it-IT" altLang="it-IT" sz="2800" b="1" dirty="0">
                <a:solidFill>
                  <a:srgbClr val="000000"/>
                </a:solidFill>
              </a:rPr>
              <a:t> </a:t>
            </a:r>
            <a:r>
              <a:rPr lang="it-IT" altLang="it-IT" sz="2800" dirty="0">
                <a:solidFill>
                  <a:srgbClr val="000000"/>
                </a:solidFill>
              </a:rPr>
              <a:t>dell’arto superiore e del rachide cervicale</a:t>
            </a:r>
            <a:r>
              <a:rPr lang="it-IT" altLang="it-IT" sz="2800" dirty="0" smtClean="0">
                <a:solidFill>
                  <a:srgbClr val="000000"/>
                </a:solidFill>
              </a:rPr>
              <a:t>.</a:t>
            </a:r>
          </a:p>
          <a:p>
            <a:pPr marL="82550" indent="0">
              <a:buNone/>
            </a:pPr>
            <a:endParaRPr lang="it-IT" altLang="it-IT" sz="1000" dirty="0">
              <a:solidFill>
                <a:srgbClr val="000000"/>
              </a:solidFill>
            </a:endParaRPr>
          </a:p>
          <a:p>
            <a:r>
              <a:rPr lang="it-IT" altLang="it-IT" sz="2800" b="1" u="sng" dirty="0">
                <a:solidFill>
                  <a:srgbClr val="000000"/>
                </a:solidFill>
              </a:rPr>
              <a:t>test specifici</a:t>
            </a:r>
            <a:r>
              <a:rPr lang="it-IT" altLang="it-IT" sz="2800" b="1" dirty="0">
                <a:solidFill>
                  <a:srgbClr val="000000"/>
                </a:solidFill>
              </a:rPr>
              <a:t> </a:t>
            </a:r>
            <a:r>
              <a:rPr lang="it-IT" altLang="it-IT" sz="2800" dirty="0">
                <a:solidFill>
                  <a:srgbClr val="000000"/>
                </a:solidFill>
              </a:rPr>
              <a:t>per mettere in luce la compressione nervosa e/o </a:t>
            </a:r>
            <a:r>
              <a:rPr lang="it-IT" altLang="it-IT" sz="2800" dirty="0" smtClean="0">
                <a:solidFill>
                  <a:srgbClr val="000000"/>
                </a:solidFill>
              </a:rPr>
              <a:t>vascolare</a:t>
            </a:r>
          </a:p>
          <a:p>
            <a:pPr marL="82550" indent="0">
              <a:buNone/>
            </a:pPr>
            <a:endParaRPr lang="it-IT" altLang="it-IT" sz="1000" dirty="0">
              <a:solidFill>
                <a:srgbClr val="000000"/>
              </a:solidFill>
            </a:endParaRPr>
          </a:p>
          <a:p>
            <a:r>
              <a:rPr lang="it-IT" altLang="it-IT" sz="2800" b="1" u="sng" dirty="0">
                <a:solidFill>
                  <a:srgbClr val="000000"/>
                </a:solidFill>
              </a:rPr>
              <a:t>Indagini strumentali</a:t>
            </a:r>
            <a:r>
              <a:rPr lang="it-IT" altLang="it-IT" sz="2800" b="1" dirty="0">
                <a:solidFill>
                  <a:srgbClr val="000000"/>
                </a:solidFill>
              </a:rPr>
              <a:t>: </a:t>
            </a:r>
            <a:r>
              <a:rPr lang="it-IT" altLang="it-IT" sz="2800" dirty="0" err="1">
                <a:solidFill>
                  <a:srgbClr val="000000"/>
                </a:solidFill>
              </a:rPr>
              <a:t>rx</a:t>
            </a:r>
            <a:r>
              <a:rPr lang="it-IT" altLang="it-IT" sz="2800" dirty="0">
                <a:solidFill>
                  <a:srgbClr val="000000"/>
                </a:solidFill>
              </a:rPr>
              <a:t> rachide cervicale, l’eco-color doppler arterioso e venoso; l’EMG che spesso risulta negativa fino alla presenza di un danno periferico importante</a:t>
            </a:r>
          </a:p>
        </p:txBody>
      </p:sp>
    </p:spTree>
    <p:extLst>
      <p:ext uri="{BB962C8B-B14F-4D97-AF65-F5344CB8AC3E}">
        <p14:creationId xmlns:p14="http://schemas.microsoft.com/office/powerpoint/2010/main" val="30472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A8E3-D844-4209-81E5-3164AF1CDC72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8136904" cy="1371048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>
                <a:solidFill>
                  <a:srgbClr val="990000"/>
                </a:solidFill>
              </a:rPr>
              <a:t>Manovra o test di </a:t>
            </a:r>
            <a:r>
              <a:rPr lang="it-IT" altLang="it-IT" sz="4000" b="1" dirty="0" err="1">
                <a:solidFill>
                  <a:srgbClr val="990000"/>
                </a:solidFill>
              </a:rPr>
              <a:t>Adson</a:t>
            </a:r>
            <a:r>
              <a:rPr lang="it-IT" altLang="it-IT" sz="4000" b="1" dirty="0">
                <a:solidFill>
                  <a:srgbClr val="990000"/>
                </a:solidFill>
              </a:rPr>
              <a:t>: </a:t>
            </a:r>
            <a:r>
              <a:rPr lang="it-IT" altLang="it-IT" sz="4000" b="1" dirty="0" smtClean="0">
                <a:solidFill>
                  <a:srgbClr val="990000"/>
                </a:solidFill>
              </a:rPr>
              <a:t> 1</a:t>
            </a:r>
            <a:r>
              <a:rPr lang="it-IT" altLang="it-IT" sz="4000" b="1" dirty="0">
                <a:solidFill>
                  <a:srgbClr val="990000"/>
                </a:solidFill>
              </a:rPr>
              <a:t>° spazio</a:t>
            </a:r>
            <a:br>
              <a:rPr lang="it-IT" altLang="it-IT" sz="4000" b="1" dirty="0">
                <a:solidFill>
                  <a:srgbClr val="990000"/>
                </a:solidFill>
              </a:rPr>
            </a:br>
            <a:r>
              <a:rPr lang="it-IT" altLang="it-IT" sz="4000" b="1" dirty="0">
                <a:solidFill>
                  <a:srgbClr val="990000"/>
                </a:solidFill>
                <a:hlinkClick r:id="rId2"/>
              </a:rPr>
              <a:t>https://</a:t>
            </a:r>
            <a:r>
              <a:rPr lang="it-IT" altLang="it-IT" sz="4000" b="1" dirty="0" smtClean="0">
                <a:solidFill>
                  <a:srgbClr val="990000"/>
                </a:solidFill>
                <a:hlinkClick r:id="rId2"/>
              </a:rPr>
              <a:t>youtu.be/BnwwvuSagIU</a:t>
            </a:r>
            <a:r>
              <a:rPr lang="it-IT" altLang="it-IT" sz="4000" b="1" dirty="0" smtClean="0">
                <a:solidFill>
                  <a:srgbClr val="990000"/>
                </a:solidFill>
              </a:rPr>
              <a:t/>
            </a:r>
            <a:br>
              <a:rPr lang="it-IT" altLang="it-IT" sz="4000" b="1" dirty="0" smtClean="0">
                <a:solidFill>
                  <a:srgbClr val="990000"/>
                </a:solidFill>
              </a:rPr>
            </a:br>
            <a:endParaRPr lang="it-IT" altLang="it-IT" sz="4000" b="1" dirty="0">
              <a:solidFill>
                <a:srgbClr val="990000"/>
              </a:solidFill>
            </a:endParaRP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4275384" y="1703705"/>
            <a:ext cx="486911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/>
              <a:t>Positivo quando a paziente seduto con braccio abdotto di 15° la </a:t>
            </a:r>
            <a:r>
              <a:rPr lang="it-IT" altLang="it-IT" sz="2400" dirty="0" err="1"/>
              <a:t>max</a:t>
            </a:r>
            <a:r>
              <a:rPr lang="it-IT" altLang="it-IT" sz="2400" dirty="0"/>
              <a:t> estensione e la </a:t>
            </a:r>
            <a:r>
              <a:rPr lang="it-IT" altLang="it-IT" sz="2400" dirty="0" err="1"/>
              <a:t>max</a:t>
            </a:r>
            <a:r>
              <a:rPr lang="it-IT" altLang="it-IT" sz="2400" dirty="0"/>
              <a:t> rotazione omolaterale del capo contestualmente</a:t>
            </a:r>
          </a:p>
          <a:p>
            <a:r>
              <a:rPr lang="it-IT" altLang="it-IT" sz="2400" dirty="0"/>
              <a:t>mantenute per 1 </a:t>
            </a:r>
            <a:r>
              <a:rPr lang="it-IT" altLang="it-IT" sz="2400" dirty="0" err="1"/>
              <a:t>min</a:t>
            </a:r>
            <a:r>
              <a:rPr lang="it-IT" altLang="it-IT" sz="2400" dirty="0"/>
              <a:t> inducono riduzione d’ampiezza o scomparsa del polso radiale, ovvero insorgenza di dolore parestesico.</a:t>
            </a:r>
          </a:p>
          <a:p>
            <a:endParaRPr lang="it-IT" altLang="it-IT" sz="2400" dirty="0"/>
          </a:p>
          <a:p>
            <a:r>
              <a:rPr kumimoji="1" lang="it-IT" altLang="it-IT" sz="2400" dirty="0">
                <a:solidFill>
                  <a:srgbClr val="000000"/>
                </a:solidFill>
              </a:rPr>
              <a:t>Se il test risulta negativo, </a:t>
            </a:r>
          </a:p>
          <a:p>
            <a:r>
              <a:rPr kumimoji="1" lang="it-IT" altLang="it-IT" sz="2400" dirty="0">
                <a:solidFill>
                  <a:srgbClr val="000000"/>
                </a:solidFill>
              </a:rPr>
              <a:t>Chiedere al paziente di ruotare la testa e sollevare il mento dalla parte opposta “</a:t>
            </a:r>
            <a:r>
              <a:rPr kumimoji="1" lang="it-IT" altLang="it-IT" sz="2400" dirty="0" err="1">
                <a:solidFill>
                  <a:srgbClr val="000000"/>
                </a:solidFill>
              </a:rPr>
              <a:t>Adson</a:t>
            </a:r>
            <a:r>
              <a:rPr kumimoji="1" lang="it-IT" altLang="it-IT" sz="2400" dirty="0">
                <a:solidFill>
                  <a:srgbClr val="000000"/>
                </a:solidFill>
              </a:rPr>
              <a:t> modificato”.</a:t>
            </a:r>
            <a:endParaRPr lang="it-IT" altLang="it-IT" sz="2400" dirty="0"/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" y="1916832"/>
            <a:ext cx="4275137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9C4B-81A7-452A-8EE1-D594A8CF1CF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8027938" cy="1152128"/>
          </a:xfrm>
        </p:spPr>
        <p:txBody>
          <a:bodyPr>
            <a:normAutofit fontScale="90000"/>
          </a:bodyPr>
          <a:lstStyle/>
          <a:p>
            <a:r>
              <a:rPr lang="it-IT" altLang="it-IT" sz="3600" b="1" dirty="0">
                <a:solidFill>
                  <a:srgbClr val="990000"/>
                </a:solidFill>
              </a:rPr>
              <a:t>Test </a:t>
            </a:r>
            <a:r>
              <a:rPr lang="it-IT" altLang="it-IT" sz="3600" b="1" dirty="0" err="1">
                <a:solidFill>
                  <a:srgbClr val="990000"/>
                </a:solidFill>
              </a:rPr>
              <a:t>dell’artic</a:t>
            </a:r>
            <a:r>
              <a:rPr lang="it-IT" altLang="it-IT" sz="3600" b="1" dirty="0">
                <a:solidFill>
                  <a:srgbClr val="990000"/>
                </a:solidFill>
              </a:rPr>
              <a:t>. </a:t>
            </a:r>
            <a:r>
              <a:rPr lang="it-IT" altLang="it-IT" sz="3600" b="1" dirty="0" smtClean="0">
                <a:solidFill>
                  <a:srgbClr val="990000"/>
                </a:solidFill>
              </a:rPr>
              <a:t>costo-clavicolare: 2</a:t>
            </a:r>
            <a:r>
              <a:rPr lang="it-IT" altLang="it-IT" sz="3600" b="1" dirty="0">
                <a:solidFill>
                  <a:srgbClr val="990000"/>
                </a:solidFill>
              </a:rPr>
              <a:t>° </a:t>
            </a:r>
            <a:r>
              <a:rPr lang="it-IT" altLang="it-IT" sz="3600" b="1" dirty="0" smtClean="0">
                <a:solidFill>
                  <a:srgbClr val="990000"/>
                </a:solidFill>
              </a:rPr>
              <a:t>spazio</a:t>
            </a:r>
            <a:r>
              <a:rPr lang="it-IT" altLang="it-IT" sz="4000" b="1" dirty="0" smtClean="0">
                <a:solidFill>
                  <a:srgbClr val="990000"/>
                </a:solidFill>
              </a:rPr>
              <a:t/>
            </a:r>
            <a:br>
              <a:rPr lang="it-IT" altLang="it-IT" sz="4000" b="1" dirty="0" smtClean="0">
                <a:solidFill>
                  <a:srgbClr val="990000"/>
                </a:solidFill>
              </a:rPr>
            </a:br>
            <a:endParaRPr lang="it-IT" altLang="it-IT" sz="4000" b="1" dirty="0">
              <a:solidFill>
                <a:srgbClr val="990000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2205038"/>
            <a:ext cx="4679950" cy="4464050"/>
          </a:xfrm>
        </p:spPr>
        <p:txBody>
          <a:bodyPr/>
          <a:lstStyle/>
          <a:p>
            <a:r>
              <a:rPr lang="it-IT" altLang="it-IT" sz="2400" dirty="0">
                <a:solidFill>
                  <a:srgbClr val="000000"/>
                </a:solidFill>
              </a:rPr>
              <a:t>Paziente seduto, individuare il polso radiale, invitarlo a spingere con forza le spalle indietro, con il mento flesso verso il torace.</a:t>
            </a:r>
          </a:p>
          <a:p>
            <a:pPr>
              <a:buFontTx/>
              <a:buNone/>
            </a:pPr>
            <a:endParaRPr lang="it-IT" altLang="it-IT" sz="2400" dirty="0">
              <a:solidFill>
                <a:srgbClr val="000000"/>
              </a:solidFill>
            </a:endParaRPr>
          </a:p>
          <a:p>
            <a:r>
              <a:rPr lang="it-IT" altLang="it-IT" sz="2400" dirty="0">
                <a:solidFill>
                  <a:srgbClr val="000000"/>
                </a:solidFill>
              </a:rPr>
              <a:t>Scomparsa del polso indica una compressione del fascio vascolo-nervoso per riduzione dello spazio tra clavicola e prima costa</a:t>
            </a:r>
          </a:p>
        </p:txBody>
      </p:sp>
      <p:pic>
        <p:nvPicPr>
          <p:cNvPr id="261124" name="Picture 4" descr="test stre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5274"/>
            <a:ext cx="3456384" cy="52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1560" y="548680"/>
            <a:ext cx="3953398" cy="59923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altLang="it-IT" b="1" dirty="0">
                <a:solidFill>
                  <a:srgbClr val="990000"/>
                </a:solidFill>
                <a:hlinkClick r:id="rId2"/>
              </a:rPr>
              <a:t>https://</a:t>
            </a:r>
            <a:r>
              <a:rPr lang="it-IT" altLang="it-IT" b="1" dirty="0" smtClean="0">
                <a:solidFill>
                  <a:srgbClr val="990000"/>
                </a:solidFill>
                <a:hlinkClick r:id="rId2"/>
              </a:rPr>
              <a:t>youtu.be/XEWO_cFy5YI</a:t>
            </a:r>
            <a:endParaRPr lang="it-IT" altLang="it-IT" b="1" dirty="0" smtClean="0">
              <a:solidFill>
                <a:srgbClr val="990000"/>
              </a:solidFill>
            </a:endParaRPr>
          </a:p>
          <a:p>
            <a:r>
              <a:rPr lang="en-US" dirty="0" err="1"/>
              <a:t>Costoclavicular</a:t>
            </a:r>
            <a:r>
              <a:rPr lang="en-US" dirty="0"/>
              <a:t> Maneuver / Exaggerated Military Brace Test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30022" y="620688"/>
            <a:ext cx="4034259" cy="5976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youtu.be/kX1mUhyjZwk</a:t>
            </a:r>
            <a:endParaRPr lang="it-IT" dirty="0" smtClean="0"/>
          </a:p>
          <a:p>
            <a:r>
              <a:rPr lang="it-IT" dirty="0" err="1"/>
              <a:t>Cyriax</a:t>
            </a:r>
            <a:r>
              <a:rPr lang="it-IT" dirty="0"/>
              <a:t> Release Test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32E86-7951-4D36-A49E-1327AF6F9FD9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0996"/>
            <a:ext cx="3953398" cy="221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22" y="4077071"/>
            <a:ext cx="4013978" cy="22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0BA2-411E-4DB2-8FD1-978A624ADE04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158990"/>
            <a:ext cx="3959994" cy="4562003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</a:rPr>
              <a:t>Paziente </a:t>
            </a:r>
            <a:r>
              <a:rPr lang="it-IT" altLang="it-IT" sz="2400" dirty="0">
                <a:solidFill>
                  <a:srgbClr val="000000"/>
                </a:solidFill>
              </a:rPr>
              <a:t>seduto, </a:t>
            </a:r>
            <a:r>
              <a:rPr lang="it-IT" altLang="it-IT" sz="2400" b="1" dirty="0">
                <a:solidFill>
                  <a:srgbClr val="000000"/>
                </a:solidFill>
              </a:rPr>
              <a:t>individuare il polso radiale e </a:t>
            </a:r>
            <a:r>
              <a:rPr lang="it-IT" altLang="it-IT" sz="2400" dirty="0">
                <a:solidFill>
                  <a:srgbClr val="000000"/>
                </a:solidFill>
              </a:rPr>
              <a:t>poi abdurre l’arto </a:t>
            </a:r>
            <a:r>
              <a:rPr lang="it-IT" altLang="it-IT" sz="2400" dirty="0" err="1">
                <a:solidFill>
                  <a:srgbClr val="000000"/>
                </a:solidFill>
              </a:rPr>
              <a:t>sup</a:t>
            </a:r>
            <a:r>
              <a:rPr lang="it-IT" altLang="it-IT" sz="2400" dirty="0">
                <a:solidFill>
                  <a:srgbClr val="000000"/>
                </a:solidFill>
              </a:rPr>
              <a:t>. a 90°, gomito esteso,  extra-ruotare l’arto (stiramento piccolo pettorale</a:t>
            </a:r>
            <a:r>
              <a:rPr lang="it-IT" altLang="it-IT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</a:rPr>
              <a:t>Nella seconda parte del test portiamo in allungamento il braccio con un’</a:t>
            </a:r>
            <a:r>
              <a:rPr lang="it-IT" altLang="it-IT" sz="2400" dirty="0" err="1" smtClean="0">
                <a:solidFill>
                  <a:srgbClr val="000000"/>
                </a:solidFill>
              </a:rPr>
              <a:t>iperabudzione</a:t>
            </a:r>
            <a:r>
              <a:rPr lang="it-IT" altLang="it-IT" sz="2400" dirty="0" smtClean="0">
                <a:solidFill>
                  <a:srgbClr val="000000"/>
                </a:solidFill>
              </a:rPr>
              <a:t> e questo valuta anche il 2° spazio.</a:t>
            </a:r>
            <a:endParaRPr lang="it-IT" altLang="it-IT" sz="2400" dirty="0">
              <a:solidFill>
                <a:srgbClr val="000000"/>
              </a:solidFill>
            </a:endParaRP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1403648" y="404664"/>
            <a:ext cx="69127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it-IT" altLang="it-IT" sz="3600" b="1" dirty="0">
                <a:solidFill>
                  <a:srgbClr val="990000"/>
                </a:solidFill>
              </a:rPr>
              <a:t>3° </a:t>
            </a:r>
            <a:r>
              <a:rPr lang="it-IT" altLang="it-IT" sz="3600" b="1" dirty="0" smtClean="0">
                <a:solidFill>
                  <a:srgbClr val="990000"/>
                </a:solidFill>
              </a:rPr>
              <a:t>spazio: Manovra di Wright</a:t>
            </a:r>
          </a:p>
          <a:p>
            <a:r>
              <a:rPr lang="it-IT" altLang="it-IT" sz="3600" b="1" dirty="0" smtClean="0">
                <a:solidFill>
                  <a:srgbClr val="990000"/>
                </a:solidFill>
              </a:rPr>
              <a:t> </a:t>
            </a:r>
            <a:r>
              <a:rPr lang="it-IT" altLang="it-IT" sz="3600" b="1" dirty="0">
                <a:solidFill>
                  <a:srgbClr val="990000"/>
                </a:solidFill>
                <a:hlinkClick r:id="rId2"/>
              </a:rPr>
              <a:t>https://</a:t>
            </a:r>
            <a:r>
              <a:rPr lang="it-IT" altLang="it-IT" sz="3600" b="1" dirty="0" smtClean="0">
                <a:solidFill>
                  <a:srgbClr val="990000"/>
                </a:solidFill>
                <a:hlinkClick r:id="rId2"/>
              </a:rPr>
              <a:t>youtu.be/e-6AiDPyd2Q</a:t>
            </a:r>
            <a:endParaRPr lang="it-IT" altLang="it-IT" sz="3600" b="1" dirty="0" smtClean="0">
              <a:solidFill>
                <a:srgbClr val="990000"/>
              </a:solidFill>
            </a:endParaRPr>
          </a:p>
          <a:p>
            <a:endParaRPr kumimoji="1" lang="it-IT" altLang="it-IT" sz="3600" b="1" dirty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34" y="1916832"/>
            <a:ext cx="3629014" cy="2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2"/>
            <a:ext cx="3145236" cy="235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142743" y="2572884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Prima</a:t>
            </a:r>
          </a:p>
          <a:p>
            <a:r>
              <a:rPr lang="it-IT" sz="2000" dirty="0" smtClean="0"/>
              <a:t>parte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090506" y="5189104"/>
            <a:ext cx="1053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Seconda</a:t>
            </a:r>
          </a:p>
          <a:p>
            <a:r>
              <a:rPr lang="it-IT" sz="2000" dirty="0" smtClean="0"/>
              <a:t>parte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241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59216" cy="8359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Test di </a:t>
            </a:r>
            <a:r>
              <a:rPr lang="it-IT" dirty="0" err="1" smtClean="0"/>
              <a:t>roos</a:t>
            </a:r>
            <a:r>
              <a:rPr lang="it-IT" dirty="0"/>
              <a:t> </a:t>
            </a:r>
            <a:r>
              <a:rPr lang="it-IT" dirty="0" smtClean="0"/>
              <a:t>per TUTTI E TRE GLI SPAZI DEL </a:t>
            </a:r>
            <a:r>
              <a:rPr lang="it-IT" dirty="0" err="1" smtClean="0"/>
              <a:t>tos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youtu.be/rM4fB-t_l9E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>
          <a:xfrm>
            <a:off x="323528" y="1124744"/>
            <a:ext cx="8712968" cy="1944216"/>
          </a:xfrm>
        </p:spPr>
        <p:txBody>
          <a:bodyPr/>
          <a:lstStyle/>
          <a:p>
            <a:r>
              <a:rPr lang="it-IT" altLang="it-IT" sz="2400" dirty="0" smtClean="0">
                <a:solidFill>
                  <a:srgbClr val="000000"/>
                </a:solidFill>
              </a:rPr>
              <a:t>Paz </a:t>
            </a:r>
            <a:r>
              <a:rPr lang="it-IT" altLang="it-IT" sz="2400" dirty="0">
                <a:solidFill>
                  <a:srgbClr val="000000"/>
                </a:solidFill>
              </a:rPr>
              <a:t>in stazione </a:t>
            </a:r>
            <a:r>
              <a:rPr lang="it-IT" altLang="it-IT" sz="2400" dirty="0" smtClean="0">
                <a:solidFill>
                  <a:srgbClr val="000000"/>
                </a:solidFill>
              </a:rPr>
              <a:t>eretta o in posizione seduta, </a:t>
            </a:r>
            <a:r>
              <a:rPr lang="it-IT" altLang="it-IT" sz="2400" dirty="0">
                <a:solidFill>
                  <a:srgbClr val="000000"/>
                </a:solidFill>
              </a:rPr>
              <a:t>con le braccia abdotte ed </a:t>
            </a:r>
            <a:r>
              <a:rPr lang="it-IT" altLang="it-IT" sz="2400" dirty="0" err="1">
                <a:solidFill>
                  <a:srgbClr val="000000"/>
                </a:solidFill>
              </a:rPr>
              <a:t>extraruotate</a:t>
            </a:r>
            <a:r>
              <a:rPr lang="it-IT" altLang="it-IT" sz="2400" dirty="0">
                <a:solidFill>
                  <a:srgbClr val="000000"/>
                </a:solidFill>
              </a:rPr>
              <a:t> e i gomiti flessi a 90°. </a:t>
            </a:r>
            <a:r>
              <a:rPr lang="it-IT" altLang="it-IT" sz="2400" dirty="0" smtClean="0">
                <a:solidFill>
                  <a:srgbClr val="000000"/>
                </a:solidFill>
              </a:rPr>
              <a:t>Si chiede al paziente di aprire e chiudere le mani per 3 minuti.</a:t>
            </a:r>
          </a:p>
          <a:p>
            <a:r>
              <a:rPr lang="it-IT" altLang="it-IT" sz="2400" dirty="0" smtClean="0">
                <a:solidFill>
                  <a:srgbClr val="000000"/>
                </a:solidFill>
              </a:rPr>
              <a:t>Il </a:t>
            </a:r>
            <a:r>
              <a:rPr lang="it-IT" altLang="it-IT" sz="2400" dirty="0">
                <a:solidFill>
                  <a:srgbClr val="000000"/>
                </a:solidFill>
              </a:rPr>
              <a:t>test è positivo se il pz lamenta l’insorgenza di dolori di tipo ischemico al braccio, </a:t>
            </a:r>
            <a:r>
              <a:rPr lang="it-IT" altLang="it-IT" sz="2400" dirty="0" err="1">
                <a:solidFill>
                  <a:srgbClr val="000000"/>
                </a:solidFill>
              </a:rPr>
              <a:t>disestesie</a:t>
            </a:r>
            <a:r>
              <a:rPr lang="it-IT" altLang="it-IT" sz="2400" dirty="0">
                <a:solidFill>
                  <a:srgbClr val="000000"/>
                </a:solidFill>
              </a:rPr>
              <a:t>, </a:t>
            </a:r>
            <a:r>
              <a:rPr lang="it-IT" altLang="it-IT" sz="2400" dirty="0" err="1" smtClean="0">
                <a:solidFill>
                  <a:srgbClr val="000000"/>
                </a:solidFill>
              </a:rPr>
              <a:t>ipostesie</a:t>
            </a:r>
            <a:r>
              <a:rPr lang="it-IT" altLang="it-IT" sz="2400" dirty="0" smtClean="0">
                <a:solidFill>
                  <a:srgbClr val="000000"/>
                </a:solidFill>
              </a:rPr>
              <a:t>.</a:t>
            </a:r>
            <a:endParaRPr lang="it-IT" altLang="it-IT" sz="2400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0467" y="3284984"/>
            <a:ext cx="646163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6B481-B162-45AD-8B5A-B31931DACDBA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27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68F14-68C3-4A0D-83EF-FDCE168337E1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488832" cy="256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728682" cy="32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988314" y="3918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2018</a:t>
            </a:r>
            <a:endParaRPr lang="it-IT" sz="2400" b="1" dirty="0"/>
          </a:p>
        </p:txBody>
      </p:sp>
      <p:sp>
        <p:nvSpPr>
          <p:cNvPr id="12" name="Rettangolo 11"/>
          <p:cNvSpPr/>
          <p:nvPr/>
        </p:nvSpPr>
        <p:spPr>
          <a:xfrm>
            <a:off x="4216532" y="5716400"/>
            <a:ext cx="481996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err="1"/>
              <a:t>Clinicians</a:t>
            </a:r>
            <a:r>
              <a:rPr lang="it-IT" sz="2000" dirty="0"/>
              <a:t> </a:t>
            </a:r>
            <a:r>
              <a:rPr lang="it-IT" sz="2000" dirty="0" err="1"/>
              <a:t>should</a:t>
            </a:r>
            <a:r>
              <a:rPr lang="it-IT" sz="2000" dirty="0"/>
              <a:t> </a:t>
            </a:r>
            <a:r>
              <a:rPr lang="it-IT" sz="2000" dirty="0" err="1"/>
              <a:t>keep</a:t>
            </a:r>
            <a:r>
              <a:rPr lang="it-IT" sz="2000" dirty="0"/>
              <a:t> </a:t>
            </a:r>
            <a:r>
              <a:rPr lang="it-IT" sz="2000" dirty="0" smtClean="0"/>
              <a:t>in </a:t>
            </a:r>
            <a:r>
              <a:rPr lang="en-US" sz="2000" dirty="0" smtClean="0"/>
              <a:t>mind </a:t>
            </a:r>
            <a:r>
              <a:rPr lang="en-US" sz="2000" dirty="0"/>
              <a:t>the high false-positive rate of venous compression in</a:t>
            </a:r>
          </a:p>
          <a:p>
            <a:r>
              <a:rPr lang="it-IT" sz="2000" dirty="0" err="1"/>
              <a:t>asymptomatic</a:t>
            </a:r>
            <a:r>
              <a:rPr lang="it-IT" sz="2000" dirty="0"/>
              <a:t> </a:t>
            </a:r>
            <a:r>
              <a:rPr lang="it-IT" sz="2000" dirty="0" err="1"/>
              <a:t>populations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19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94CB-4C35-4000-9225-FB7B654A1102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81000"/>
            <a:ext cx="7416800" cy="1247775"/>
          </a:xfrm>
        </p:spPr>
        <p:txBody>
          <a:bodyPr>
            <a:normAutofit fontScale="90000"/>
          </a:bodyPr>
          <a:lstStyle/>
          <a:p>
            <a:r>
              <a:rPr lang="it-IT" altLang="it-IT" sz="4000" b="1"/>
              <a:t>Per completare l’esame obiettivo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036050" cy="4608513"/>
          </a:xfrm>
        </p:spPr>
        <p:txBody>
          <a:bodyPr/>
          <a:lstStyle/>
          <a:p>
            <a:r>
              <a:rPr lang="it-IT" altLang="it-IT" sz="2800" b="1" u="sng">
                <a:solidFill>
                  <a:srgbClr val="000000"/>
                </a:solidFill>
              </a:rPr>
              <a:t>Esame neurologico</a:t>
            </a:r>
            <a:r>
              <a:rPr lang="it-IT" altLang="it-IT" sz="2800">
                <a:solidFill>
                  <a:srgbClr val="000000"/>
                </a:solidFill>
              </a:rPr>
              <a:t>: per evidenziare deficit di forza, ipotrofia (soprattutto degli interossei); valutare i riflessi e la sensibilità;</a:t>
            </a:r>
          </a:p>
          <a:p>
            <a:r>
              <a:rPr lang="it-IT" altLang="it-IT" sz="2800" b="1" u="sng">
                <a:solidFill>
                  <a:srgbClr val="000000"/>
                </a:solidFill>
              </a:rPr>
              <a:t>Esame vascolare</a:t>
            </a:r>
            <a:r>
              <a:rPr lang="it-IT" altLang="it-IT" sz="2800">
                <a:solidFill>
                  <a:srgbClr val="000000"/>
                </a:solidFill>
              </a:rPr>
              <a:t>: colorito e temperatura dell’arto sup., presenza di edemi, disturbi trofici della cute…</a:t>
            </a:r>
          </a:p>
          <a:p>
            <a:r>
              <a:rPr lang="it-IT" altLang="it-IT" sz="2800" b="1" u="sng">
                <a:solidFill>
                  <a:srgbClr val="000000"/>
                </a:solidFill>
              </a:rPr>
              <a:t>Test di mobilità</a:t>
            </a:r>
            <a:r>
              <a:rPr lang="it-IT" altLang="it-IT" sz="2800">
                <a:solidFill>
                  <a:srgbClr val="000000"/>
                </a:solidFill>
              </a:rPr>
              <a:t>: del rachide cervicale e del cingolo scapolare;</a:t>
            </a:r>
          </a:p>
          <a:p>
            <a:r>
              <a:rPr lang="it-IT" altLang="it-IT" sz="2800" b="1" u="sng">
                <a:solidFill>
                  <a:srgbClr val="000000"/>
                </a:solidFill>
              </a:rPr>
              <a:t>Esame posturale</a:t>
            </a:r>
            <a:r>
              <a:rPr lang="it-IT" altLang="it-IT" sz="2800">
                <a:solidFill>
                  <a:srgbClr val="000000"/>
                </a:solidFill>
              </a:rPr>
              <a:t>: per evidenziare i dismorfismi che possono predisporre o perpetuare la sindrome algica</a:t>
            </a:r>
          </a:p>
        </p:txBody>
      </p:sp>
    </p:spTree>
    <p:extLst>
      <p:ext uri="{BB962C8B-B14F-4D97-AF65-F5344CB8AC3E}">
        <p14:creationId xmlns:p14="http://schemas.microsoft.com/office/powerpoint/2010/main" val="35839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1603-DD26-4AE0-8391-6A52B19751F6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3789040"/>
            <a:ext cx="8064896" cy="295262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</a:rPr>
              <a:t>“Diagnosi generica di quei pazienti che mostrano caratteristici sintomi di intrappolamento del plesso brachiale e dei vasi ascellari </a:t>
            </a:r>
            <a:r>
              <a:rPr lang="it-IT" altLang="it-IT" sz="2400" dirty="0" err="1">
                <a:solidFill>
                  <a:srgbClr val="000000"/>
                </a:solidFill>
              </a:rPr>
              <a:t>sottoclavicolari</a:t>
            </a:r>
            <a:r>
              <a:rPr lang="it-IT" altLang="it-IT" sz="2400" dirty="0">
                <a:solidFill>
                  <a:srgbClr val="000000"/>
                </a:solidFill>
              </a:rPr>
              <a:t>” (</a:t>
            </a:r>
            <a:r>
              <a:rPr lang="it-IT" altLang="it-IT" sz="2400" dirty="0" err="1">
                <a:solidFill>
                  <a:srgbClr val="000000"/>
                </a:solidFill>
              </a:rPr>
              <a:t>Pratt</a:t>
            </a:r>
            <a:r>
              <a:rPr lang="it-IT" altLang="it-IT" sz="2400" dirty="0">
                <a:solidFill>
                  <a:srgbClr val="000000"/>
                </a:solidFill>
              </a:rPr>
              <a:t>, 1986</a:t>
            </a:r>
            <a:r>
              <a:rPr lang="it-IT" altLang="it-IT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2400" dirty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it-IT" altLang="it-IT" dirty="0" err="1">
                <a:solidFill>
                  <a:srgbClr val="000000"/>
                </a:solidFill>
              </a:rPr>
              <a:t>Thoracic</a:t>
            </a:r>
            <a:r>
              <a:rPr lang="it-IT" altLang="it-IT" dirty="0">
                <a:solidFill>
                  <a:srgbClr val="000000"/>
                </a:solidFill>
              </a:rPr>
              <a:t> Outlet </a:t>
            </a:r>
            <a:r>
              <a:rPr lang="it-IT" altLang="it-IT" dirty="0" err="1">
                <a:solidFill>
                  <a:srgbClr val="000000"/>
                </a:solidFill>
              </a:rPr>
              <a:t>Syndrome</a:t>
            </a:r>
            <a:r>
              <a:rPr lang="it-IT" altLang="it-IT" dirty="0">
                <a:solidFill>
                  <a:srgbClr val="000000"/>
                </a:solidFill>
              </a:rPr>
              <a:t> (TOS),</a:t>
            </a:r>
          </a:p>
          <a:p>
            <a:pPr lvl="2">
              <a:lnSpc>
                <a:spcPct val="80000"/>
              </a:lnSpc>
            </a:pPr>
            <a:r>
              <a:rPr lang="it-IT" altLang="it-IT" dirty="0" err="1">
                <a:solidFill>
                  <a:srgbClr val="000000"/>
                </a:solidFill>
              </a:rPr>
              <a:t>sdr</a:t>
            </a:r>
            <a:r>
              <a:rPr lang="it-IT" altLang="it-IT" dirty="0">
                <a:solidFill>
                  <a:srgbClr val="000000"/>
                </a:solidFill>
              </a:rPr>
              <a:t> degli scaleni, </a:t>
            </a:r>
            <a:endParaRPr lang="it-IT" altLang="it-IT" dirty="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it-IT" altLang="it-IT" dirty="0" err="1" smtClean="0">
                <a:solidFill>
                  <a:srgbClr val="000000"/>
                </a:solidFill>
              </a:rPr>
              <a:t>sdr</a:t>
            </a:r>
            <a:r>
              <a:rPr lang="it-IT" altLang="it-IT" dirty="0" smtClean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della costa cervicale, </a:t>
            </a:r>
            <a:endParaRPr lang="it-IT" altLang="it-IT" dirty="0" smtClean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it-IT" altLang="it-IT" dirty="0" err="1" smtClean="0">
                <a:solidFill>
                  <a:srgbClr val="000000"/>
                </a:solidFill>
              </a:rPr>
              <a:t>sdr</a:t>
            </a:r>
            <a:r>
              <a:rPr lang="it-IT" altLang="it-IT" dirty="0" smtClean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da </a:t>
            </a:r>
            <a:r>
              <a:rPr lang="it-IT" altLang="it-IT" dirty="0" err="1" smtClean="0">
                <a:solidFill>
                  <a:srgbClr val="000000"/>
                </a:solidFill>
              </a:rPr>
              <a:t>iperabduzione</a:t>
            </a:r>
            <a:endParaRPr lang="it-IT" altLang="it-IT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79" y="72008"/>
            <a:ext cx="547488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6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6682-C060-4070-9BBE-567649709327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52425"/>
            <a:ext cx="7139384" cy="1492250"/>
          </a:xfrm>
        </p:spPr>
        <p:txBody>
          <a:bodyPr/>
          <a:lstStyle/>
          <a:p>
            <a:r>
              <a:rPr lang="it-IT" altLang="it-IT" b="1" dirty="0"/>
              <a:t>obiettivi del trattamento conservativo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497887" cy="4392612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dirty="0">
                <a:solidFill>
                  <a:srgbClr val="000000"/>
                </a:solidFill>
              </a:rPr>
              <a:t>educare il soggetto alla consapevolezza del problema per una sua gestione razionale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dirty="0">
                <a:solidFill>
                  <a:srgbClr val="000000"/>
                </a:solidFill>
              </a:rPr>
              <a:t>identificare e normalizzare il modello respiratorio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dirty="0">
                <a:solidFill>
                  <a:srgbClr val="000000"/>
                </a:solidFill>
              </a:rPr>
              <a:t>migliorare la mobilità della colonna e della gabbia toracica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dirty="0">
                <a:solidFill>
                  <a:srgbClr val="000000"/>
                </a:solidFill>
              </a:rPr>
              <a:t>riequilibrare le catene muscolari</a:t>
            </a:r>
          </a:p>
        </p:txBody>
      </p:sp>
    </p:spTree>
    <p:extLst>
      <p:ext uri="{BB962C8B-B14F-4D97-AF65-F5344CB8AC3E}">
        <p14:creationId xmlns:p14="http://schemas.microsoft.com/office/powerpoint/2010/main" val="15058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22114"/>
          </a:xfrm>
        </p:spPr>
        <p:txBody>
          <a:bodyPr/>
          <a:lstStyle/>
          <a:p>
            <a:r>
              <a:rPr lang="it-IT" dirty="0" smtClean="0"/>
              <a:t>Trattamento conservativo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988840"/>
            <a:ext cx="7674818" cy="4680520"/>
          </a:xfrm>
        </p:spPr>
        <p:txBody>
          <a:bodyPr/>
          <a:lstStyle/>
          <a:p>
            <a:r>
              <a:rPr lang="it-IT" dirty="0" smtClean="0"/>
              <a:t>Terapia farmacologica</a:t>
            </a:r>
          </a:p>
          <a:p>
            <a:r>
              <a:rPr lang="it-IT" dirty="0" smtClean="0"/>
              <a:t>Collare</a:t>
            </a:r>
          </a:p>
          <a:p>
            <a:r>
              <a:rPr lang="it-IT" dirty="0" smtClean="0"/>
              <a:t>Fisioterapia</a:t>
            </a:r>
          </a:p>
          <a:p>
            <a:pPr lvl="1"/>
            <a:r>
              <a:rPr lang="it-IT" dirty="0" smtClean="0"/>
              <a:t>Trattamenti decontratturanti</a:t>
            </a:r>
          </a:p>
          <a:p>
            <a:pPr lvl="1"/>
            <a:r>
              <a:rPr lang="it-IT" dirty="0" smtClean="0"/>
              <a:t>Rieducazione posturale</a:t>
            </a:r>
          </a:p>
          <a:p>
            <a:pPr lvl="1"/>
            <a:r>
              <a:rPr lang="it-IT" dirty="0" smtClean="0"/>
              <a:t>Rieducazione respiratoria</a:t>
            </a:r>
          </a:p>
          <a:p>
            <a:pPr lvl="1"/>
            <a:r>
              <a:rPr lang="it-IT" dirty="0" smtClean="0"/>
              <a:t>Educazione ergonomica (evitare di dormire sul lato dolente o con il braccio in abduzione; evitare movimenti ripetuti sopra la testa…)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4DA5D-3E16-4E24-923F-CD5A1768C077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361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350" cy="1066130"/>
          </a:xfrm>
        </p:spPr>
        <p:txBody>
          <a:bodyPr/>
          <a:lstStyle/>
          <a:p>
            <a:r>
              <a:rPr lang="it-IT" dirty="0" smtClean="0"/>
              <a:t>Famiglie di posture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4DA5D-3E16-4E24-923F-CD5A1768C077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90170"/>
            <a:ext cx="7499350" cy="247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57435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60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56C-BE31-4259-B747-3031E022D36B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44513"/>
            <a:ext cx="7067550" cy="1371600"/>
          </a:xfrm>
        </p:spPr>
        <p:txBody>
          <a:bodyPr/>
          <a:lstStyle/>
          <a:p>
            <a:r>
              <a:rPr lang="it-IT" altLang="it-IT" sz="4000" b="1" dirty="0">
                <a:effectLst/>
              </a:rPr>
              <a:t>IL TRATTAMENTO CHIRURGICO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475"/>
            <a:ext cx="8533011" cy="4510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dirty="0" smtClean="0">
                <a:solidFill>
                  <a:srgbClr val="000000"/>
                </a:solidFill>
              </a:rPr>
              <a:t>Se il trattamento </a:t>
            </a:r>
            <a:r>
              <a:rPr lang="it-IT" altLang="it-IT" sz="2800" dirty="0">
                <a:solidFill>
                  <a:srgbClr val="000000"/>
                </a:solidFill>
              </a:rPr>
              <a:t>conservativo </a:t>
            </a:r>
            <a:r>
              <a:rPr lang="it-IT" altLang="it-IT" sz="2800" dirty="0" smtClean="0">
                <a:solidFill>
                  <a:srgbClr val="000000"/>
                </a:solidFill>
              </a:rPr>
              <a:t>non da alcun beneficio, si prenderà in considerazione </a:t>
            </a:r>
            <a:r>
              <a:rPr lang="it-IT" altLang="it-IT" sz="2800" smtClean="0">
                <a:solidFill>
                  <a:srgbClr val="000000"/>
                </a:solidFill>
              </a:rPr>
              <a:t>l’intervento chirurgico</a:t>
            </a:r>
            <a:r>
              <a:rPr lang="it-IT" altLang="it-IT" sz="2800" dirty="0" smtClean="0">
                <a:solidFill>
                  <a:srgbClr val="000000"/>
                </a:solidFill>
              </a:rPr>
              <a:t>.</a:t>
            </a:r>
            <a:endParaRPr lang="it-IT" altLang="it-IT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altLang="it-IT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it-IT" sz="2800" dirty="0">
                <a:solidFill>
                  <a:srgbClr val="000000"/>
                </a:solidFill>
              </a:rPr>
              <a:t>L’intervento chirurgico, in caso di sintomi particolarmente ribelli, avrà l’obiettivo di rimuovere tutte le possibili cause di compressione: scaleni accessori, bande fibrose, </a:t>
            </a:r>
            <a:r>
              <a:rPr lang="it-IT" altLang="it-IT" sz="2800" dirty="0" err="1">
                <a:solidFill>
                  <a:srgbClr val="000000"/>
                </a:solidFill>
              </a:rPr>
              <a:t>megapofisi</a:t>
            </a:r>
            <a:r>
              <a:rPr lang="it-IT" altLang="it-IT" sz="2800" dirty="0">
                <a:solidFill>
                  <a:srgbClr val="000000"/>
                </a:solidFill>
              </a:rPr>
              <a:t> traverse, coste cervicali più o meno conformate, la sezione dello scaleno medio, di cui di solito si asporta una porzione di 2-3 cm per evitare il possibile ristabilimento fibroso della sua continuità e di conseguenza una recidiva della sintomatologia.</a:t>
            </a:r>
          </a:p>
        </p:txBody>
      </p:sp>
    </p:spTree>
    <p:extLst>
      <p:ext uri="{BB962C8B-B14F-4D97-AF65-F5344CB8AC3E}">
        <p14:creationId xmlns:p14="http://schemas.microsoft.com/office/powerpoint/2010/main" val="25603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ricordare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4DA5D-3E16-4E24-923F-CD5A1768C077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5" name="Pergamena 2 4"/>
          <p:cNvSpPr/>
          <p:nvPr/>
        </p:nvSpPr>
        <p:spPr>
          <a:xfrm>
            <a:off x="1043608" y="1556792"/>
            <a:ext cx="7776864" cy="489654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2800" b="1" dirty="0" smtClean="0">
                <a:solidFill>
                  <a:schemeClr val="accent6"/>
                </a:solidFill>
              </a:rPr>
              <a:t>Definizione di stretto toracico e spazi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2800" b="1" dirty="0" smtClean="0">
                <a:solidFill>
                  <a:schemeClr val="accent6"/>
                </a:solidFill>
              </a:rPr>
              <a:t>Test provocativi e loro significato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it-IT" sz="2800" b="1" dirty="0" smtClean="0">
                <a:solidFill>
                  <a:schemeClr val="accent6"/>
                </a:solidFill>
              </a:rPr>
              <a:t>Possibili strategie terapeutiche</a:t>
            </a:r>
          </a:p>
          <a:p>
            <a:pPr marL="342900" indent="-342900" algn="ctr">
              <a:buFont typeface="+mj-lt"/>
              <a:buAutoNum type="arabicPeriod"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0247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943E-5DAB-4DF0-A05D-963163E92EFC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508104" y="1412776"/>
            <a:ext cx="3635896" cy="4751388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600" dirty="0">
                <a:solidFill>
                  <a:srgbClr val="000000"/>
                </a:solidFill>
              </a:rPr>
              <a:t>E’ quello spazio che si estende dal vertice della gabbia toracica sino all’ingresso della cavità ascellare; </a:t>
            </a:r>
            <a:endParaRPr lang="it-IT" altLang="it-IT" sz="26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it-IT" altLang="it-IT" sz="2600" b="1" dirty="0" smtClean="0">
                <a:solidFill>
                  <a:srgbClr val="000000"/>
                </a:solidFill>
              </a:rPr>
              <a:t>la </a:t>
            </a:r>
            <a:r>
              <a:rPr lang="it-IT" altLang="it-IT" sz="2600" b="1" dirty="0">
                <a:solidFill>
                  <a:srgbClr val="000000"/>
                </a:solidFill>
              </a:rPr>
              <a:t>compressione può riguardare sia il plesso brachiale sia il sistema vascolare</a:t>
            </a:r>
            <a:r>
              <a:rPr lang="it-IT" altLang="it-IT" sz="2600" dirty="0">
                <a:solidFill>
                  <a:srgbClr val="000000"/>
                </a:solidFill>
              </a:rPr>
              <a:t> dell’arto superiore</a:t>
            </a:r>
            <a:r>
              <a:rPr lang="it-IT" altLang="it-IT" sz="2600" dirty="0"/>
              <a:t>.</a:t>
            </a:r>
          </a:p>
        </p:txBody>
      </p:sp>
      <p:pic>
        <p:nvPicPr>
          <p:cNvPr id="234499" name="Picture 3" descr="stretto toracic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659811"/>
            <a:ext cx="5508105" cy="43220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2123728" y="404664"/>
            <a:ext cx="53477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3600" b="1" dirty="0"/>
              <a:t>Lo stretto toracico</a:t>
            </a:r>
          </a:p>
        </p:txBody>
      </p:sp>
    </p:spTree>
    <p:extLst>
      <p:ext uri="{BB962C8B-B14F-4D97-AF65-F5344CB8AC3E}">
        <p14:creationId xmlns:p14="http://schemas.microsoft.com/office/powerpoint/2010/main" val="18882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0CF7-B29D-4960-BFDE-F63FEB3C04DF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088" y="269776"/>
            <a:ext cx="7772400" cy="11430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it-IT" altLang="it-IT" sz="4000" b="1">
                <a:solidFill>
                  <a:srgbClr val="990000"/>
                </a:solidFill>
              </a:rPr>
              <a:t>3 possibili punti di compressione: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78063"/>
            <a:ext cx="4033586" cy="4319587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it-IT" altLang="it-IT" sz="2800" dirty="0">
                <a:solidFill>
                  <a:srgbClr val="000000"/>
                </a:solidFill>
              </a:rPr>
              <a:t>Tra lo scaleno anteriore e quello medio</a:t>
            </a:r>
          </a:p>
          <a:p>
            <a:pPr marL="609600" indent="-609600">
              <a:buFontTx/>
              <a:buAutoNum type="arabicPeriod"/>
            </a:pPr>
            <a:r>
              <a:rPr lang="it-IT" altLang="it-IT" sz="2800" dirty="0">
                <a:solidFill>
                  <a:srgbClr val="000000"/>
                </a:solidFill>
              </a:rPr>
              <a:t>Tra clavicola e prima costa</a:t>
            </a:r>
          </a:p>
          <a:p>
            <a:pPr marL="609600" indent="-609600">
              <a:buFontTx/>
              <a:buAutoNum type="arabicPeriod"/>
            </a:pPr>
            <a:r>
              <a:rPr lang="it-IT" altLang="it-IT" sz="2800" dirty="0">
                <a:solidFill>
                  <a:srgbClr val="000000"/>
                </a:solidFill>
              </a:rPr>
              <a:t>Tra piccolo pettorale e gabbia toracica</a:t>
            </a:r>
          </a:p>
        </p:txBody>
      </p:sp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4147" y="1827833"/>
            <a:ext cx="3997325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C052-686B-495B-B4EE-1FADCB9E1915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844824"/>
            <a:ext cx="7704856" cy="4464496"/>
          </a:xfrm>
        </p:spPr>
        <p:txBody>
          <a:bodyPr>
            <a:normAutofit fontScale="90000"/>
          </a:bodyPr>
          <a:lstStyle/>
          <a:p>
            <a:r>
              <a:rPr lang="it-IT" altLang="it-IT" sz="3200" dirty="0"/>
              <a:t>I diametri dello stretto toracico possono essere ridotti da una combinazione di anomalie ossee, del tessuto molle, neurologiche e </a:t>
            </a:r>
            <a:r>
              <a:rPr lang="it-IT" altLang="it-IT" sz="3200" dirty="0" smtClean="0"/>
              <a:t>traumatiche.</a:t>
            </a:r>
            <a:br>
              <a:rPr lang="it-IT" altLang="it-IT" sz="3200" dirty="0" smtClean="0"/>
            </a:br>
            <a:r>
              <a:rPr lang="it-IT" altLang="it-IT" sz="3200" dirty="0"/>
              <a:t/>
            </a:r>
            <a:br>
              <a:rPr lang="it-IT" altLang="it-IT" sz="3200" dirty="0"/>
            </a:br>
            <a:r>
              <a:rPr lang="it-IT" altLang="it-IT" sz="3200" dirty="0" smtClean="0"/>
              <a:t>Spesso l’eziologia è sconosciuta, tuttavia si possono talvolta riconoscere delle cause</a:t>
            </a:r>
            <a:br>
              <a:rPr lang="it-IT" altLang="it-IT" sz="3200" dirty="0" smtClean="0"/>
            </a:br>
            <a:r>
              <a:rPr lang="it-IT" altLang="it-IT" sz="3200" dirty="0"/>
              <a:t/>
            </a:r>
            <a:br>
              <a:rPr lang="it-IT" altLang="it-IT" sz="3200" dirty="0"/>
            </a:br>
            <a:r>
              <a:rPr lang="it-IT" altLang="it-IT" sz="3200" dirty="0" smtClean="0"/>
              <a:t>P</a:t>
            </a:r>
            <a:r>
              <a:rPr lang="it-IT" sz="3200" dirty="0" smtClean="0"/>
              <a:t>iù diffuso </a:t>
            </a:r>
            <a:r>
              <a:rPr lang="it-IT" sz="3200" dirty="0"/>
              <a:t>tra le donne e in genere si </a:t>
            </a:r>
            <a:r>
              <a:rPr lang="it-IT" sz="3200" dirty="0" smtClean="0"/>
              <a:t>sviluppa </a:t>
            </a:r>
            <a:r>
              <a:rPr lang="it-IT" sz="3200" dirty="0"/>
              <a:t>tra i 35 e i 55 anni di età.</a:t>
            </a:r>
            <a:endParaRPr lang="it-IT" altLang="it-IT" sz="3200" dirty="0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2194520" y="620688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4400" b="1" dirty="0">
                <a:solidFill>
                  <a:schemeClr val="tx2"/>
                </a:solidFill>
              </a:rPr>
              <a:t>EZIOPATOGENESI</a:t>
            </a:r>
            <a:endParaRPr lang="it-IT" altLang="it-IT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1CD7-5FB4-4F2D-A3AB-E5B226946D9B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188640"/>
            <a:ext cx="7498080" cy="1066448"/>
          </a:xfrm>
        </p:spPr>
        <p:txBody>
          <a:bodyPr/>
          <a:lstStyle/>
          <a:p>
            <a:pPr algn="ctr"/>
            <a:r>
              <a:rPr lang="it-IT" altLang="it-IT" b="1" dirty="0"/>
              <a:t>Cause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8"/>
            <a:ext cx="4320480" cy="4896098"/>
          </a:xfrm>
        </p:spPr>
        <p:txBody>
          <a:bodyPr/>
          <a:lstStyle/>
          <a:p>
            <a:r>
              <a:rPr lang="it-IT" altLang="it-IT" sz="2600" b="1" u="sng" dirty="0">
                <a:solidFill>
                  <a:srgbClr val="000000"/>
                </a:solidFill>
              </a:rPr>
              <a:t>Organiche</a:t>
            </a:r>
            <a:r>
              <a:rPr lang="it-IT" altLang="it-IT" sz="2600" dirty="0">
                <a:solidFill>
                  <a:srgbClr val="000000"/>
                </a:solidFill>
              </a:rPr>
              <a:t>: costa cervicale soprannumeraria, anomalie di inserzione degli scaleni, calli ossei esuberanti a livello di clavicola o della prima costa, mega apofisi trasversa di C7, ipertrofia degenerativa di un’articolazione </a:t>
            </a:r>
            <a:r>
              <a:rPr lang="it-IT" altLang="it-IT" sz="2600" dirty="0" err="1">
                <a:solidFill>
                  <a:srgbClr val="000000"/>
                </a:solidFill>
              </a:rPr>
              <a:t>glenomerale</a:t>
            </a:r>
            <a:r>
              <a:rPr lang="it-IT" altLang="it-IT" sz="2600" dirty="0">
                <a:solidFill>
                  <a:srgbClr val="000000"/>
                </a:solidFill>
              </a:rPr>
              <a:t> artrosica</a:t>
            </a:r>
            <a:endParaRPr lang="it-IT" altLang="it-IT" sz="2600" dirty="0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20072" y="1700808"/>
            <a:ext cx="3816424" cy="4823817"/>
          </a:xfrm>
        </p:spPr>
        <p:txBody>
          <a:bodyPr/>
          <a:lstStyle/>
          <a:p>
            <a:r>
              <a:rPr lang="it-IT" altLang="it-IT" sz="2600" b="1" u="sng" dirty="0">
                <a:solidFill>
                  <a:srgbClr val="000000"/>
                </a:solidFill>
              </a:rPr>
              <a:t>Funzionali</a:t>
            </a:r>
            <a:r>
              <a:rPr lang="it-IT" altLang="it-IT" sz="2600" dirty="0">
                <a:solidFill>
                  <a:srgbClr val="000000"/>
                </a:solidFill>
              </a:rPr>
              <a:t>: atteggiamenti posturali o modelli di respirazione che inducano modificazioni sulla mobilità delle articolazioni sterno-</a:t>
            </a:r>
            <a:r>
              <a:rPr lang="it-IT" altLang="it-IT" sz="2600" dirty="0" err="1">
                <a:solidFill>
                  <a:srgbClr val="000000"/>
                </a:solidFill>
              </a:rPr>
              <a:t>claveari</a:t>
            </a:r>
            <a:r>
              <a:rPr lang="it-IT" altLang="it-IT" sz="2600" dirty="0">
                <a:solidFill>
                  <a:srgbClr val="000000"/>
                </a:solidFill>
              </a:rPr>
              <a:t> e acromion-</a:t>
            </a:r>
            <a:r>
              <a:rPr lang="it-IT" altLang="it-IT" sz="2600" dirty="0" err="1">
                <a:solidFill>
                  <a:srgbClr val="000000"/>
                </a:solidFill>
              </a:rPr>
              <a:t>claveari</a:t>
            </a:r>
            <a:r>
              <a:rPr lang="it-IT" altLang="it-IT" sz="2600" dirty="0">
                <a:solidFill>
                  <a:srgbClr val="000000"/>
                </a:solidFill>
              </a:rPr>
              <a:t> e della prima costa</a:t>
            </a:r>
            <a:endParaRPr lang="it-IT" altLang="it-IT" sz="2600" dirty="0"/>
          </a:p>
        </p:txBody>
      </p:sp>
    </p:spTree>
    <p:extLst>
      <p:ext uri="{BB962C8B-B14F-4D97-AF65-F5344CB8AC3E}">
        <p14:creationId xmlns:p14="http://schemas.microsoft.com/office/powerpoint/2010/main" val="29572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0386-B758-4A91-A0DA-B837E33D48D9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7" y="1989138"/>
            <a:ext cx="8209607" cy="4679950"/>
          </a:xfrm>
        </p:spPr>
        <p:txBody>
          <a:bodyPr/>
          <a:lstStyle/>
          <a:p>
            <a:r>
              <a:rPr lang="it-IT" altLang="it-IT" sz="2800" b="1" u="sng" dirty="0">
                <a:solidFill>
                  <a:srgbClr val="000000"/>
                </a:solidFill>
              </a:rPr>
              <a:t>Il restringimento</a:t>
            </a:r>
            <a:r>
              <a:rPr lang="it-IT" altLang="it-IT" sz="2800" dirty="0">
                <a:solidFill>
                  <a:srgbClr val="000000"/>
                </a:solidFill>
              </a:rPr>
              <a:t> dei canali contrattili </a:t>
            </a:r>
            <a:r>
              <a:rPr lang="it-IT" altLang="it-IT" sz="2800" b="1" u="sng" dirty="0">
                <a:solidFill>
                  <a:srgbClr val="000000"/>
                </a:solidFill>
              </a:rPr>
              <a:t>del triangolo degli scaleni</a:t>
            </a:r>
            <a:r>
              <a:rPr lang="it-IT" altLang="it-IT" sz="2800" dirty="0">
                <a:solidFill>
                  <a:srgbClr val="000000"/>
                </a:solidFill>
              </a:rPr>
              <a:t> </a:t>
            </a:r>
            <a:r>
              <a:rPr lang="it-IT" altLang="it-IT" sz="2800" b="1" u="sng" dirty="0">
                <a:solidFill>
                  <a:srgbClr val="000000"/>
                </a:solidFill>
              </a:rPr>
              <a:t>e del muscolo piccolo pettorale</a:t>
            </a:r>
            <a:r>
              <a:rPr lang="it-IT" altLang="it-IT" sz="2800" dirty="0">
                <a:solidFill>
                  <a:srgbClr val="000000"/>
                </a:solidFill>
              </a:rPr>
              <a:t> può essere il risultato di una respirazione anomala, o di un uso eccessivo dei muscoli accessori della respirazione (BPCO o asma). Ma anche situazioni di ipertrofia degli scaleni, disequilibrio post-traumatico, con conseguente flogosi, fibrosi e contrattura (ad es. dopo un colpo di frusta), squilibri posturali.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411413" y="722313"/>
            <a:ext cx="4265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4400" b="1"/>
              <a:t>Possibili cause</a:t>
            </a:r>
          </a:p>
        </p:txBody>
      </p:sp>
    </p:spTree>
    <p:extLst>
      <p:ext uri="{BB962C8B-B14F-4D97-AF65-F5344CB8AC3E}">
        <p14:creationId xmlns:p14="http://schemas.microsoft.com/office/powerpoint/2010/main" val="30143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D439C-85ED-451B-8132-2726213B9EF3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556792"/>
            <a:ext cx="7777113" cy="4319587"/>
          </a:xfrm>
        </p:spPr>
        <p:txBody>
          <a:bodyPr/>
          <a:lstStyle/>
          <a:p>
            <a:r>
              <a:rPr lang="it-IT" altLang="it-IT" dirty="0">
                <a:solidFill>
                  <a:srgbClr val="000000"/>
                </a:solidFill>
              </a:rPr>
              <a:t>AVQ e attività occupazionali che possono portare alla </a:t>
            </a:r>
            <a:r>
              <a:rPr lang="it-IT" altLang="it-IT" b="1" u="sng" dirty="0">
                <a:solidFill>
                  <a:srgbClr val="000000"/>
                </a:solidFill>
              </a:rPr>
              <a:t>patologia da sforzi ripetuti</a:t>
            </a:r>
            <a:r>
              <a:rPr lang="it-IT" altLang="it-IT" dirty="0">
                <a:solidFill>
                  <a:srgbClr val="000000"/>
                </a:solidFill>
              </a:rPr>
              <a:t>: l’uso ripetitivo delle braccia (catena di montaggio, musicista); sollevare o tenere le braccia sopra le spalle (elettricisti, pittori), posture prolungate in flessione e rotazione del collo (tastiera pc, registratore di cassa)…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2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5C65-01C6-48C5-946B-4DDB9464DB34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652" y="44624"/>
            <a:ext cx="4319588" cy="947192"/>
          </a:xfrm>
        </p:spPr>
        <p:txBody>
          <a:bodyPr>
            <a:normAutofit fontScale="90000"/>
          </a:bodyPr>
          <a:lstStyle/>
          <a:p>
            <a:r>
              <a:rPr lang="it-IT" altLang="it-IT" sz="4000" b="1" dirty="0"/>
              <a:t>Sintomi </a:t>
            </a:r>
            <a:r>
              <a:rPr lang="it-IT" altLang="it-IT" sz="4000" b="1" dirty="0" smtClean="0"/>
              <a:t>principali</a:t>
            </a:r>
            <a:endParaRPr lang="it-IT" altLang="it-IT" sz="4000" b="1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12776"/>
            <a:ext cx="4031878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000000"/>
                </a:solidFill>
              </a:rPr>
              <a:t>parestesie e dolore, nella parte laterale del collo, nell’area </a:t>
            </a:r>
            <a:r>
              <a:rPr lang="it-IT" altLang="it-IT" sz="2400" dirty="0" err="1">
                <a:solidFill>
                  <a:srgbClr val="000000"/>
                </a:solidFill>
              </a:rPr>
              <a:t>sopraclaveare</a:t>
            </a:r>
            <a:r>
              <a:rPr lang="it-IT" altLang="it-IT" sz="2400" dirty="0">
                <a:solidFill>
                  <a:srgbClr val="000000"/>
                </a:solidFill>
              </a:rPr>
              <a:t>, spalla e braccio, frequentemente anche eminenza </a:t>
            </a:r>
            <a:r>
              <a:rPr lang="it-IT" altLang="it-IT" sz="2400" dirty="0" err="1">
                <a:solidFill>
                  <a:srgbClr val="000000"/>
                </a:solidFill>
              </a:rPr>
              <a:t>ipothenar</a:t>
            </a:r>
            <a:r>
              <a:rPr lang="it-IT" altLang="it-IT" sz="2400" dirty="0">
                <a:solidFill>
                  <a:srgbClr val="000000"/>
                </a:solidFill>
              </a:rPr>
              <a:t> e 4°-5° dito, cioè tronco inferiore del plesso brachiale (C8-T1), ma potrebbero essere coinvolti anche i tronchi superiore e </a:t>
            </a:r>
            <a:r>
              <a:rPr lang="it-IT" altLang="it-IT" sz="2400" dirty="0" smtClean="0">
                <a:solidFill>
                  <a:srgbClr val="000000"/>
                </a:solidFill>
              </a:rPr>
              <a:t>intermedio</a:t>
            </a:r>
          </a:p>
          <a:p>
            <a:pPr>
              <a:lnSpc>
                <a:spcPct val="90000"/>
              </a:lnSpc>
            </a:pPr>
            <a:endParaRPr lang="it-IT" altLang="it-IT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000000"/>
                </a:solidFill>
              </a:rPr>
              <a:t>freddo, torpore alla mano, fatica da sforzo</a:t>
            </a:r>
            <a:endParaRPr lang="it-IT" altLang="it-IT" sz="2400" dirty="0"/>
          </a:p>
        </p:txBody>
      </p:sp>
      <p:pic>
        <p:nvPicPr>
          <p:cNvPr id="257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9313" y="981075"/>
            <a:ext cx="4484687" cy="58769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20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2499</TotalTime>
  <Words>1137</Words>
  <Application>Microsoft Office PowerPoint</Application>
  <PresentationFormat>Presentazione su schermo (4:3)</PresentationFormat>
  <Paragraphs>124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Solstizio</vt:lpstr>
      <vt:lpstr>SINDROME DELLO  STRETTO TORACICO</vt:lpstr>
      <vt:lpstr>Presentazione standard di PowerPoint</vt:lpstr>
      <vt:lpstr>Presentazione standard di PowerPoint</vt:lpstr>
      <vt:lpstr>3 possibili punti di compressione:</vt:lpstr>
      <vt:lpstr>I diametri dello stretto toracico possono essere ridotti da una combinazione di anomalie ossee, del tessuto molle, neurologiche e traumatiche.  Spesso l’eziologia è sconosciuta, tuttavia si possono talvolta riconoscere delle cause  Più diffuso tra le donne e in genere si sviluppa tra i 35 e i 55 anni di età.</vt:lpstr>
      <vt:lpstr>Cause</vt:lpstr>
      <vt:lpstr>Presentazione standard di PowerPoint</vt:lpstr>
      <vt:lpstr>Presentazione standard di PowerPoint</vt:lpstr>
      <vt:lpstr>Sintomi principali</vt:lpstr>
      <vt:lpstr>Valutazione</vt:lpstr>
      <vt:lpstr>Esame soggettivo</vt:lpstr>
      <vt:lpstr>Esame obiettivo</vt:lpstr>
      <vt:lpstr>Manovra o test di Adson:  1° spazio https://youtu.be/BnwwvuSagIU </vt:lpstr>
      <vt:lpstr>Test dell’artic. costo-clavicolare: 2° spazio </vt:lpstr>
      <vt:lpstr>Presentazione standard di PowerPoint</vt:lpstr>
      <vt:lpstr>Presentazione standard di PowerPoint</vt:lpstr>
      <vt:lpstr>Test di roos per TUTTI E TRE GLI SPAZI DEL tos   https://youtu.be/rM4fB-t_l9E</vt:lpstr>
      <vt:lpstr>Presentazione standard di PowerPoint</vt:lpstr>
      <vt:lpstr>Per completare l’esame obiettivo</vt:lpstr>
      <vt:lpstr>obiettivi del trattamento conservativo</vt:lpstr>
      <vt:lpstr>Trattamento conservativo</vt:lpstr>
      <vt:lpstr>Famiglie di posture</vt:lpstr>
      <vt:lpstr>IL TRATTAMENTO CHIRURGICO</vt:lpstr>
      <vt:lpstr>Da ricordare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RIABILITAZIONE DELLE SINDROMI NEUROLOGICHE DI INTERESSE REUMATICO</dc:title>
  <dc:creator>CDL FISIOTERAPIA</dc:creator>
  <cp:lastModifiedBy>Fisiot24</cp:lastModifiedBy>
  <cp:revision>117</cp:revision>
  <dcterms:created xsi:type="dcterms:W3CDTF">2004-12-28T08:32:05Z</dcterms:created>
  <dcterms:modified xsi:type="dcterms:W3CDTF">2020-04-02T21:02:57Z</dcterms:modified>
</cp:coreProperties>
</file>