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9" r:id="rId2"/>
    <p:sldId id="270" r:id="rId3"/>
    <p:sldId id="258" r:id="rId4"/>
    <p:sldId id="259" r:id="rId5"/>
    <p:sldId id="261" r:id="rId6"/>
    <p:sldId id="265" r:id="rId7"/>
    <p:sldId id="260" r:id="rId8"/>
    <p:sldId id="262" r:id="rId9"/>
    <p:sldId id="263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9"/>
  </p:normalViewPr>
  <p:slideViewPr>
    <p:cSldViewPr snapToGrid="0" snapToObjects="1">
      <p:cViewPr>
        <p:scale>
          <a:sx n="69" d="100"/>
          <a:sy n="69" d="100"/>
        </p:scale>
        <p:origin x="672" y="-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FDD2519-2860-1443-92F4-2F1DF8393072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E5364D2-D226-6742-B716-75652E7E1C24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49310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2519-2860-1443-92F4-2F1DF8393072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64D2-D226-6742-B716-75652E7E1C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5365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2519-2860-1443-92F4-2F1DF8393072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64D2-D226-6742-B716-75652E7E1C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6699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2519-2860-1443-92F4-2F1DF8393072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64D2-D226-6742-B716-75652E7E1C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603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DD2519-2860-1443-92F4-2F1DF8393072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5364D2-D226-6742-B716-75652E7E1C2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60968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2519-2860-1443-92F4-2F1DF8393072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64D2-D226-6742-B716-75652E7E1C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5593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2519-2860-1443-92F4-2F1DF8393072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64D2-D226-6742-B716-75652E7E1C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54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2519-2860-1443-92F4-2F1DF8393072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64D2-D226-6742-B716-75652E7E1C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607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2519-2860-1443-92F4-2F1DF8393072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64D2-D226-6742-B716-75652E7E1C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442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DD2519-2860-1443-92F4-2F1DF8393072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5364D2-D226-6742-B716-75652E7E1C24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64425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DD2519-2860-1443-92F4-2F1DF8393072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5364D2-D226-6742-B716-75652E7E1C24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66059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7FDD2519-2860-1443-92F4-2F1DF8393072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CE5364D2-D226-6742-B716-75652E7E1C24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96172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hyperlink" Target="https://www.un.org/esa/dsd/agenda21/res_agenda21_00.s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2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8"/>
    </mc:Choice>
    <mc:Fallback xmlns="">
      <p:transition spd="slow" advTm="13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42207-5789-3E4A-906A-F47EB56C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29 </a:t>
            </a:r>
            <a:r>
              <a:rPr lang="it-IT" b="1" dirty="0" smtClean="0"/>
              <a:t>(con </a:t>
            </a:r>
            <a:r>
              <a:rPr lang="it-IT" b="1" dirty="0"/>
              <a:t>audio)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D783C-2832-5843-950B-6155EC7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7" y="2286000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600" dirty="0"/>
          </a:p>
          <a:p>
            <a:endParaRPr lang="it-IT" sz="2100" dirty="0" smtClean="0"/>
          </a:p>
          <a:p>
            <a:endParaRPr lang="it-IT" sz="2100" dirty="0"/>
          </a:p>
          <a:p>
            <a:endParaRPr lang="it-IT" sz="2100" dirty="0" smtClean="0"/>
          </a:p>
          <a:p>
            <a:pPr marL="0" indent="0">
              <a:buNone/>
            </a:pPr>
            <a:endParaRPr lang="it-IT" sz="2100" dirty="0" smtClean="0"/>
          </a:p>
        </p:txBody>
      </p:sp>
      <p:sp>
        <p:nvSpPr>
          <p:cNvPr id="7" name="CasellaDiTesto 6"/>
          <p:cNvSpPr txBox="1"/>
          <p:nvPr/>
        </p:nvSpPr>
        <p:spPr>
          <a:xfrm>
            <a:off x="1461654" y="3634834"/>
            <a:ext cx="8977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0000"/>
                </a:solidFill>
              </a:rPr>
              <a:t>Geografia dello sviluppo</a:t>
            </a:r>
            <a:endParaRPr lang="it-IT" sz="4800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44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4"/>
    </mc:Choice>
    <mc:Fallback>
      <p:transition spd="slow" advTm="6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B377FD-2741-E843-B806-E2C91F3B9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Geografia dello sviluppo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C1095F-7F72-7148-BCDE-E75DCCD41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783496"/>
          </a:xfrm>
        </p:spPr>
        <p:txBody>
          <a:bodyPr>
            <a:normAutofit/>
          </a:bodyPr>
          <a:lstStyle/>
          <a:p>
            <a:pPr marL="671513" indent="-623888">
              <a:buNone/>
            </a:pPr>
            <a:r>
              <a:rPr lang="it-IT" dirty="0"/>
              <a:t>Sviluppo: insieme dei processi che determinano cambiamenti </a:t>
            </a:r>
            <a:r>
              <a:rPr lang="it-IT" b="1" dirty="0"/>
              <a:t>positivi </a:t>
            </a:r>
            <a:r>
              <a:rPr lang="it-IT" dirty="0"/>
              <a:t>nel </a:t>
            </a:r>
            <a:r>
              <a:rPr lang="it-IT" b="1" dirty="0"/>
              <a:t>benessere economico</a:t>
            </a:r>
            <a:r>
              <a:rPr lang="it-IT" dirty="0"/>
              <a:t>, nella sua </a:t>
            </a:r>
            <a:r>
              <a:rPr lang="it-IT" b="1" dirty="0"/>
              <a:t>distribuzione</a:t>
            </a:r>
            <a:r>
              <a:rPr lang="it-IT" dirty="0"/>
              <a:t> tra le classi sociali e nella </a:t>
            </a:r>
            <a:r>
              <a:rPr lang="it-IT" b="1" dirty="0"/>
              <a:t>qualità della vita </a:t>
            </a:r>
            <a:r>
              <a:rPr lang="it-IT" dirty="0"/>
              <a:t>degli abitanti e dei lavoratori</a:t>
            </a:r>
          </a:p>
          <a:p>
            <a:pPr marL="0" indent="0">
              <a:buNone/>
            </a:pPr>
            <a:endParaRPr lang="it-IT" sz="800" dirty="0"/>
          </a:p>
          <a:p>
            <a:pPr marL="1073150" indent="-1025525">
              <a:buNone/>
            </a:pPr>
            <a:r>
              <a:rPr lang="it-IT" dirty="0"/>
              <a:t>Sviluppo diverso da crescita (</a:t>
            </a:r>
            <a:r>
              <a:rPr lang="it-IT" i="1" dirty="0"/>
              <a:t>Una società che ha per obiettivo la crescita è come un individuo che ha come modello l'obesità</a:t>
            </a:r>
            <a:r>
              <a:rPr lang="it-IT" dirty="0"/>
              <a:t> - Luigi Pintor)</a:t>
            </a:r>
          </a:p>
          <a:p>
            <a:pPr marL="1073150" indent="-1025525">
              <a:buNone/>
            </a:pPr>
            <a:endParaRPr lang="it-IT" sz="800" dirty="0"/>
          </a:p>
          <a:p>
            <a:pPr marL="1073150" indent="-1025525">
              <a:buNone/>
            </a:pPr>
            <a:r>
              <a:rPr lang="it-IT" dirty="0"/>
              <a:t>Sviluppo ha un limite ed è molto diversificato sulla Terra</a:t>
            </a:r>
          </a:p>
          <a:p>
            <a:pPr marL="1073150" indent="-1025525">
              <a:buFont typeface="Wingdings" pitchFamily="2" charset="2"/>
              <a:buChar char="à"/>
            </a:pPr>
            <a:r>
              <a:rPr lang="it-IT" dirty="0">
                <a:sym typeface="Wingdings" pitchFamily="2" charset="2"/>
              </a:rPr>
              <a:t>Geografia studia i sistemi territoriali diversificati a seguito di un processo di sviluppo delle rispettive società in relazione ai rispettivi ambienti materiali (quindi diversità culturali)</a:t>
            </a: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39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824"/>
    </mc:Choice>
    <mc:Fallback>
      <p:transition spd="slow" advTm="221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811516-A497-1B47-B1E7-CCF1CAF04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Geografia dello sviluppo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C11C89-8C55-2B4C-9C4A-C71577100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286000"/>
            <a:ext cx="9749481" cy="381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Due possibili approcci:</a:t>
            </a:r>
          </a:p>
          <a:p>
            <a:pPr>
              <a:buFontTx/>
              <a:buChar char="-"/>
            </a:pPr>
            <a:r>
              <a:rPr lang="it-IT" dirty="0"/>
              <a:t>Ogni sistema socio-culturale ha un suo percorso di sviluppo </a:t>
            </a:r>
            <a:r>
              <a:rPr lang="it-IT" b="1" i="1" dirty="0"/>
              <a:t>diverso</a:t>
            </a:r>
            <a:r>
              <a:rPr lang="it-IT" dirty="0"/>
              <a:t> dagli altri </a:t>
            </a:r>
          </a:p>
          <a:p>
            <a:pPr marL="530352" lvl="1" indent="0">
              <a:buNone/>
            </a:pPr>
            <a:r>
              <a:rPr lang="it-IT" dirty="0">
                <a:sym typeface="Wingdings" pitchFamily="2" charset="2"/>
              </a:rPr>
              <a:t> Diversità / complessità</a:t>
            </a:r>
            <a:endParaRPr lang="it-IT" dirty="0"/>
          </a:p>
          <a:p>
            <a:pPr>
              <a:buFontTx/>
              <a:buChar char="-"/>
            </a:pPr>
            <a:r>
              <a:rPr lang="it-IT" dirty="0"/>
              <a:t>Esiste un </a:t>
            </a:r>
            <a:r>
              <a:rPr lang="it-IT" b="1" i="1" dirty="0"/>
              <a:t>unico</a:t>
            </a:r>
            <a:r>
              <a:rPr lang="it-IT" dirty="0"/>
              <a:t> sviluppo, quello oggi dominante di impronta occidentale, cui tutti devono adeguarsi, rinunciando alle proprie specificità </a:t>
            </a:r>
          </a:p>
          <a:p>
            <a:pPr lvl="1">
              <a:buFont typeface="Wingdings" pitchFamily="2" charset="2"/>
              <a:buChar char="à"/>
            </a:pPr>
            <a:r>
              <a:rPr lang="it-IT" dirty="0">
                <a:sym typeface="Wingdings" pitchFamily="2" charset="2"/>
              </a:rPr>
              <a:t>anomalie / scostamenti/ ritardi rispetto un percorso obbligato/ semplificazione</a:t>
            </a:r>
          </a:p>
          <a:p>
            <a:pPr marL="11112" lvl="1" indent="0">
              <a:buNone/>
            </a:pPr>
            <a:endParaRPr lang="it-IT" sz="900" i="0" dirty="0">
              <a:sym typeface="Wingdings" pitchFamily="2" charset="2"/>
            </a:endParaRPr>
          </a:p>
          <a:p>
            <a:pPr marL="806450" lvl="1" indent="-793750">
              <a:buNone/>
            </a:pPr>
            <a:r>
              <a:rPr lang="it-IT" i="0" dirty="0">
                <a:sym typeface="Wingdings" pitchFamily="2" charset="2"/>
              </a:rPr>
              <a:t>Paesi sviluppati vs. Paesi sottosviluppati o Primo vs. Terzo mondo / Nord del Mondo vs. Sud del mondo </a:t>
            </a:r>
          </a:p>
          <a:p>
            <a:pPr marL="11112" lvl="1" indent="0">
              <a:buNone/>
            </a:pPr>
            <a:endParaRPr lang="it-IT" sz="1000" i="0" dirty="0">
              <a:sym typeface="Wingdings" pitchFamily="2" charset="2"/>
            </a:endParaRPr>
          </a:p>
          <a:p>
            <a:pPr marL="11112" lvl="1" indent="0">
              <a:buNone/>
            </a:pPr>
            <a:r>
              <a:rPr lang="it-IT" i="0" dirty="0">
                <a:sym typeface="Wingdings" pitchFamily="2" charset="2"/>
              </a:rPr>
              <a:t>Rispetto diversità   riconoscimento e tutela della varietà culturale e ambientale</a:t>
            </a:r>
          </a:p>
          <a:p>
            <a:pPr marL="11112" lvl="1" indent="0">
              <a:buNone/>
            </a:pPr>
            <a:endParaRPr lang="it-IT" sz="900" i="0" dirty="0">
              <a:sym typeface="Wingdings" pitchFamily="2" charset="2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087"/>
    </mc:Choice>
    <mc:Fallback>
      <p:transition spd="slow" advTm="280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37ED8E-EF84-094B-BFB2-454938285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Geografia dello sviluppo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652CBE-C65D-0949-AFDF-BF566FE61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sym typeface="Wingdings" pitchFamily="2" charset="2"/>
              </a:rPr>
              <a:t>I geografi studiano le differenze di sviluppo da un luogo o da una regione all’altra e le conseguenze sociali dello sviluppo al fine di un miglioramento delle condizioni economiche, sociali e ambientali di una società. </a:t>
            </a:r>
          </a:p>
          <a:p>
            <a:pPr>
              <a:buFont typeface="Wingdings" pitchFamily="2" charset="2"/>
              <a:buChar char="à"/>
            </a:pPr>
            <a:r>
              <a:rPr lang="it-IT" dirty="0">
                <a:sym typeface="Wingdings" pitchFamily="2" charset="2"/>
              </a:rPr>
              <a:t>uso e gestione di risorse finanziarie/umane e naturali</a:t>
            </a:r>
          </a:p>
          <a:p>
            <a:pPr>
              <a:buFont typeface="Wingdings" pitchFamily="2" charset="2"/>
              <a:buChar char="à"/>
            </a:pPr>
            <a:r>
              <a:rPr lang="it-IT" dirty="0">
                <a:sym typeface="Wingdings" pitchFamily="2" charset="2"/>
              </a:rPr>
              <a:t>Differenti scuole di pensiero</a:t>
            </a:r>
          </a:p>
          <a:p>
            <a:pPr lvl="1">
              <a:buFont typeface="Wingdings" pitchFamily="2" charset="2"/>
              <a:buChar char="à"/>
            </a:pPr>
            <a:r>
              <a:rPr lang="it-IT" dirty="0">
                <a:sym typeface="Wingdings" pitchFamily="2" charset="2"/>
              </a:rPr>
              <a:t>Sviluppo convenzionale vs. sviluppo sostenibile</a:t>
            </a:r>
          </a:p>
          <a:p>
            <a:r>
              <a:rPr lang="it-IT" b="1" dirty="0"/>
              <a:t>Convenzionale</a:t>
            </a:r>
            <a:r>
              <a:rPr lang="it-IT" dirty="0"/>
              <a:t>: privilegia la crescita economica, in particolare nel breve periodo</a:t>
            </a:r>
          </a:p>
          <a:p>
            <a:r>
              <a:rPr lang="it-IT" b="1" dirty="0"/>
              <a:t>Sostenibile</a:t>
            </a:r>
            <a:r>
              <a:rPr lang="it-IT" dirty="0"/>
              <a:t>: primato alla crescita economica e sociale senza compromettere le diversità culturali, le risorse naturali e le condizioni dell’ambiente in favore di un’eredità per le generazioni future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08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174"/>
    </mc:Choice>
    <mc:Fallback>
      <p:transition spd="slow" advTm="295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67AC45-B006-DD4E-84A9-8AC6C9FB4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Indicatori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4A7E7E-330F-B44B-8568-0A737ABBE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Economici</a:t>
            </a:r>
          </a:p>
          <a:p>
            <a:endParaRPr lang="it-IT" sz="2400" dirty="0"/>
          </a:p>
          <a:p>
            <a:r>
              <a:rPr lang="it-IT" sz="2400" dirty="0"/>
              <a:t>Socio </a:t>
            </a:r>
            <a:r>
              <a:rPr lang="it-IT" sz="2400" dirty="0" smtClean="0"/>
              <a:t>demografici</a:t>
            </a:r>
          </a:p>
          <a:p>
            <a:endParaRPr lang="it-IT" sz="2400" dirty="0"/>
          </a:p>
          <a:p>
            <a:r>
              <a:rPr lang="it-IT" sz="2400" dirty="0" smtClean="0"/>
              <a:t>Ambientali</a:t>
            </a:r>
            <a:endParaRPr lang="it-IT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06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99"/>
    </mc:Choice>
    <mc:Fallback>
      <p:transition spd="slow" advTm="45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D70EFF-81B3-6946-B474-25BE98B76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Indicatori economici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9DA5BA-4D25-244E-A640-404378679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b="1" dirty="0"/>
              <a:t>Prodotto interno lordo </a:t>
            </a:r>
            <a:r>
              <a:rPr lang="it-IT" dirty="0"/>
              <a:t>(PIL): valore complessivo monetario dei beni e dei servizi prodotti in un paese in un anno (PIL </a:t>
            </a:r>
            <a:r>
              <a:rPr lang="it-IT" dirty="0" err="1"/>
              <a:t>procapite</a:t>
            </a:r>
            <a:r>
              <a:rPr lang="it-IT" dirty="0"/>
              <a:t>= produzione media per persona)</a:t>
            </a:r>
          </a:p>
          <a:p>
            <a:r>
              <a:rPr lang="it-IT" dirty="0"/>
              <a:t>Mostra le entrate ufficiali (non economi informale); offre una rappresentazione non differenziata; non considera i costi sociali e ambientali associati alle attività produttive)</a:t>
            </a:r>
          </a:p>
          <a:p>
            <a:pPr marL="0" indent="0">
              <a:buNone/>
            </a:pPr>
            <a:r>
              <a:rPr lang="it-IT" b="1" dirty="0"/>
              <a:t>Tasso di povertà</a:t>
            </a:r>
            <a:r>
              <a:rPr lang="it-IT" dirty="0"/>
              <a:t>: numero di persone povere sul totale della popolazione</a:t>
            </a:r>
          </a:p>
          <a:p>
            <a:pPr marL="1062038" indent="-342900"/>
            <a:r>
              <a:rPr lang="it-IT" u="sng" dirty="0"/>
              <a:t>Povertà assoluta</a:t>
            </a:r>
            <a:r>
              <a:rPr lang="it-IT" dirty="0"/>
              <a:t>: esclusione da bisogni umani fondamentali (acqua potabile, nutrizione, sanità, scuola, vestiario e riparo) 2016: 760 milioni persone (Italia, 1,7 milioni di famiglie, 5 milioni persone))</a:t>
            </a:r>
          </a:p>
          <a:p>
            <a:pPr marL="1062038" indent="-342900"/>
            <a:r>
              <a:rPr lang="it-IT" u="sng" dirty="0"/>
              <a:t>Povertà relativa</a:t>
            </a:r>
            <a:r>
              <a:rPr lang="it-IT" dirty="0"/>
              <a:t>: mancanza di un livello socialmente accettabile di risorse o di reddito rispetto ad altri all’interno di una determinata società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42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314"/>
    </mc:Choice>
    <mc:Fallback>
      <p:transition spd="slow" advTm="360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A30D50-48DF-F743-8389-9CE57BFB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Indicatori socio demografici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549D83-E12E-7447-A162-59740BB5E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/>
              <a:t>Analizzano lo stato sociale della popolazione</a:t>
            </a:r>
          </a:p>
          <a:p>
            <a:r>
              <a:rPr lang="it-IT" sz="2400" dirty="0"/>
              <a:t>Diffusione malattie</a:t>
            </a:r>
          </a:p>
          <a:p>
            <a:r>
              <a:rPr lang="it-IT" sz="2400" dirty="0"/>
              <a:t>Alfabetizzazione</a:t>
            </a:r>
          </a:p>
          <a:p>
            <a:r>
              <a:rPr lang="it-IT" sz="2400" dirty="0"/>
              <a:t>Nutrizione</a:t>
            </a:r>
          </a:p>
          <a:p>
            <a:r>
              <a:rPr lang="it-IT" sz="2400" dirty="0"/>
              <a:t>Aspettativa di vita</a:t>
            </a:r>
          </a:p>
          <a:p>
            <a:r>
              <a:rPr lang="it-IT" sz="2400" dirty="0"/>
              <a:t>Tasso di mortalità infantile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18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389"/>
    </mc:Choice>
    <mc:Fallback>
      <p:transition spd="slow" advTm="231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9D8B0D-30AF-3540-8BA8-71CF38EE8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Indicatori ambientali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66DA49-4A3D-DB49-9B22-9F2D4BD88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40114"/>
            <a:ext cx="5958114" cy="4532914"/>
          </a:xfrm>
        </p:spPr>
        <p:txBody>
          <a:bodyPr>
            <a:normAutofit/>
          </a:bodyPr>
          <a:lstStyle/>
          <a:p>
            <a:r>
              <a:rPr lang="it-IT" sz="2100" dirty="0"/>
              <a:t>Introduzione recente (Conferenza di Rio 1992) a seguito di preoccupazione per l’impatto di problemi ambientali (inquinamento e biodiversità). Sviluppo di una serie di indicatori, molto ampia: agenda 21 </a:t>
            </a:r>
            <a:r>
              <a:rPr lang="it-IT" sz="1500" dirty="0">
                <a:hlinkClick r:id="rId4"/>
              </a:rPr>
              <a:t>https://www.un.org/esa/dsd/agenda21/res_agenda21_00.shtml</a:t>
            </a:r>
            <a:r>
              <a:rPr lang="it-IT" sz="1500" dirty="0"/>
              <a:t> </a:t>
            </a:r>
          </a:p>
          <a:p>
            <a:r>
              <a:rPr lang="it-IT" sz="2100" dirty="0"/>
              <a:t>Le differenze di sviluppo sono il risultato di condizioni diverse e </a:t>
            </a:r>
            <a:r>
              <a:rPr lang="it-IT" sz="2100" dirty="0" err="1"/>
              <a:t>interconnese</a:t>
            </a:r>
            <a:r>
              <a:rPr lang="it-IT" sz="2100" dirty="0"/>
              <a:t>, che comprendo anche condizioni geografiche, oltre a quelle economico-strutturali. Si parla al riguardo di «dotazione geografica del paese</a:t>
            </a:r>
            <a:r>
              <a:rPr lang="it-IT" dirty="0"/>
              <a:t>»</a:t>
            </a:r>
          </a:p>
          <a:p>
            <a:r>
              <a:rPr lang="it-IT" sz="2100" dirty="0"/>
              <a:t>Però anche le condizioni istituzionali hanno pe</a:t>
            </a:r>
            <a:r>
              <a:rPr lang="it-IT" dirty="0"/>
              <a:t>so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8B82B62-5C09-7B41-AA62-0C2845F88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9376" y="1355863"/>
            <a:ext cx="4349229" cy="481716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7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321"/>
    </mc:Choice>
    <mc:Fallback>
      <p:transition spd="slow" advTm="195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itaglio">
  <a:themeElements>
    <a:clrScheme name="Ritaglio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Ritaglio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itaglio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{5BF66CD1-C928-0C4D-A5D9-7B43EB1E60DB}tf10001072</Template>
  <TotalTime>326</TotalTime>
  <Words>491</Words>
  <Application>Microsoft Office PowerPoint</Application>
  <PresentationFormat>Widescreen</PresentationFormat>
  <Paragraphs>56</Paragraphs>
  <Slides>9</Slides>
  <Notes>0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2" baseType="lpstr">
      <vt:lpstr>Franklin Gothic Book</vt:lpstr>
      <vt:lpstr>Wingdings</vt:lpstr>
      <vt:lpstr>Ritaglio</vt:lpstr>
      <vt:lpstr>Geografia  Sergio Zilli</vt:lpstr>
      <vt:lpstr>Presentazione n. 29 (con audio)</vt:lpstr>
      <vt:lpstr>Geografia dello sviluppo</vt:lpstr>
      <vt:lpstr>Geografia dello sviluppo</vt:lpstr>
      <vt:lpstr>Geografia dello sviluppo</vt:lpstr>
      <vt:lpstr>Indicatori</vt:lpstr>
      <vt:lpstr>Indicatori economici</vt:lpstr>
      <vt:lpstr>Indicatori socio demografici</vt:lpstr>
      <vt:lpstr>Indicatori ambientali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sergio zilli</dc:creator>
  <cp:lastModifiedBy>sergio zilli</cp:lastModifiedBy>
  <cp:revision>14</cp:revision>
  <dcterms:created xsi:type="dcterms:W3CDTF">2020-04-21T10:50:16Z</dcterms:created>
  <dcterms:modified xsi:type="dcterms:W3CDTF">2020-04-21T16:20:52Z</dcterms:modified>
</cp:coreProperties>
</file>