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9" r:id="rId2"/>
    <p:sldId id="270" r:id="rId3"/>
    <p:sldId id="264" r:id="rId4"/>
    <p:sldId id="266" r:id="rId5"/>
    <p:sldId id="267" r:id="rId6"/>
    <p:sldId id="268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29"/>
  </p:normalViewPr>
  <p:slideViewPr>
    <p:cSldViewPr snapToGrid="0" snapToObjects="1">
      <p:cViewPr varScale="1">
        <p:scale>
          <a:sx n="66" d="100"/>
          <a:sy n="66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FDD2519-2860-1443-92F4-2F1DF8393072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E5364D2-D226-6742-B716-75652E7E1C24}" type="slidenum">
              <a:rPr lang="it-IT" smtClean="0"/>
              <a:t>‹N›</a:t>
            </a:fld>
            <a:endParaRPr lang="it-IT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6493101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D2519-2860-1443-92F4-2F1DF8393072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64D2-D226-6742-B716-75652E7E1C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5365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D2519-2860-1443-92F4-2F1DF8393072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64D2-D226-6742-B716-75652E7E1C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6699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D2519-2860-1443-92F4-2F1DF8393072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64D2-D226-6742-B716-75652E7E1C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6603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FDD2519-2860-1443-92F4-2F1DF8393072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E5364D2-D226-6742-B716-75652E7E1C24}" type="slidenum">
              <a:rPr lang="it-IT" smtClean="0"/>
              <a:t>‹N›</a:t>
            </a:fld>
            <a:endParaRPr lang="it-IT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2609681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D2519-2860-1443-92F4-2F1DF8393072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64D2-D226-6742-B716-75652E7E1C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5593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D2519-2860-1443-92F4-2F1DF8393072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64D2-D226-6742-B716-75652E7E1C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2544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D2519-2860-1443-92F4-2F1DF8393072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64D2-D226-6742-B716-75652E7E1C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6073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D2519-2860-1443-92F4-2F1DF8393072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64D2-D226-6742-B716-75652E7E1C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4425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FDD2519-2860-1443-92F4-2F1DF8393072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E5364D2-D226-6742-B716-75652E7E1C24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64425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FDD2519-2860-1443-92F4-2F1DF8393072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E5364D2-D226-6742-B716-75652E7E1C24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66059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7FDD2519-2860-1443-92F4-2F1DF8393072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CE5364D2-D226-6742-B716-75652E7E1C24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96172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hyperlink" Target="https://sustainabledevelopment.un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334961-B490-664F-A9AF-2763EEA26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5660" y="2150153"/>
            <a:ext cx="6425608" cy="1528997"/>
          </a:xfrm>
        </p:spPr>
        <p:txBody>
          <a:bodyPr/>
          <a:lstStyle/>
          <a:p>
            <a:r>
              <a:rPr lang="it-IT" sz="4050" b="1" dirty="0"/>
              <a:t>Geografia</a:t>
            </a:r>
            <a:r>
              <a:rPr lang="it-IT" sz="3000" b="1" dirty="0"/>
              <a:t/>
            </a:r>
            <a:br>
              <a:rPr lang="it-IT" sz="3000" b="1" dirty="0"/>
            </a:br>
            <a:r>
              <a:rPr lang="it-IT" sz="3000" dirty="0"/>
              <a:t/>
            </a:r>
            <a:br>
              <a:rPr lang="it-IT" sz="3000" dirty="0"/>
            </a:br>
            <a:r>
              <a:rPr lang="it-IT" sz="3000" dirty="0"/>
              <a:t>Sergio Zilli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83FBC90-E5F9-594F-A8B9-0C595B6A5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0315" y="4027669"/>
            <a:ext cx="5123755" cy="1068050"/>
          </a:xfrm>
        </p:spPr>
        <p:txBody>
          <a:bodyPr>
            <a:normAutofit fontScale="70000" lnSpcReduction="20000"/>
          </a:bodyPr>
          <a:lstStyle/>
          <a:p>
            <a:r>
              <a:rPr lang="it-IT" dirty="0" err="1"/>
              <a:t>cod</a:t>
            </a:r>
            <a:r>
              <a:rPr lang="it-IT" dirty="0"/>
              <a:t>: </a:t>
            </a:r>
            <a:r>
              <a:rPr lang="it-IT" i="1" dirty="0"/>
              <a:t>006LE </a:t>
            </a:r>
          </a:p>
          <a:p>
            <a:r>
              <a:rPr lang="it-IT" dirty="0"/>
              <a:t>Corso di Laurea: Discipline storiche e filosofiche</a:t>
            </a:r>
            <a:br>
              <a:rPr lang="it-IT" dirty="0"/>
            </a:br>
            <a:endParaRPr lang="it-IT" dirty="0"/>
          </a:p>
          <a:p>
            <a:r>
              <a:rPr lang="it-IT" b="1" dirty="0" err="1"/>
              <a:t>a.a</a:t>
            </a:r>
            <a:r>
              <a:rPr lang="it-IT" b="1" dirty="0"/>
              <a:t>. 2019-2020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2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68"/>
    </mc:Choice>
    <mc:Fallback xmlns="">
      <p:transition spd="slow" advTm="13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242207-5789-3E4A-906A-F47EB56C4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Presentazione n. </a:t>
            </a:r>
            <a:r>
              <a:rPr lang="it-IT" b="1" dirty="0" smtClean="0"/>
              <a:t>30 </a:t>
            </a:r>
            <a:r>
              <a:rPr lang="it-IT" b="1" dirty="0" smtClean="0"/>
              <a:t>(con </a:t>
            </a:r>
            <a:r>
              <a:rPr lang="it-IT" b="1" dirty="0"/>
              <a:t>audio)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DD783C-2832-5843-950B-6155EC747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927" y="2286000"/>
            <a:ext cx="9601200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3600" dirty="0"/>
          </a:p>
          <a:p>
            <a:endParaRPr lang="it-IT" sz="2100" dirty="0" smtClean="0"/>
          </a:p>
          <a:p>
            <a:endParaRPr lang="it-IT" sz="2100" dirty="0"/>
          </a:p>
          <a:p>
            <a:endParaRPr lang="it-IT" sz="2100" dirty="0" smtClean="0"/>
          </a:p>
          <a:p>
            <a:pPr marL="0" indent="0">
              <a:buNone/>
            </a:pPr>
            <a:endParaRPr lang="it-IT" sz="2100" dirty="0" smtClean="0"/>
          </a:p>
        </p:txBody>
      </p:sp>
      <p:sp>
        <p:nvSpPr>
          <p:cNvPr id="7" name="CasellaDiTesto 6"/>
          <p:cNvSpPr txBox="1"/>
          <p:nvPr/>
        </p:nvSpPr>
        <p:spPr>
          <a:xfrm>
            <a:off x="1461654" y="3634834"/>
            <a:ext cx="89777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FF0000"/>
                </a:solidFill>
              </a:rPr>
              <a:t>Geografia dello </a:t>
            </a:r>
            <a:r>
              <a:rPr lang="it-IT" sz="4800" dirty="0" smtClean="0">
                <a:solidFill>
                  <a:srgbClr val="FF0000"/>
                </a:solidFill>
              </a:rPr>
              <a:t>sviluppo</a:t>
            </a:r>
          </a:p>
          <a:p>
            <a:endParaRPr lang="it-IT" sz="4800" dirty="0">
              <a:solidFill>
                <a:srgbClr val="FF0000"/>
              </a:solidFill>
            </a:endParaRPr>
          </a:p>
          <a:p>
            <a:r>
              <a:rPr lang="it-IT" sz="4800" dirty="0" smtClean="0">
                <a:solidFill>
                  <a:srgbClr val="FF0000"/>
                </a:solidFill>
              </a:rPr>
              <a:t>2</a:t>
            </a:r>
            <a:endParaRPr lang="it-IT" sz="4800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44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54"/>
    </mc:Choice>
    <mc:Fallback>
      <p:transition spd="slow" advTm="8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6BC0AC-E43E-E349-9F92-2C331C5A2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Sviluppo e disuguaglianza del reddito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38E9BE7-4064-D244-BDC3-97138BC9E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5999"/>
            <a:ext cx="9601200" cy="41002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200" b="1" dirty="0"/>
              <a:t>Distribuzione</a:t>
            </a:r>
            <a:r>
              <a:rPr lang="it-IT" sz="2200" dirty="0"/>
              <a:t> del reddito: il modo in cui il reddito è diviso fra differenti gruppi o individui</a:t>
            </a:r>
          </a:p>
          <a:p>
            <a:pPr marL="0" indent="0">
              <a:buNone/>
            </a:pPr>
            <a:r>
              <a:rPr lang="it-IT" sz="2200" b="1" dirty="0"/>
              <a:t>Disuguaglianza</a:t>
            </a:r>
            <a:r>
              <a:rPr lang="it-IT" sz="2200" dirty="0"/>
              <a:t> del reddito: il rapporto fra redditi dei più ricchi e redditi dei più poveri</a:t>
            </a:r>
          </a:p>
          <a:p>
            <a:pPr marL="0" indent="0">
              <a:buNone/>
            </a:pPr>
            <a:r>
              <a:rPr lang="it-IT" sz="2200" dirty="0"/>
              <a:t>Differenziare i dati a diversa scala, per evitare generalizzazioni</a:t>
            </a:r>
          </a:p>
          <a:p>
            <a:pPr marL="0" indent="0">
              <a:buNone/>
            </a:pPr>
            <a:endParaRPr lang="it-IT" sz="800" dirty="0"/>
          </a:p>
          <a:p>
            <a:pPr marL="0" indent="0">
              <a:buNone/>
            </a:pPr>
            <a:r>
              <a:rPr lang="it-IT" sz="2200" dirty="0"/>
              <a:t>Distribuzione </a:t>
            </a:r>
            <a:r>
              <a:rPr lang="it-IT" sz="2200" b="1" dirty="0"/>
              <a:t>è</a:t>
            </a:r>
            <a:r>
              <a:rPr lang="it-IT" sz="2200" dirty="0"/>
              <a:t> ineguale</a:t>
            </a:r>
          </a:p>
          <a:p>
            <a:pPr marL="0" indent="0">
              <a:buNone/>
            </a:pPr>
            <a:r>
              <a:rPr lang="it-IT" sz="2200" dirty="0"/>
              <a:t>A livello globale la disuguaglianza è molto alta: nel 2000 il 20% più ricco della popolazione deteneva il 74% del reddito mondiale; il 20% più povero l’1,5%.</a:t>
            </a:r>
          </a:p>
          <a:p>
            <a:pPr marL="0" indent="0">
              <a:buNone/>
            </a:pPr>
            <a:r>
              <a:rPr lang="it-IT" sz="2200" dirty="0"/>
              <a:t>Nel 2011 l’1% della popolazione mondiale controlla il 39% della ricchezza totale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52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600"/>
    </mc:Choice>
    <mc:Fallback xmlns="">
      <p:transition spd="slow" advTm="142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93B81C-085E-2E43-91DE-B73060244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Sviluppo e disuguaglianza del reddito: effetto della globalizzazione?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35256FD-9682-ED49-8B51-9CE8671350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Due scuole di pensiero:</a:t>
            </a:r>
          </a:p>
          <a:p>
            <a:r>
              <a:rPr lang="it-IT" dirty="0"/>
              <a:t>Teoria </a:t>
            </a:r>
            <a:r>
              <a:rPr lang="it-IT" b="1" dirty="0"/>
              <a:t>neoliberista</a:t>
            </a:r>
            <a:r>
              <a:rPr lang="it-IT" dirty="0"/>
              <a:t>: il mercato determina un convergenza o una uguaglianza del reddito. Il commercio induce alla specializzazione, all’aumento della concorrenza e alla crescita della prosperità. Quindi bisogna togliere gli ostacoli alle relazione commerciali e una «mano invisibile» distribuirà ricchezza a tutti.</a:t>
            </a:r>
          </a:p>
          <a:p>
            <a:r>
              <a:rPr lang="it-IT" dirty="0"/>
              <a:t>Teoria dell’</a:t>
            </a:r>
            <a:r>
              <a:rPr lang="it-IT" b="1" dirty="0"/>
              <a:t>ampliamento del divario </a:t>
            </a:r>
            <a:r>
              <a:rPr lang="it-IT" dirty="0"/>
              <a:t>fra ricchi e poveri:  globalizzazione agisce contro le condizioni di parità in quanto genera domanda di lavoratori specializzati (più istruiti) e coloro che non lo sono rimangono progressivamente più esclusi.</a:t>
            </a:r>
          </a:p>
          <a:p>
            <a:pPr marL="0" indent="0">
              <a:buNone/>
            </a:pPr>
            <a:r>
              <a:rPr lang="it-IT" dirty="0"/>
              <a:t>Le rilevazioni degli ultimi anni indicano la polarizzazione dei redditi, cui segue maggior povertà, tensioni sociali, debolezza delle strutture pubbliche rispetto quelle private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8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020"/>
    </mc:Choice>
    <mc:Fallback xmlns="">
      <p:transition spd="slow" advTm="298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23F5AF-C6F6-3341-8F04-AE5322F40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Teorie dello sviluppo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98FC6AD-2666-334B-9207-266B5BAA2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171699"/>
            <a:ext cx="9601200" cy="4162839"/>
          </a:xfrm>
        </p:spPr>
        <p:txBody>
          <a:bodyPr>
            <a:noAutofit/>
          </a:bodyPr>
          <a:lstStyle/>
          <a:p>
            <a:r>
              <a:rPr lang="it-IT" sz="1800" b="1" dirty="0"/>
              <a:t>Modello di sviluppo classico</a:t>
            </a:r>
            <a:r>
              <a:rPr lang="it-IT" sz="1800" dirty="0"/>
              <a:t>: dal tradizionale al consumo di massa (occidentale)</a:t>
            </a:r>
          </a:p>
          <a:p>
            <a:r>
              <a:rPr lang="it-IT" sz="1800" b="1" dirty="0"/>
              <a:t>Teoria della dipendenza</a:t>
            </a:r>
            <a:r>
              <a:rPr lang="it-IT" sz="1800" dirty="0"/>
              <a:t>: processo relazionale (non biunivoco) tra stati dominanti e stati dipendenti, mediato dal commercio internazionale. Forti contro deboli, troppo semplicistico.</a:t>
            </a:r>
          </a:p>
          <a:p>
            <a:r>
              <a:rPr lang="it-IT" sz="1800" b="1" dirty="0"/>
              <a:t>Teoria del sistema mondo </a:t>
            </a:r>
            <a:r>
              <a:rPr lang="it-IT" sz="1800" dirty="0"/>
              <a:t>(Immanuel </a:t>
            </a:r>
            <a:r>
              <a:rPr lang="it-IT" sz="1800" dirty="0" err="1"/>
              <a:t>Wallerstein</a:t>
            </a:r>
            <a:r>
              <a:rPr lang="it-IT" sz="1800" dirty="0"/>
              <a:t>, 1974). Sistema capitalista come causa della dipendenza e del sottosviluppo; gestisce un sistema mondo (ex </a:t>
            </a:r>
            <a:r>
              <a:rPr lang="it-IT" sz="1800" dirty="0" err="1"/>
              <a:t>Braudel</a:t>
            </a:r>
            <a:r>
              <a:rPr lang="it-IT" sz="1800" dirty="0"/>
              <a:t> «economia mondo») in modo gerarchico (Centro, Semiperiferia, Periferia) e diseguale che si autoalimenta e si ripropone</a:t>
            </a:r>
          </a:p>
          <a:p>
            <a:r>
              <a:rPr lang="it-IT" sz="1800" b="1" dirty="0"/>
              <a:t>Modello di sviluppo neoliberista</a:t>
            </a:r>
            <a:r>
              <a:rPr lang="it-IT" sz="1800" dirty="0"/>
              <a:t>: primato dei diritti di proprietà e della libertà individuale. Rimozione degli ostacoli al movimento di beni, servizi e capitali e sostegno al libero mercato, senza intervento dello Stato. Il sottosviluppo è legato al un mercato mal funzionante, che deve essere de-regolamentato. Piani di aggiustamento strutturale da applicare ovunque (meno spese statali; fine sovvenzioni agricoltura; svalutazioni moneta locale; sviluppo esportazioni di materie prime invece di lavorazioni sul posto; ingerenza negli affari dei singoli stati tramite Banca Mondiale e Fondi Monetario Internazionale) </a:t>
            </a:r>
            <a:r>
              <a:rPr lang="it-IT" sz="1800" dirty="0">
                <a:sym typeface="Wingdings" pitchFamily="2" charset="2"/>
              </a:rPr>
              <a:t> </a:t>
            </a:r>
            <a:r>
              <a:rPr lang="it-IT" sz="1800" dirty="0" err="1">
                <a:sym typeface="Wingdings" pitchFamily="2" charset="2"/>
              </a:rPr>
              <a:t>Occupy</a:t>
            </a:r>
            <a:r>
              <a:rPr lang="it-IT" sz="1800" dirty="0">
                <a:sym typeface="Wingdings" pitchFamily="2" charset="2"/>
              </a:rPr>
              <a:t> </a:t>
            </a:r>
            <a:r>
              <a:rPr lang="it-IT" sz="1800" dirty="0" err="1">
                <a:sym typeface="Wingdings" pitchFamily="2" charset="2"/>
              </a:rPr>
              <a:t>Wall</a:t>
            </a:r>
            <a:r>
              <a:rPr lang="it-IT" sz="1800" dirty="0">
                <a:sym typeface="Wingdings" pitchFamily="2" charset="2"/>
              </a:rPr>
              <a:t> Street 2011</a:t>
            </a:r>
            <a:endParaRPr lang="it-IT" sz="18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2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8066"/>
    </mc:Choice>
    <mc:Fallback xmlns="">
      <p:transition spd="slow" advTm="678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7D364D-EF2B-8449-B56D-EFE99B7B6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308100"/>
          </a:xfrm>
        </p:spPr>
        <p:txBody>
          <a:bodyPr/>
          <a:lstStyle/>
          <a:p>
            <a:r>
              <a:rPr lang="it-IT" dirty="0"/>
              <a:t>Strategie di riduzione della povertà e </a:t>
            </a:r>
            <a:r>
              <a:rPr lang="it-IT" dirty="0" err="1"/>
              <a:t>gi</a:t>
            </a:r>
            <a:r>
              <a:rPr lang="it-IT" dirty="0"/>
              <a:t> obiettivi di sviluppo sostenibile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896A900-7136-A54C-939C-B8D3F0183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993900"/>
            <a:ext cx="9601200" cy="4546600"/>
          </a:xfrm>
        </p:spPr>
        <p:txBody>
          <a:bodyPr>
            <a:normAutofit fontScale="92500" lnSpcReduction="10000"/>
          </a:bodyPr>
          <a:lstStyle/>
          <a:p>
            <a:r>
              <a:rPr lang="it-IT" dirty="0"/>
              <a:t>ONU, settembre 2000: obiettivi di sviluppo del millennio (riduzione della povertà)</a:t>
            </a:r>
          </a:p>
          <a:p>
            <a:r>
              <a:rPr lang="it-IT" dirty="0"/>
              <a:t>2015: Obiettivi di Sviluppo Sostenibile (SDG </a:t>
            </a:r>
            <a:r>
              <a:rPr lang="it-IT" i="1" dirty="0" err="1"/>
              <a:t>Sustainable</a:t>
            </a:r>
            <a:r>
              <a:rPr lang="it-IT" i="1" dirty="0"/>
              <a:t> Development </a:t>
            </a:r>
            <a:r>
              <a:rPr lang="it-IT" i="1" dirty="0" err="1"/>
              <a:t>Goals</a:t>
            </a:r>
            <a:r>
              <a:rPr lang="it-IT" dirty="0"/>
              <a:t>) approvati da 193 paesi (</a:t>
            </a:r>
            <a:r>
              <a:rPr lang="it-IT" sz="1500" dirty="0">
                <a:hlinkClick r:id="rId4"/>
              </a:rPr>
              <a:t>https://sustainabledevelopment.un.org/</a:t>
            </a:r>
            <a:r>
              <a:rPr lang="it-IT" sz="1500" dirty="0"/>
              <a:t>):</a:t>
            </a:r>
          </a:p>
          <a:p>
            <a:r>
              <a:rPr lang="it-IT" sz="800" dirty="0"/>
              <a:t>Sconfiggere povertà e fame;</a:t>
            </a:r>
          </a:p>
          <a:p>
            <a:r>
              <a:rPr lang="it-IT" sz="800" dirty="0"/>
              <a:t>Istruzione di qualità</a:t>
            </a:r>
          </a:p>
          <a:p>
            <a:r>
              <a:rPr lang="it-IT" sz="800" dirty="0"/>
              <a:t>Parità di genere;</a:t>
            </a:r>
          </a:p>
          <a:p>
            <a:r>
              <a:rPr lang="it-IT" sz="800" dirty="0"/>
              <a:t>Disponibilità di acqua e servizi igienico sanitari</a:t>
            </a:r>
          </a:p>
          <a:p>
            <a:r>
              <a:rPr lang="it-IT" sz="800" dirty="0"/>
              <a:t>Disponibilità servizi energetici sostenibili</a:t>
            </a:r>
          </a:p>
          <a:p>
            <a:r>
              <a:rPr lang="it-IT" sz="800" dirty="0"/>
              <a:t>Crescita economica inclusiva, sostenuta e sostenibile</a:t>
            </a:r>
          </a:p>
          <a:p>
            <a:r>
              <a:rPr lang="it-IT" sz="800" dirty="0"/>
              <a:t>Ridurre disuguaglianza</a:t>
            </a:r>
          </a:p>
          <a:p>
            <a:r>
              <a:rPr lang="it-IT" sz="800" dirty="0"/>
              <a:t>Favorire industria, innovazione e infrastrutture</a:t>
            </a:r>
          </a:p>
          <a:p>
            <a:r>
              <a:rPr lang="it-IT" sz="800" dirty="0"/>
              <a:t>Città e comunità sostenibili</a:t>
            </a:r>
          </a:p>
          <a:p>
            <a:r>
              <a:rPr lang="it-IT" sz="800" dirty="0"/>
              <a:t>Modelli di consumo e produzione sostenibili</a:t>
            </a:r>
          </a:p>
          <a:p>
            <a:r>
              <a:rPr lang="it-IT" sz="800" dirty="0"/>
              <a:t>Combattere i cambiamento climatico</a:t>
            </a:r>
          </a:p>
          <a:p>
            <a:r>
              <a:rPr lang="it-IT" sz="800" dirty="0"/>
              <a:t>Conservazione delle acque marine, degli ecosistemi</a:t>
            </a:r>
          </a:p>
          <a:p>
            <a:r>
              <a:rPr lang="it-IT" sz="800" dirty="0"/>
              <a:t>Sostenere pace, giustizia e istituzioni solide</a:t>
            </a:r>
          </a:p>
          <a:p>
            <a:r>
              <a:rPr lang="it-IT" sz="800" dirty="0"/>
              <a:t>Creare un </a:t>
            </a:r>
            <a:r>
              <a:rPr lang="it-IT" sz="800" dirty="0" err="1"/>
              <a:t>parternariato</a:t>
            </a:r>
            <a:r>
              <a:rPr lang="it-IT" sz="800" dirty="0"/>
              <a:t> globale per lo sviluppo sostenibile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8A6FA40-8FD6-1D4B-BECD-A27F859EF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5496" y="3043611"/>
            <a:ext cx="6598478" cy="349688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0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874"/>
    </mc:Choice>
    <mc:Fallback xmlns="">
      <p:transition spd="slow" advTm="215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itaglio">
  <a:themeElements>
    <a:clrScheme name="Ritaglio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Ritaglio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itaglio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{5BF66CD1-C928-0C4D-A5D9-7B43EB1E60DB}tf10001072</Template>
  <TotalTime>325</TotalTime>
  <Words>567</Words>
  <Application>Microsoft Office PowerPoint</Application>
  <PresentationFormat>Widescreen</PresentationFormat>
  <Paragraphs>46</Paragraphs>
  <Slides>6</Slides>
  <Notes>0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9" baseType="lpstr">
      <vt:lpstr>Franklin Gothic Book</vt:lpstr>
      <vt:lpstr>Wingdings</vt:lpstr>
      <vt:lpstr>Ritaglio</vt:lpstr>
      <vt:lpstr>Geografia  Sergio Zilli</vt:lpstr>
      <vt:lpstr>Presentazione n. 30 (con audio)</vt:lpstr>
      <vt:lpstr>Sviluppo e disuguaglianza del reddito</vt:lpstr>
      <vt:lpstr>Sviluppo e disuguaglianza del reddito: effetto della globalizzazione?</vt:lpstr>
      <vt:lpstr>Teorie dello sviluppo</vt:lpstr>
      <vt:lpstr>Strategie di riduzione della povertà e gi obiettivi di sviluppo sostenibile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sergio zilli</dc:creator>
  <cp:lastModifiedBy>sergio zilli</cp:lastModifiedBy>
  <cp:revision>14</cp:revision>
  <dcterms:created xsi:type="dcterms:W3CDTF">2020-04-21T10:50:16Z</dcterms:created>
  <dcterms:modified xsi:type="dcterms:W3CDTF">2020-04-21T16:23:21Z</dcterms:modified>
</cp:coreProperties>
</file>