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6" r:id="rId5"/>
    <p:sldId id="268" r:id="rId6"/>
    <p:sldId id="259" r:id="rId7"/>
    <p:sldId id="265" r:id="rId8"/>
    <p:sldId id="269" r:id="rId9"/>
    <p:sldId id="263" r:id="rId10"/>
    <p:sldId id="262" r:id="rId11"/>
    <p:sldId id="264" r:id="rId12"/>
    <p:sldId id="270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87" autoAdjust="0"/>
  </p:normalViewPr>
  <p:slideViewPr>
    <p:cSldViewPr>
      <p:cViewPr>
        <p:scale>
          <a:sx n="90" d="100"/>
          <a:sy n="90" d="100"/>
        </p:scale>
        <p:origin x="-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900"/>
              <a:t>8. E per finire: cosa è stato più faticoso?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Foglio1!$A$28</c:f>
              <c:strCache>
                <c:ptCount val="1"/>
                <c:pt idx="0">
                  <c:v>MEDIANA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Foglio1!$B$26:$E$27</c:f>
              <c:strCache>
                <c:ptCount val="4"/>
                <c:pt idx="0">
                  <c:v>Leggere il testo sullo schermo</c:v>
                </c:pt>
                <c:pt idx="1">
                  <c:v>Seguire le parole del docente</c:v>
                </c:pt>
                <c:pt idx="2">
                  <c:v>Seguire i gesti della persona che parlava</c:v>
                </c:pt>
                <c:pt idx="3">
                  <c:v>Tutte e tre le cose</c:v>
                </c:pt>
              </c:strCache>
            </c:strRef>
          </c:cat>
          <c:val>
            <c:numRef>
              <c:f>Foglio1!$B$28:$E$28</c:f>
              <c:numCache>
                <c:formatCode>0.00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Foglio1!$A$29</c:f>
              <c:strCache>
                <c:ptCount val="1"/>
                <c:pt idx="0">
                  <c:v>MEDIA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Foglio1!$B$26:$E$27</c:f>
              <c:strCache>
                <c:ptCount val="4"/>
                <c:pt idx="0">
                  <c:v>Leggere il testo sullo schermo</c:v>
                </c:pt>
                <c:pt idx="1">
                  <c:v>Seguire le parole del docente</c:v>
                </c:pt>
                <c:pt idx="2">
                  <c:v>Seguire i gesti della persona che parlava</c:v>
                </c:pt>
                <c:pt idx="3">
                  <c:v>Tutte e tre le cose</c:v>
                </c:pt>
              </c:strCache>
            </c:strRef>
          </c:cat>
          <c:val>
            <c:numRef>
              <c:f>Foglio1!$B$29:$E$29</c:f>
              <c:numCache>
                <c:formatCode>0.00</c:formatCode>
                <c:ptCount val="4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2.3333333333333335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943680"/>
        <c:axId val="47945216"/>
      </c:barChart>
      <c:catAx>
        <c:axId val="4794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945216"/>
        <c:crosses val="autoZero"/>
        <c:auto val="1"/>
        <c:lblAlgn val="ctr"/>
        <c:lblOffset val="100"/>
        <c:noMultiLvlLbl val="0"/>
      </c:catAx>
      <c:valAx>
        <c:axId val="47945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94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900"/>
              <a:t>4. Cosa ti sembrava facile da seguire?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Foglio1!$A$13</c:f>
              <c:strCache>
                <c:ptCount val="1"/>
                <c:pt idx="0">
                  <c:v>MEDIANA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Foglio1!$B$11:$E$12</c:f>
              <c:strCache>
                <c:ptCount val="4"/>
                <c:pt idx="0">
                  <c:v>Il testo sullo schermo</c:v>
                </c:pt>
                <c:pt idx="1">
                  <c:v>Le parole del docente</c:v>
                </c:pt>
                <c:pt idx="2">
                  <c:v>I gesti della persona che parlava</c:v>
                </c:pt>
                <c:pt idx="3">
                  <c:v>Tutte e tre le cose</c:v>
                </c:pt>
              </c:strCache>
            </c:strRef>
          </c:cat>
          <c:val>
            <c:numRef>
              <c:f>Foglio1!$B$13:$E$13</c:f>
              <c:numCache>
                <c:formatCode>0.00</c:formatCode>
                <c:ptCount val="4"/>
                <c:pt idx="0">
                  <c:v>1.5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Foglio1!$A$14</c:f>
              <c:strCache>
                <c:ptCount val="1"/>
                <c:pt idx="0">
                  <c:v>MEDIA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Foglio1!$B$11:$E$12</c:f>
              <c:strCache>
                <c:ptCount val="4"/>
                <c:pt idx="0">
                  <c:v>Il testo sullo schermo</c:v>
                </c:pt>
                <c:pt idx="1">
                  <c:v>Le parole del docente</c:v>
                </c:pt>
                <c:pt idx="2">
                  <c:v>I gesti della persona che parlava</c:v>
                </c:pt>
                <c:pt idx="3">
                  <c:v>Tutte e tre le cose</c:v>
                </c:pt>
              </c:strCache>
            </c:strRef>
          </c:cat>
          <c:val>
            <c:numRef>
              <c:f>Foglio1!$B$14:$E$14</c:f>
              <c:numCache>
                <c:formatCode>0.00</c:formatCode>
                <c:ptCount val="4"/>
                <c:pt idx="0">
                  <c:v>1.5</c:v>
                </c:pt>
                <c:pt idx="1">
                  <c:v>4.8333333333333366</c:v>
                </c:pt>
                <c:pt idx="2">
                  <c:v>3</c:v>
                </c:pt>
                <c:pt idx="3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104512"/>
        <c:axId val="107118592"/>
      </c:barChart>
      <c:catAx>
        <c:axId val="10710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118592"/>
        <c:crosses val="autoZero"/>
        <c:auto val="1"/>
        <c:lblAlgn val="ctr"/>
        <c:lblOffset val="100"/>
        <c:noMultiLvlLbl val="0"/>
      </c:catAx>
      <c:valAx>
        <c:axId val="10711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10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25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92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2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01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86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89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69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026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96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20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25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23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8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83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00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7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66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599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learning-how-to-learn/home/week/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95736" y="1988840"/>
            <a:ext cx="6593681" cy="23876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Ci mettiamo la faccia? E le </a:t>
            </a:r>
            <a:r>
              <a:rPr lang="it-IT" b="1" dirty="0" smtClean="0"/>
              <a:t>mani…</a:t>
            </a:r>
            <a:br>
              <a:rPr lang="it-IT" b="1" dirty="0" smtClean="0"/>
            </a:br>
            <a:r>
              <a:rPr lang="it-IT" b="1" dirty="0" smtClean="0"/>
              <a:t>Il </a:t>
            </a:r>
            <a:r>
              <a:rPr lang="it-IT" b="1" dirty="0"/>
              <a:t>ruolo dei gesti significativi nei video multimediali per </a:t>
            </a:r>
            <a:r>
              <a:rPr lang="it-IT" b="1" dirty="0" smtClean="0"/>
              <a:t>l’educazione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46142" y="4620674"/>
            <a:ext cx="6611956" cy="1618548"/>
          </a:xfrm>
        </p:spPr>
        <p:txBody>
          <a:bodyPr>
            <a:normAutofit/>
          </a:bodyPr>
          <a:lstStyle/>
          <a:p>
            <a:r>
              <a:rPr lang="it-IT" dirty="0"/>
              <a:t>Gisella Paoletti, Riccardo Fattorini, Diego </a:t>
            </a:r>
            <a:r>
              <a:rPr lang="it-IT" dirty="0" err="1"/>
              <a:t>Fantoma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Università degli Studi di Trieste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433208"/>
            <a:ext cx="33242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429499" cy="1478570"/>
          </a:xfrm>
        </p:spPr>
        <p:txBody>
          <a:bodyPr/>
          <a:lstStyle/>
          <a:p>
            <a:r>
              <a:rPr lang="it-IT" dirty="0" smtClean="0"/>
              <a:t>misure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664" y="2039387"/>
            <a:ext cx="7429499" cy="3541714"/>
          </a:xfrm>
        </p:spPr>
        <p:txBody>
          <a:bodyPr/>
          <a:lstStyle/>
          <a:p>
            <a:r>
              <a:rPr lang="it-IT" dirty="0" smtClean="0"/>
              <a:t>Apprendimento (keyword)</a:t>
            </a:r>
          </a:p>
          <a:p>
            <a:r>
              <a:rPr lang="it-IT" dirty="0" smtClean="0"/>
              <a:t>Attenzione</a:t>
            </a:r>
          </a:p>
          <a:p>
            <a:r>
              <a:rPr lang="it-IT" dirty="0" smtClean="0"/>
              <a:t>Utilità</a:t>
            </a:r>
          </a:p>
          <a:p>
            <a:r>
              <a:rPr lang="it-IT" dirty="0" smtClean="0"/>
              <a:t>Facilità/fatica</a:t>
            </a:r>
          </a:p>
          <a:p>
            <a:r>
              <a:rPr lang="it-IT" dirty="0" smtClean="0"/>
              <a:t>Preferenza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25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</a:t>
            </a:r>
            <a:endParaRPr lang="it-IT" dirty="0"/>
          </a:p>
        </p:txBody>
      </p:sp>
      <p:graphicFrame>
        <p:nvGraphicFramePr>
          <p:cNvPr id="4" name="Grafico 3"/>
          <p:cNvGraphicFramePr/>
          <p:nvPr/>
        </p:nvGraphicFramePr>
        <p:xfrm>
          <a:off x="3864982" y="2204864"/>
          <a:ext cx="5279018" cy="365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-252536" y="2276872"/>
          <a:ext cx="475252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07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concludendo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Grazie della collaborazione</a:t>
            </a:r>
            <a:endParaRPr lang="it-IT" dirty="0"/>
          </a:p>
        </p:txBody>
      </p:sp>
      <p:pic>
        <p:nvPicPr>
          <p:cNvPr id="1026" name="Picture 2" descr="Negozi, Partnership, Cooperazione, Uomini D'Affa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56195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912" y="1553211"/>
            <a:ext cx="3302998" cy="185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639" y="1527583"/>
            <a:ext cx="3581660" cy="20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404" y="3682003"/>
            <a:ext cx="3585592" cy="229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4719" y="3711079"/>
            <a:ext cx="35843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1232484" y="41310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dirty="0" smtClean="0"/>
              <a:t>Punto di partenza: indagini sulla lunghezza e contenuto delle lezioni online nei </a:t>
            </a:r>
            <a:r>
              <a:rPr lang="it-IT" sz="2800" dirty="0" err="1" smtClean="0"/>
              <a:t>Moocs</a:t>
            </a:r>
            <a:r>
              <a:rPr lang="it-IT" sz="2800" dirty="0" smtClean="0"/>
              <a:t>, </a:t>
            </a:r>
            <a:r>
              <a:rPr lang="it-IT" sz="2800" dirty="0" err="1" smtClean="0"/>
              <a:t>OER…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39462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Suggerimenti: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una lezione dovrebbe essere</a:t>
            </a:r>
          </a:p>
          <a:p>
            <a:r>
              <a:rPr lang="it-IT" dirty="0" smtClean="0"/>
              <a:t>Short</a:t>
            </a:r>
          </a:p>
          <a:p>
            <a:r>
              <a:rPr lang="it-IT" dirty="0" smtClean="0"/>
              <a:t>Con la faccia</a:t>
            </a:r>
          </a:p>
          <a:p>
            <a:r>
              <a:rPr lang="it-IT" dirty="0" smtClean="0"/>
              <a:t>Frontale, inclusiva</a:t>
            </a:r>
          </a:p>
          <a:p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24944"/>
            <a:ext cx="2736304" cy="2496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 particolare la gestualità dal </a:t>
            </a:r>
            <a:r>
              <a:rPr lang="it-IT" dirty="0" err="1" smtClean="0"/>
              <a:t>Talking</a:t>
            </a:r>
            <a:r>
              <a:rPr lang="it-IT" smtClean="0"/>
              <a:t> Head</a:t>
            </a:r>
            <a:endParaRPr lang="it-IT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6120130" cy="3671955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11935" y="637069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https://www.coursera.org/learn/learning-how-to-learn/home/week/1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figura del parlante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Opportunità (agisce su motivazione e apprendimento)</a:t>
            </a:r>
          </a:p>
          <a:p>
            <a:r>
              <a:rPr lang="it-IT" dirty="0" smtClean="0"/>
              <a:t>Fattore di carico cognitivo</a:t>
            </a:r>
          </a:p>
          <a:p>
            <a:r>
              <a:rPr lang="it-IT" dirty="0" smtClean="0"/>
              <a:t>Risultati </a:t>
            </a:r>
            <a:r>
              <a:rPr lang="it-IT" dirty="0" err="1" smtClean="0"/>
              <a:t>mixed</a:t>
            </a:r>
            <a:endParaRPr lang="it-IT" dirty="0" smtClean="0"/>
          </a:p>
          <a:p>
            <a:r>
              <a:rPr lang="it-IT" dirty="0" smtClean="0"/>
              <a:t>Contributo trascurato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284984"/>
            <a:ext cx="1930153" cy="1930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Scopo dell’indagine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Studio dell’effetto della figura</a:t>
            </a:r>
          </a:p>
          <a:p>
            <a:r>
              <a:rPr lang="it-IT" dirty="0" smtClean="0"/>
              <a:t>In particolare si studia la </a:t>
            </a:r>
            <a:r>
              <a:rPr lang="it-IT" i="1" dirty="0"/>
              <a:t>significatività</a:t>
            </a:r>
            <a:r>
              <a:rPr lang="it-IT" dirty="0"/>
              <a:t> dei gesti prodotti dai docenti videoregistrati. </a:t>
            </a:r>
            <a:endParaRPr lang="it-IT" dirty="0" smtClean="0"/>
          </a:p>
          <a:p>
            <a:r>
              <a:rPr lang="it-IT" dirty="0" smtClean="0"/>
              <a:t>distinti </a:t>
            </a:r>
            <a:r>
              <a:rPr lang="it-IT" dirty="0"/>
              <a:t>in due diverse macrocategorie 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156" y="4509120"/>
            <a:ext cx="2519772" cy="16798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175" y="4509120"/>
            <a:ext cx="3126241" cy="20841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364" y="4509120"/>
            <a:ext cx="2519772" cy="16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i, Afferrando, Afferrare, Azienda, Dita, Pal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17" y="4242647"/>
            <a:ext cx="3600400" cy="21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143717"/>
            <a:ext cx="7560840" cy="4165923"/>
          </a:xfrm>
        </p:spPr>
        <p:txBody>
          <a:bodyPr>
            <a:normAutofit/>
          </a:bodyPr>
          <a:lstStyle/>
          <a:p>
            <a:r>
              <a:rPr lang="it-IT" dirty="0" smtClean="0"/>
              <a:t>Gesti che forniscono </a:t>
            </a:r>
            <a:r>
              <a:rPr lang="it-IT" b="1" dirty="0" smtClean="0"/>
              <a:t>informazioni congruenti</a:t>
            </a:r>
            <a:r>
              <a:rPr lang="it-IT" dirty="0" smtClean="0"/>
              <a:t> e di chiarificazione rispetto al messaggio audio e alle informazioni su schermo. </a:t>
            </a:r>
          </a:p>
          <a:p>
            <a:r>
              <a:rPr lang="it-IT" dirty="0" smtClean="0"/>
              <a:t>Gesti con una funzione </a:t>
            </a:r>
            <a:r>
              <a:rPr lang="it-IT" b="1" dirty="0" smtClean="0"/>
              <a:t>di tipo espressivo</a:t>
            </a:r>
            <a:r>
              <a:rPr lang="it-IT" dirty="0" smtClean="0"/>
              <a:t>, emotivo, privi di informazioni di contenuto (provocano cc, risposte di orientamento, frequenti </a:t>
            </a:r>
            <a:r>
              <a:rPr lang="it-IT" i="1" dirty="0" err="1" smtClean="0"/>
              <a:t>switch</a:t>
            </a:r>
            <a:r>
              <a:rPr lang="it-IT" dirty="0" smtClean="0"/>
              <a:t> tra fonti di informazioni)</a:t>
            </a:r>
          </a:p>
          <a:p>
            <a:endParaRPr lang="it-IT" dirty="0"/>
          </a:p>
        </p:txBody>
      </p:sp>
      <p:pic>
        <p:nvPicPr>
          <p:cNvPr id="1030" name="Picture 6" descr="Dito Puntato, Mano, Puntamento, Direzione, 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3" y="4005064"/>
            <a:ext cx="3478872" cy="26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340768"/>
            <a:ext cx="7429499" cy="3541714"/>
          </a:xfrm>
        </p:spPr>
        <p:txBody>
          <a:bodyPr/>
          <a:lstStyle/>
          <a:p>
            <a:r>
              <a:rPr lang="it-IT" dirty="0" smtClean="0"/>
              <a:t>Le condizioni che presentano </a:t>
            </a:r>
            <a:r>
              <a:rPr lang="it-IT" b="1" dirty="0" smtClean="0"/>
              <a:t>maggior apporto informativo</a:t>
            </a:r>
            <a:r>
              <a:rPr lang="it-IT" dirty="0" smtClean="0"/>
              <a:t> dovrebbero risultare quelle che producono esperienze d’uso più ricche e livelli di apprendimento maggiori. 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r>
              <a:rPr lang="it-IT" dirty="0" smtClean="0"/>
              <a:t>L’efficacia sarà tuttavia collegata alla </a:t>
            </a:r>
            <a:r>
              <a:rPr lang="it-IT" b="1" dirty="0" smtClean="0"/>
              <a:t>qualità</a:t>
            </a:r>
            <a:r>
              <a:rPr lang="it-IT" dirty="0" smtClean="0"/>
              <a:t> del contenuto informativo dei </a:t>
            </a:r>
            <a:r>
              <a:rPr lang="it-IT" b="1" dirty="0" smtClean="0"/>
              <a:t>gesti accompagnatori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429499" cy="1478570"/>
          </a:xfrm>
        </p:spPr>
        <p:txBody>
          <a:bodyPr/>
          <a:lstStyle/>
          <a:p>
            <a:r>
              <a:rPr lang="it-IT" dirty="0" smtClean="0"/>
              <a:t>4 condizioni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332836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547664" y="60932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 smtClean="0"/>
              <a:t>https://videocenter.units.it/videos/video/925/in/channel/17/</a:t>
            </a:r>
            <a:endParaRPr lang="it-IT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4585" y="3465002"/>
            <a:ext cx="3392379" cy="19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045" y="1484784"/>
            <a:ext cx="332837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39" y="3465003"/>
            <a:ext cx="3392377" cy="19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5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475</TotalTime>
  <Words>212</Words>
  <Application>Microsoft Office PowerPoint</Application>
  <PresentationFormat>Presentazione su schermo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Circuito</vt:lpstr>
      <vt:lpstr>Ci mettiamo la faccia? E le mani… Il ruolo dei gesti significativi nei video multimediali per l’educazione</vt:lpstr>
      <vt:lpstr>Presentazione standard di PowerPoint</vt:lpstr>
      <vt:lpstr>Suggerimenti:</vt:lpstr>
      <vt:lpstr>In particolare la gestualità dal Talking Head</vt:lpstr>
      <vt:lpstr>La figura del parlante</vt:lpstr>
      <vt:lpstr>Scopo dell’indagine</vt:lpstr>
      <vt:lpstr>Presentazione standard di PowerPoint</vt:lpstr>
      <vt:lpstr>Presentazione standard di PowerPoint</vt:lpstr>
      <vt:lpstr>4 condizioni</vt:lpstr>
      <vt:lpstr>misure</vt:lpstr>
      <vt:lpstr>Risultati</vt:lpstr>
      <vt:lpstr>concludendo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 mettiamo la faccia? E le mani. Il ruolo dei gesti significativi nei video multimediali per l’educazione</dc:title>
  <dc:creator>Paoletti Gisella</dc:creator>
  <cp:lastModifiedBy>Acer</cp:lastModifiedBy>
  <cp:revision>21</cp:revision>
  <dcterms:created xsi:type="dcterms:W3CDTF">2017-06-09T08:08:58Z</dcterms:created>
  <dcterms:modified xsi:type="dcterms:W3CDTF">2020-04-22T07:33:31Z</dcterms:modified>
</cp:coreProperties>
</file>