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m4a" ContentType="audi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7" d="100"/>
          <a:sy n="57" d="100"/>
        </p:scale>
        <p:origin x="-128" y="-7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20/04/20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20/04/20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20/04/20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‹n.›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20/04/20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20/04/20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‹n.›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20/04/20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20/04/20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20/04/20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20/04/20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20/04/20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20/04/20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20/04/20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20/04/20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20/04/20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20/04/20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20/04/20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20/04/20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1.png"/><Relationship Id="rId1" Type="http://schemas.microsoft.com/office/2007/relationships/media" Target="../media/media1.m4a"/><Relationship Id="rId2" Type="http://schemas.openxmlformats.org/officeDocument/2006/relationships/audio" Target="../media/media1.m4a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.png"/><Relationship Id="rId1" Type="http://schemas.microsoft.com/office/2007/relationships/media" Target="../media/media2.m4a"/><Relationship Id="rId2" Type="http://schemas.openxmlformats.org/officeDocument/2006/relationships/audio" Target="../media/media2.m4a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1.png"/><Relationship Id="rId1" Type="http://schemas.microsoft.com/office/2007/relationships/media" Target="../media/media3.m4a"/><Relationship Id="rId2" Type="http://schemas.openxmlformats.org/officeDocument/2006/relationships/audio" Target="../media/media3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86005" y="199846"/>
            <a:ext cx="8915399" cy="2535951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/>
                <a:ea typeface="+mj-lt"/>
                <a:cs typeface="+mj-lt"/>
              </a:rPr>
              <a:t>SERVIZIO SOCIALE</a:t>
            </a:r>
            <a:endParaRPr lang="it-IT" dirty="0">
              <a:latin typeface="Times New Roman"/>
              <a:cs typeface="Times New Roman"/>
            </a:endParaRPr>
          </a:p>
          <a:p>
            <a:r>
              <a:rPr lang="en-US" dirty="0">
                <a:latin typeface="Times New Roman"/>
                <a:ea typeface="+mj-lt"/>
                <a:cs typeface="+mj-lt"/>
              </a:rPr>
              <a:t>E CALAMITÀ NATURALI</a:t>
            </a:r>
            <a:br>
              <a:rPr lang="en-US" dirty="0">
                <a:latin typeface="Times New Roman"/>
                <a:ea typeface="+mj-lt"/>
                <a:cs typeface="+mj-lt"/>
              </a:rPr>
            </a:br>
            <a:r>
              <a:rPr lang="en-US" sz="4400" err="1">
                <a:latin typeface="Times New Roman"/>
                <a:ea typeface="+mj-lt"/>
                <a:cs typeface="+mj-lt"/>
              </a:rPr>
              <a:t>Interventi</a:t>
            </a:r>
            <a:r>
              <a:rPr lang="en-US" sz="4400" dirty="0">
                <a:latin typeface="Times New Roman"/>
                <a:ea typeface="+mj-lt"/>
                <a:cs typeface="+mj-lt"/>
              </a:rPr>
              <a:t> di </a:t>
            </a:r>
            <a:r>
              <a:rPr lang="en-US" sz="4400" err="1">
                <a:latin typeface="Times New Roman"/>
                <a:ea typeface="+mj-lt"/>
                <a:cs typeface="+mj-lt"/>
              </a:rPr>
              <a:t>servizio</a:t>
            </a:r>
            <a:r>
              <a:rPr lang="en-US" sz="4400" dirty="0">
                <a:latin typeface="Times New Roman"/>
                <a:ea typeface="+mj-lt"/>
                <a:cs typeface="+mj-lt"/>
              </a:rPr>
              <a:t> </a:t>
            </a:r>
            <a:r>
              <a:rPr lang="en-US" sz="4400" err="1">
                <a:latin typeface="Times New Roman"/>
                <a:ea typeface="+mj-lt"/>
                <a:cs typeface="+mj-lt"/>
              </a:rPr>
              <a:t>sociale</a:t>
            </a:r>
            <a:endParaRPr lang="en-US" sz="4400">
              <a:latin typeface="Times New Roman"/>
              <a:cs typeface="Times New Roman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86005" y="2922701"/>
            <a:ext cx="8915399" cy="1126283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/>
                <a:ea typeface="+mn-lt"/>
                <a:cs typeface="+mn-lt"/>
              </a:rPr>
              <a:t>R. </a:t>
            </a:r>
            <a:r>
              <a:rPr lang="en-US" err="1">
                <a:latin typeface="Times New Roman"/>
                <a:ea typeface="+mn-lt"/>
                <a:cs typeface="+mn-lt"/>
              </a:rPr>
              <a:t>Calbucci</a:t>
            </a:r>
            <a:r>
              <a:rPr lang="en-US" dirty="0">
                <a:latin typeface="Times New Roman"/>
                <a:ea typeface="+mn-lt"/>
                <a:cs typeface="+mn-lt"/>
              </a:rPr>
              <a:t>, M. </a:t>
            </a:r>
            <a:r>
              <a:rPr lang="en-US" err="1">
                <a:latin typeface="Times New Roman"/>
                <a:ea typeface="+mn-lt"/>
                <a:cs typeface="+mn-lt"/>
              </a:rPr>
              <a:t>Deidda</a:t>
            </a:r>
            <a:r>
              <a:rPr lang="en-US" dirty="0">
                <a:latin typeface="Times New Roman"/>
                <a:ea typeface="+mn-lt"/>
                <a:cs typeface="+mn-lt"/>
              </a:rPr>
              <a:t>, M. De Santi, R.T. Di Rosa, A. Fiorentini, E.M. Giuliano, L. Gui, </a:t>
            </a:r>
            <a:r>
              <a:rPr lang="en-US" err="1">
                <a:latin typeface="Times New Roman"/>
                <a:ea typeface="+mn-lt"/>
                <a:cs typeface="+mn-lt"/>
              </a:rPr>
              <a:t>S.Mordeglia</a:t>
            </a:r>
            <a:r>
              <a:rPr lang="en-US" dirty="0">
                <a:latin typeface="Times New Roman"/>
                <a:ea typeface="+mn-lt"/>
                <a:cs typeface="+mn-lt"/>
              </a:rPr>
              <a:t>, S. </a:t>
            </a:r>
            <a:r>
              <a:rPr lang="en-US" err="1">
                <a:latin typeface="Times New Roman"/>
                <a:ea typeface="+mn-lt"/>
                <a:cs typeface="+mn-lt"/>
              </a:rPr>
              <a:t>Pelosio,F</a:t>
            </a:r>
            <a:r>
              <a:rPr lang="en-US" dirty="0">
                <a:latin typeface="Times New Roman"/>
                <a:ea typeface="+mn-lt"/>
                <a:cs typeface="+mn-lt"/>
              </a:rPr>
              <a:t>. Sartori, R. </a:t>
            </a:r>
            <a:r>
              <a:rPr lang="en-US" err="1">
                <a:latin typeface="Times New Roman"/>
                <a:ea typeface="+mn-lt"/>
                <a:cs typeface="+mn-lt"/>
              </a:rPr>
              <a:t>Ticchiati</a:t>
            </a:r>
            <a:r>
              <a:rPr lang="en-US" dirty="0">
                <a:latin typeface="Times New Roman"/>
                <a:ea typeface="+mn-lt"/>
                <a:cs typeface="+mn-lt"/>
              </a:rPr>
              <a:t>, A. </a:t>
            </a:r>
            <a:r>
              <a:rPr lang="en-US" err="1">
                <a:latin typeface="Times New Roman"/>
                <a:ea typeface="+mn-lt"/>
                <a:cs typeface="+mn-lt"/>
              </a:rPr>
              <a:t>Zannoni</a:t>
            </a:r>
            <a:endParaRPr lang="en-US">
              <a:latin typeface="Times New Roman"/>
              <a:cs typeface="Times New Roman"/>
            </a:endParaRPr>
          </a:p>
          <a:p>
            <a:pPr algn="ctr"/>
            <a:r>
              <a:rPr lang="en-US" dirty="0">
                <a:latin typeface="Times New Roman"/>
                <a:ea typeface="+mn-lt"/>
                <a:cs typeface="+mn-lt"/>
              </a:rPr>
              <a:t>EDIZIONI EISS</a:t>
            </a:r>
            <a:endParaRPr lang="en-US" dirty="0">
              <a:latin typeface="Times New Roman"/>
              <a:cs typeface="Times New Roman"/>
            </a:endParaRPr>
          </a:p>
          <a:p>
            <a:endParaRPr lang="en-US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170C2BFB-C627-44D5-83A5-A68FF630A775}"/>
              </a:ext>
            </a:extLst>
          </p:cNvPr>
          <p:cNvSpPr txBox="1"/>
          <p:nvPr/>
        </p:nvSpPr>
        <p:spPr>
          <a:xfrm>
            <a:off x="2080534" y="4100423"/>
            <a:ext cx="8853577" cy="34163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sz="2400">
                <a:latin typeface="Times New Roman"/>
                <a:cs typeface="Times New Roman"/>
              </a:rPr>
              <a:t>Nel passato, quando non era presente la protezione civile, il coinvolgimento di operatori esperti tra cui anche gli assistenti sociali, era immediato.</a:t>
            </a:r>
          </a:p>
          <a:p>
            <a:r>
              <a:rPr lang="it-IT" sz="2400">
                <a:latin typeface="Times New Roman"/>
                <a:ea typeface="+mn-lt"/>
                <a:cs typeface="+mn-lt"/>
              </a:rPr>
              <a:t>Le prime testimonianze di servizio sociale professionale impiegato</a:t>
            </a:r>
            <a:endParaRPr lang="it-IT">
              <a:latin typeface="Times New Roman"/>
              <a:cs typeface="Times New Roman"/>
            </a:endParaRPr>
          </a:p>
          <a:p>
            <a:r>
              <a:rPr lang="it-IT" sz="2400">
                <a:latin typeface="Times New Roman"/>
                <a:ea typeface="+mn-lt"/>
                <a:cs typeface="+mn-lt"/>
              </a:rPr>
              <a:t>nell’ausilio delle popolazioni colpite da calamità: </a:t>
            </a:r>
            <a:endParaRPr lang="it-IT">
              <a:latin typeface="Times New Roman"/>
              <a:ea typeface="+mn-lt"/>
              <a:cs typeface="Times New Roman"/>
            </a:endParaRPr>
          </a:p>
          <a:p>
            <a:r>
              <a:rPr lang="it-IT" sz="2400">
                <a:latin typeface="Times New Roman"/>
                <a:ea typeface="+mn-lt"/>
                <a:cs typeface="+mn-lt"/>
              </a:rPr>
              <a:t>=&gt; novembre 1953, alluvione del Polesine</a:t>
            </a:r>
            <a:endParaRPr lang="it-IT">
              <a:latin typeface="Times New Roman"/>
              <a:ea typeface="+mn-lt"/>
              <a:cs typeface="Times New Roman"/>
            </a:endParaRPr>
          </a:p>
          <a:p>
            <a:r>
              <a:rPr lang="it-IT" sz="2400">
                <a:latin typeface="Times New Roman"/>
                <a:cs typeface="Times New Roman"/>
              </a:rPr>
              <a:t>=&gt; ottobre 1963, disastro del Vajont</a:t>
            </a:r>
            <a:endParaRPr lang="it-IT" sz="2400">
              <a:latin typeface="Times New Roman"/>
              <a:ea typeface="+mn-lt"/>
              <a:cs typeface="+mn-lt"/>
            </a:endParaRPr>
          </a:p>
          <a:p>
            <a:endParaRPr lang="it-IT" sz="2400">
              <a:latin typeface="Times New Roman"/>
              <a:ea typeface="+mn-lt"/>
              <a:cs typeface="+mn-lt"/>
            </a:endParaRPr>
          </a:p>
          <a:p>
            <a:endParaRPr lang="it-IT" sz="2400">
              <a:latin typeface="Times New Roman"/>
              <a:ea typeface="+mn-lt"/>
              <a:cs typeface="Times New Roman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xmlns="" id="{B9D3C0E4-026C-4416-9074-52F4F7AC6A4C}"/>
              </a:ext>
            </a:extLst>
          </p:cNvPr>
          <p:cNvSpPr txBox="1"/>
          <p:nvPr/>
        </p:nvSpPr>
        <p:spPr>
          <a:xfrm>
            <a:off x="10532853" y="6521570"/>
            <a:ext cx="274320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sz="2000">
                <a:latin typeface="Times New Roman"/>
                <a:cs typeface="Times New Roman"/>
              </a:rPr>
              <a:t>Alice Zaninotti</a:t>
            </a:r>
            <a:endParaRPr lang="it-IT" sz="2000" dirty="0">
              <a:latin typeface="Times New Roman"/>
              <a:cs typeface="Times New Roman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xmlns="" id="{990E4A22-2AF2-490D-903D-936C0ABBE409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it-IT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xmlns="" id="{038E58DB-74DB-4CC7-A6FA-2B085AAC429D}"/>
              </a:ext>
            </a:extLst>
          </p:cNvPr>
          <p:cNvSpPr txBox="1"/>
          <p:nvPr/>
        </p:nvSpPr>
        <p:spPr>
          <a:xfrm>
            <a:off x="310551" y="195532"/>
            <a:ext cx="2743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dirty="0" err="1"/>
              <a:t>Pag</a:t>
            </a:r>
            <a:r>
              <a:rPr lang="it-IT" dirty="0"/>
              <a:t> 15-20</a:t>
            </a:r>
          </a:p>
          <a:p>
            <a:endParaRPr lang="it-IT" dirty="0"/>
          </a:p>
        </p:txBody>
      </p:sp>
      <p:pic>
        <p:nvPicPr>
          <p:cNvPr id="8" name="Audio 1 calamità">
            <a:hlinkClick r:id="" action="ppaction://media"/>
            <a:extLst>
              <a:ext uri="{FF2B5EF4-FFF2-40B4-BE49-F238E27FC236}">
                <a16:creationId xmlns:a16="http://schemas.microsoft.com/office/drawing/2014/main" xmlns="" id="{06626989-5999-431C-9C74-1C855176774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99542" y="35286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625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53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xmlns="" id="{930BC6EC-427A-476D-817E-89BDE3640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8472" y="379696"/>
            <a:ext cx="8911687" cy="1496550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it-IT" sz="2400" dirty="0">
                <a:latin typeface="Times New Roman"/>
                <a:ea typeface="+mj-lt"/>
                <a:cs typeface="+mj-lt"/>
              </a:rPr>
              <a:t>DISASTRI E CALAMITÀ NATURALI: LA PRESENZA DEGLI ASSISTENTI SOCIALI NELLE REGIONI DEL NORD-ITALIA DAL 1953</a:t>
            </a:r>
            <a:endParaRPr lang="it-IT" sz="2400" dirty="0">
              <a:latin typeface="Times New Roman"/>
              <a:cs typeface="Times New Roman"/>
            </a:endParaRPr>
          </a:p>
          <a:p>
            <a:pPr algn="ctr"/>
            <a:r>
              <a:rPr lang="it-IT" sz="2400" dirty="0">
                <a:latin typeface="Times New Roman"/>
                <a:ea typeface="+mj-lt"/>
                <a:cs typeface="+mj-lt"/>
              </a:rPr>
              <a:t>Michela De Santi*</a:t>
            </a:r>
            <a:endParaRPr lang="it-IT" sz="2400" dirty="0">
              <a:latin typeface="Times New Roman"/>
              <a:cs typeface="Times New Roman"/>
            </a:endParaRPr>
          </a:p>
          <a:p>
            <a:pPr>
              <a:spcBef>
                <a:spcPts val="0"/>
              </a:spcBef>
            </a:pPr>
            <a:r>
              <a:rPr lang="it-IT" sz="2400" dirty="0">
                <a:latin typeface="Times New Roman"/>
                <a:cs typeface="Times New Roman"/>
              </a:rPr>
              <a:t/>
            </a:r>
            <a:br>
              <a:rPr lang="it-IT" sz="2400" dirty="0">
                <a:latin typeface="Times New Roman"/>
                <a:cs typeface="Times New Roman"/>
              </a:rPr>
            </a:br>
            <a:r>
              <a:rPr lang="it-IT" sz="2400" dirty="0">
                <a:solidFill>
                  <a:schemeClr val="tx1"/>
                </a:solidFill>
                <a:latin typeface="Times New Roman"/>
                <a:cs typeface="Times New Roman"/>
              </a:rPr>
              <a:t>Compiti dell'assistente sociale in situazioni di emergenza:</a:t>
            </a:r>
            <a:endParaRPr lang="it-IT" sz="2400" dirty="0">
              <a:solidFill>
                <a:schemeClr val="tx1"/>
              </a:solidFill>
              <a:ea typeface="+mj-lt"/>
              <a:cs typeface="+mj-lt"/>
            </a:endParaRPr>
          </a:p>
          <a:p>
            <a:pPr>
              <a:spcBef>
                <a:spcPts val="0"/>
              </a:spcBef>
            </a:pPr>
            <a:r>
              <a:rPr lang="it-IT" sz="2400" dirty="0">
                <a:solidFill>
                  <a:schemeClr val="tx1"/>
                </a:solidFill>
                <a:latin typeface="Times New Roman"/>
                <a:cs typeface="Times New Roman"/>
              </a:rPr>
              <a:t>=&gt; Censimento della popolazione colpita e emigrata, rilevandone i bisogni. </a:t>
            </a:r>
            <a:endParaRPr lang="en-US" sz="2400">
              <a:solidFill>
                <a:schemeClr val="tx1"/>
              </a:solidFill>
              <a:ea typeface="+mj-lt"/>
              <a:cs typeface="+mj-lt"/>
            </a:endParaRPr>
          </a:p>
          <a:p>
            <a:pPr>
              <a:spcBef>
                <a:spcPts val="0"/>
              </a:spcBef>
            </a:pPr>
            <a:r>
              <a:rPr lang="it-IT" sz="2400" dirty="0">
                <a:solidFill>
                  <a:schemeClr val="tx1"/>
                </a:solidFill>
                <a:latin typeface="Times New Roman"/>
                <a:cs typeface="Times New Roman"/>
              </a:rPr>
              <a:t>=&gt;Intervento del servizio sociale professionale nel collocamento dei minori senza casa, presso famiglie affidatarie.</a:t>
            </a:r>
            <a:endParaRPr lang="it-IT" sz="2400" dirty="0">
              <a:solidFill>
                <a:schemeClr val="tx1"/>
              </a:solidFill>
              <a:ea typeface="+mj-lt"/>
              <a:cs typeface="+mj-lt"/>
            </a:endParaRPr>
          </a:p>
          <a:p>
            <a:pPr>
              <a:spcBef>
                <a:spcPts val="0"/>
              </a:spcBef>
            </a:pPr>
            <a:endParaRPr lang="it-IT" sz="2400" dirty="0">
              <a:solidFill>
                <a:schemeClr val="tx1"/>
              </a:solidFill>
              <a:ea typeface="+mj-lt"/>
              <a:cs typeface="+mj-lt"/>
            </a:endParaRPr>
          </a:p>
          <a:p>
            <a:pPr>
              <a:spcBef>
                <a:spcPts val="0"/>
              </a:spcBef>
            </a:pPr>
            <a:r>
              <a:rPr lang="it-IT" sz="2400" dirty="0">
                <a:solidFill>
                  <a:schemeClr val="tx1"/>
                </a:solidFill>
                <a:latin typeface="Times New Roman"/>
                <a:cs typeface="Times New Roman"/>
              </a:rPr>
              <a:t>Distinzione tra: </a:t>
            </a:r>
            <a:endParaRPr lang="en-US" sz="2400">
              <a:solidFill>
                <a:schemeClr val="tx1"/>
              </a:solidFill>
              <a:ea typeface="+mj-lt"/>
              <a:cs typeface="+mj-lt"/>
            </a:endParaRPr>
          </a:p>
          <a:p>
            <a:pPr>
              <a:spcBef>
                <a:spcPts val="0"/>
              </a:spcBef>
            </a:pPr>
            <a:r>
              <a:rPr lang="it-IT" sz="2400" dirty="0">
                <a:solidFill>
                  <a:schemeClr val="tx1"/>
                </a:solidFill>
                <a:latin typeface="Times New Roman"/>
                <a:cs typeface="Times New Roman"/>
              </a:rPr>
              <a:t>=&gt; il ruolo degli assistenti sociali che vivono nella zona colpita da disastro o calamità naturale.</a:t>
            </a:r>
            <a:endParaRPr lang="it-IT" sz="2400" dirty="0">
              <a:solidFill>
                <a:schemeClr val="tx1"/>
              </a:solidFill>
              <a:ea typeface="+mj-lt"/>
              <a:cs typeface="+mj-lt"/>
            </a:endParaRPr>
          </a:p>
          <a:p>
            <a:pPr>
              <a:spcBef>
                <a:spcPts val="0"/>
              </a:spcBef>
            </a:pPr>
            <a:r>
              <a:rPr lang="it-IT" sz="2400" dirty="0">
                <a:solidFill>
                  <a:schemeClr val="tx1"/>
                </a:solidFill>
                <a:latin typeface="Times New Roman"/>
                <a:cs typeface="Times New Roman"/>
              </a:rPr>
              <a:t>=&gt; il ruolo degli assistenti sociali “volontari” che provengono da altri luoghi e giungono in ausilio ai colleghi.</a:t>
            </a:r>
            <a:endParaRPr lang="it-IT" sz="2400" dirty="0">
              <a:solidFill>
                <a:schemeClr val="tx1"/>
              </a:solidFill>
              <a:ea typeface="+mj-lt"/>
              <a:cs typeface="+mj-lt"/>
            </a:endParaRPr>
          </a:p>
          <a:p>
            <a:pPr>
              <a:spcBef>
                <a:spcPts val="0"/>
              </a:spcBef>
            </a:pPr>
            <a:endParaRPr lang="it-IT" sz="2400" dirty="0">
              <a:solidFill>
                <a:schemeClr val="tx1"/>
              </a:solidFill>
              <a:ea typeface="+mj-lt"/>
              <a:cs typeface="+mj-lt"/>
            </a:endParaRPr>
          </a:p>
          <a:p>
            <a:pPr>
              <a:spcBef>
                <a:spcPts val="0"/>
              </a:spcBef>
            </a:pPr>
            <a:endParaRPr lang="it-IT" sz="2400">
              <a:ea typeface="+mj-lt"/>
              <a:cs typeface="+mj-lt"/>
            </a:endParaRPr>
          </a:p>
          <a:p>
            <a:endParaRPr lang="it-IT" sz="2400">
              <a:latin typeface="Times New Roman"/>
              <a:cs typeface="Times New Roman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xmlns="" id="{276295BF-8A0F-4C74-ACD9-E62F32E8A7A5}"/>
              </a:ext>
            </a:extLst>
          </p:cNvPr>
          <p:cNvSpPr txBox="1"/>
          <p:nvPr/>
        </p:nvSpPr>
        <p:spPr>
          <a:xfrm>
            <a:off x="10504098" y="6521570"/>
            <a:ext cx="2743200" cy="67710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sz="2000">
                <a:latin typeface="Times New Roman"/>
                <a:cs typeface="Times New Roman"/>
              </a:rPr>
              <a:t>Alice Zaninotti</a:t>
            </a:r>
          </a:p>
          <a:p>
            <a:endParaRPr lang="it-IT" dirty="0"/>
          </a:p>
        </p:txBody>
      </p:sp>
      <p:pic>
        <p:nvPicPr>
          <p:cNvPr id="3" name="Audio 2 calamità">
            <a:hlinkClick r:id="" action="ppaction://media"/>
            <a:extLst>
              <a:ext uri="{FF2B5EF4-FFF2-40B4-BE49-F238E27FC236}">
                <a16:creationId xmlns:a16="http://schemas.microsoft.com/office/drawing/2014/main" xmlns="" id="{FBD6231C-D391-41C3-A261-6CA69C9FA7D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66098" y="3796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4442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73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xmlns="" id="{C68649BB-B902-42B1-9D16-B28B499FCE32}"/>
              </a:ext>
            </a:extLst>
          </p:cNvPr>
          <p:cNvSpPr txBox="1"/>
          <p:nvPr/>
        </p:nvSpPr>
        <p:spPr>
          <a:xfrm>
            <a:off x="1935193" y="756250"/>
            <a:ext cx="9744973" cy="489364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sz="2400">
                <a:latin typeface="Times New Roman"/>
                <a:cs typeface="Times New Roman"/>
              </a:rPr>
              <a:t>Per quanto riguarda invece l’assistente sociale</a:t>
            </a:r>
            <a:r>
              <a:rPr lang="it-IT" sz="2400" b="1">
                <a:latin typeface="Times New Roman"/>
                <a:cs typeface="Times New Roman"/>
              </a:rPr>
              <a:t> </a:t>
            </a:r>
            <a:r>
              <a:rPr lang="it-IT" sz="2400">
                <a:latin typeface="Times New Roman"/>
                <a:cs typeface="Times New Roman"/>
              </a:rPr>
              <a:t>che lavora</a:t>
            </a:r>
            <a:r>
              <a:rPr lang="it-IT" sz="2400" b="1">
                <a:latin typeface="Times New Roman"/>
                <a:cs typeface="Times New Roman"/>
              </a:rPr>
              <a:t> </a:t>
            </a:r>
            <a:r>
              <a:rPr lang="it-IT" sz="2400">
                <a:latin typeface="Times New Roman"/>
                <a:cs typeface="Times New Roman"/>
              </a:rPr>
              <a:t>negli</a:t>
            </a:r>
            <a:r>
              <a:rPr lang="it-IT" sz="2400" b="1">
                <a:latin typeface="Times New Roman"/>
                <a:cs typeface="Times New Roman"/>
              </a:rPr>
              <a:t> Enti locali, </a:t>
            </a:r>
            <a:r>
              <a:rPr lang="it-IT" sz="2400">
                <a:latin typeface="Times New Roman"/>
                <a:cs typeface="Times New Roman"/>
              </a:rPr>
              <a:t>la presenza dei professionisti è codificata anche attraverso il </a:t>
            </a:r>
            <a:r>
              <a:rPr lang="it-IT" sz="2400" b="1">
                <a:latin typeface="Times New Roman"/>
                <a:cs typeface="Times New Roman"/>
              </a:rPr>
              <a:t>piano di emergenza comunale.</a:t>
            </a:r>
            <a:endParaRPr lang="it-IT" sz="2400">
              <a:ea typeface="+mn-lt"/>
              <a:cs typeface="+mn-lt"/>
            </a:endParaRPr>
          </a:p>
          <a:p>
            <a:r>
              <a:rPr lang="it-IT" sz="2400">
                <a:latin typeface="Times New Roman"/>
                <a:ea typeface="+mn-lt"/>
                <a:cs typeface="+mn-lt"/>
              </a:rPr>
              <a:t>I dati 2014 rilevati dalla Protezione civile ci indicano che il 77% dei Comuni sono provvisti del piano.</a:t>
            </a:r>
            <a:endParaRPr lang="it-IT" sz="2400">
              <a:latin typeface="Times New Roman"/>
              <a:cs typeface="Times New Roman"/>
            </a:endParaRPr>
          </a:p>
          <a:p>
            <a:r>
              <a:rPr lang="it-IT" sz="2400">
                <a:latin typeface="Times New Roman"/>
                <a:ea typeface="+mn-lt"/>
                <a:cs typeface="+mn-lt"/>
              </a:rPr>
              <a:t>Nel predisporre il piano di emergenza comunale si deve prevedere</a:t>
            </a:r>
            <a:endParaRPr lang="it-IT" sz="2400">
              <a:latin typeface="Times New Roman"/>
              <a:cs typeface="Times New Roman"/>
            </a:endParaRPr>
          </a:p>
          <a:p>
            <a:r>
              <a:rPr lang="it-IT" sz="2400">
                <a:latin typeface="Times New Roman"/>
                <a:ea typeface="+mn-lt"/>
                <a:cs typeface="+mn-lt"/>
              </a:rPr>
              <a:t>un </a:t>
            </a:r>
            <a:r>
              <a:rPr lang="it-IT" sz="2400" b="1">
                <a:latin typeface="Times New Roman"/>
                <a:ea typeface="+mn-lt"/>
                <a:cs typeface="+mn-lt"/>
              </a:rPr>
              <a:t>Centro Operativo Comunale</a:t>
            </a:r>
            <a:r>
              <a:rPr lang="it-IT" sz="2400">
                <a:latin typeface="Times New Roman"/>
                <a:ea typeface="+mn-lt"/>
                <a:cs typeface="+mn-lt"/>
              </a:rPr>
              <a:t> (COC) con la presenza di varie professionalità.</a:t>
            </a:r>
            <a:endParaRPr lang="it-IT" sz="2400">
              <a:latin typeface="Times New Roman"/>
              <a:cs typeface="Times New Roman"/>
            </a:endParaRPr>
          </a:p>
          <a:p>
            <a:endParaRPr lang="it-IT" sz="2400" b="1">
              <a:latin typeface="Times New Roman"/>
              <a:ea typeface="+mn-lt"/>
              <a:cs typeface="Times New Roman"/>
            </a:endParaRPr>
          </a:p>
          <a:p>
            <a:endParaRPr lang="it-IT" sz="2400">
              <a:latin typeface="Times New Roman"/>
              <a:ea typeface="+mn-lt"/>
              <a:cs typeface="+mn-lt"/>
            </a:endParaRPr>
          </a:p>
          <a:p>
            <a:r>
              <a:rPr lang="it-IT" sz="2400">
                <a:latin typeface="Times New Roman"/>
                <a:ea typeface="+mn-lt"/>
                <a:cs typeface="+mn-lt"/>
              </a:rPr>
              <a:t>Nel piano di emergenza comunale ritroviamo il riconoscimento delle funzioni di supporto F2 </a:t>
            </a:r>
            <a:r>
              <a:rPr lang="it-IT" sz="2400" b="1">
                <a:latin typeface="Times New Roman"/>
                <a:ea typeface="+mn-lt"/>
                <a:cs typeface="+mn-lt"/>
              </a:rPr>
              <a:t>Sanità e Assistenza</a:t>
            </a:r>
            <a:r>
              <a:rPr lang="it-IT" sz="2400">
                <a:latin typeface="Times New Roman"/>
                <a:ea typeface="+mn-lt"/>
                <a:cs typeface="+mn-lt"/>
              </a:rPr>
              <a:t> </a:t>
            </a:r>
            <a:r>
              <a:rPr lang="it-IT" sz="2400" b="1">
                <a:latin typeface="Times New Roman"/>
                <a:ea typeface="+mn-lt"/>
                <a:cs typeface="+mn-lt"/>
              </a:rPr>
              <a:t>Sociale</a:t>
            </a:r>
            <a:r>
              <a:rPr lang="it-IT" sz="2400">
                <a:latin typeface="Times New Roman"/>
                <a:ea typeface="+mn-lt"/>
                <a:cs typeface="+mn-lt"/>
              </a:rPr>
              <a:t>, che devono svolgere attività di assistenza psicologica e di assistenza sociale alla popolazione.</a:t>
            </a:r>
            <a:endParaRPr lang="it-IT" sz="2400">
              <a:latin typeface="Times New Roman"/>
              <a:cs typeface="Times New Roman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AFEDEE78-C459-4CC8-B70B-E136022B57EF}"/>
              </a:ext>
            </a:extLst>
          </p:cNvPr>
          <p:cNvSpPr txBox="1"/>
          <p:nvPr/>
        </p:nvSpPr>
        <p:spPr>
          <a:xfrm>
            <a:off x="10532853" y="6550325"/>
            <a:ext cx="274320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sz="2000">
                <a:latin typeface="Times New Roman"/>
                <a:cs typeface="Times New Roman"/>
              </a:rPr>
              <a:t>Alice Zaninotti</a:t>
            </a:r>
            <a:endParaRPr lang="it-IT" sz="2000" dirty="0">
              <a:latin typeface="Times New Roman"/>
              <a:cs typeface="Times New Roman"/>
            </a:endParaRPr>
          </a:p>
        </p:txBody>
      </p:sp>
      <p:pic>
        <p:nvPicPr>
          <p:cNvPr id="4" name="Audio 3 calamità">
            <a:hlinkClick r:id="" action="ppaction://media"/>
            <a:extLst>
              <a:ext uri="{FF2B5EF4-FFF2-40B4-BE49-F238E27FC236}">
                <a16:creationId xmlns:a16="http://schemas.microsoft.com/office/drawing/2014/main" xmlns="" id="{6A1A457F-056F-417E-905D-0E03DF900BA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75366" y="1466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6194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97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0</TotalTime>
  <Words>117</Words>
  <Application>Microsoft Macintosh PowerPoint</Application>
  <PresentationFormat>Personalizzato</PresentationFormat>
  <Paragraphs>30</Paragraphs>
  <Slides>3</Slides>
  <Notes>0</Notes>
  <HiddenSlides>0</HiddenSlides>
  <MMClips>3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4" baseType="lpstr">
      <vt:lpstr>Wisp</vt:lpstr>
      <vt:lpstr>SERVIZIO SOCIALE E CALAMITÀ NATURALI Interventi di servizio sociale</vt:lpstr>
      <vt:lpstr>DISASTRI E CALAMITÀ NATURALI: LA PRESENZA DEGLI ASSISTENTI SOCIALI NELLE REGIONI DEL NORD-ITALIA DAL 1953 Michela De Santi*  Compiti dell'assistente sociale in situazioni di emergenza: =&gt; Censimento della popolazione colpita e emigrata, rilevandone i bisogni.  =&gt;Intervento del servizio sociale professionale nel collocamento dei minori senza casa, presso famiglie affidatarie.  Distinzione tra:  =&gt; il ruolo degli assistenti sociali che vivono nella zona colpita da disastro o calamità naturale. =&gt; il ruolo degli assistenti sociali “volontari” che provengono da altri luoghi e giungono in ausilio ai colleghi.   </vt:lpstr>
      <vt:lpstr>Presentazione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/>
  <cp:lastModifiedBy>Famiglia gui</cp:lastModifiedBy>
  <cp:revision>40</cp:revision>
  <dcterms:created xsi:type="dcterms:W3CDTF">2020-04-16T08:52:16Z</dcterms:created>
  <dcterms:modified xsi:type="dcterms:W3CDTF">2020-04-20T15:27:48Z</dcterms:modified>
</cp:coreProperties>
</file>