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7A4D8BCB-B0F5-4910-B70C-3C75D9E2BA4F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06B79A48-9A20-4DE5-AD54-CC808A5918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L’esperienza ligure</a:t>
            </a:r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6154ED82-C202-465F-8CF0-040D78EF70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Ruolo e funzioni del servizio sociale istituzionale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77A5665-0635-4E36-908E-DB38EBD4C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0122" y="6026425"/>
            <a:ext cx="609600" cy="6096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5C22522-3757-439C-9B02-88B1D959401E}"/>
              </a:ext>
            </a:extLst>
          </p:cNvPr>
          <p:cNvSpPr txBox="1"/>
          <p:nvPr/>
        </p:nvSpPr>
        <p:spPr>
          <a:xfrm>
            <a:off x="10283687" y="6550223"/>
            <a:ext cx="1908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Martina Taglieri</a:t>
            </a:r>
          </a:p>
        </p:txBody>
      </p:sp>
    </p:spTree>
    <p:extLst>
      <p:ext uri="{BB962C8B-B14F-4D97-AF65-F5344CB8AC3E}">
        <p14:creationId xmlns:p14="http://schemas.microsoft.com/office/powerpoint/2010/main" val="70201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83D458-2B5E-4C91-B332-08B0242307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2218" y="856054"/>
            <a:ext cx="3574009" cy="1039008"/>
          </a:xfrm>
        </p:spPr>
        <p:txBody>
          <a:bodyPr>
            <a:normAutofit fontScale="90000"/>
          </a:bodyPr>
          <a:lstStyle/>
          <a:p>
            <a:pPr algn="l"/>
            <a:r>
              <a:rPr lang="it-IT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 Light" panose="020B0303030204020804" pitchFamily="34" charset="0"/>
                <a:cs typeface="Biome Light" panose="020B0303030204020804" pitchFamily="34" charset="0"/>
              </a:rPr>
              <a:t>«Delicata e fragile»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639B852-B76A-4562-BF02-09BF93EE22D9}"/>
              </a:ext>
            </a:extLst>
          </p:cNvPr>
          <p:cNvSpPr txBox="1"/>
          <p:nvPr/>
        </p:nvSpPr>
        <p:spPr>
          <a:xfrm>
            <a:off x="984739" y="1895062"/>
            <a:ext cx="102225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Due alluvioni colpiscono la città di </a:t>
            </a:r>
            <a:r>
              <a:rPr lang="it-IT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Genova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 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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 una nel 2011 e la seconda nel 2014. Le cause sono di diversa natura: caratteristiche del territorio e dello scarso rispetto delle sue esigenze, cambiamenti climatici, la politica della città, protezione civile poco tempestiva. </a:t>
            </a:r>
          </a:p>
          <a:p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  <a:sym typeface="Wingdings" panose="05000000000000000000" pitchFamily="2" charset="2"/>
            </a:endParaRPr>
          </a:p>
          <a:p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  <a:sym typeface="Wingdings" panose="05000000000000000000" pitchFamily="2" charset="2"/>
            </a:endParaRPr>
          </a:p>
          <a:p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Il servizio sociale è in prima linea nell’organizzazione, coordinazione e collaborazione con gli altri servizi per fronteggiare l’emergenza.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RESPONSABILE 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 soggetto dell’Unità di Crisi è la figura che sintetizza tutte le funzioni del servizio sociale territoriale e ha i compiti di: coordinare, valutare e attivare servizi.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OPERATORI 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in particolare nel progetto «Pronto Ascolto» guidato dal un’assistente sociale e un operatore tecnico che svolgono delle visite domiciliari per verificare la sicurezza dell’abitazione. Permette di conoscere i reali bisogni raggiungendo tutti.</a:t>
            </a:r>
          </a:p>
          <a:p>
            <a:endParaRPr lang="it-IT" sz="1200" dirty="0">
              <a:solidFill>
                <a:schemeClr val="tx1">
                  <a:lumMod val="65000"/>
                  <a:lumOff val="35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  <a:sym typeface="Wingdings" panose="05000000000000000000" pitchFamily="2" charset="2"/>
            </a:endParaRPr>
          </a:p>
          <a:p>
            <a:endParaRPr lang="it-IT" sz="1200" dirty="0">
              <a:solidFill>
                <a:schemeClr val="tx1">
                  <a:lumMod val="65000"/>
                  <a:lumOff val="35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  <a:sym typeface="Wingdings" panose="05000000000000000000" pitchFamily="2" charset="2"/>
            </a:endParaRPr>
          </a:p>
          <a:p>
            <a:pPr algn="ctr"/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In queste situazioni di forte disagio è importante la verifica e il monitoraggio delle situazioni di fragilità.</a:t>
            </a:r>
          </a:p>
          <a:p>
            <a:endParaRPr lang="it-IT" sz="1600" dirty="0">
              <a:latin typeface="Biome Light" panose="020B0303030204020804" pitchFamily="34" charset="0"/>
              <a:cs typeface="Biome Light" panose="020B0303030204020804" pitchFamily="34" charset="0"/>
              <a:sym typeface="Wingdings" panose="05000000000000000000" pitchFamily="2" charset="2"/>
            </a:endParaRPr>
          </a:p>
        </p:txBody>
      </p:sp>
      <p:sp>
        <p:nvSpPr>
          <p:cNvPr id="7" name="Freccia circolare a destra 6">
            <a:extLst>
              <a:ext uri="{FF2B5EF4-FFF2-40B4-BE49-F238E27FC236}">
                <a16:creationId xmlns:a16="http://schemas.microsoft.com/office/drawing/2014/main" id="{33FDC31A-9B74-4BEE-B79D-01635DB1D0E1}"/>
              </a:ext>
            </a:extLst>
          </p:cNvPr>
          <p:cNvSpPr/>
          <p:nvPr/>
        </p:nvSpPr>
        <p:spPr>
          <a:xfrm>
            <a:off x="1080051" y="2621745"/>
            <a:ext cx="251792" cy="424069"/>
          </a:xfrm>
          <a:prstGeom prst="curved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CEB529CA-CD75-48D3-B4D9-45397388DDAD}"/>
              </a:ext>
            </a:extLst>
          </p:cNvPr>
          <p:cNvSpPr/>
          <p:nvPr/>
        </p:nvSpPr>
        <p:spPr>
          <a:xfrm>
            <a:off x="5936975" y="4962939"/>
            <a:ext cx="251792" cy="298174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D109852-89EC-4BEE-BA13-6B8823C30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6626" y="6050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2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7441C8-B6FD-4395-AEDB-688657576ACB}"/>
              </a:ext>
            </a:extLst>
          </p:cNvPr>
          <p:cNvSpPr txBox="1"/>
          <p:nvPr/>
        </p:nvSpPr>
        <p:spPr>
          <a:xfrm>
            <a:off x="1060174" y="1017627"/>
            <a:ext cx="100716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La competenza professionale di base diventa un retroterra che alimenta nuove capacità:</a:t>
            </a:r>
          </a:p>
          <a:p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Gestire gli aiuti (volontari, cittadini e altri operatori) e le risorse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Monitorare le persone evacuate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Fornire dati sulla situazione di emergenza al Municipio e alla stampa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Collaborare con gli altri servizi e coordinare i progetti attivati.</a:t>
            </a:r>
          </a:p>
          <a:p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Risulta importante il ruolo e l’aiuto offerto dalla stessa </a:t>
            </a:r>
            <a:r>
              <a:rPr lang="it-IT" sz="1600" b="1" i="1" dirty="0">
                <a:solidFill>
                  <a:schemeClr val="accent4">
                    <a:lumMod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comunità</a:t>
            </a:r>
            <a:r>
              <a:rPr lang="it-I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 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sia in forma diretta che in forma indiretta [</a:t>
            </a:r>
            <a:r>
              <a:rPr lang="it-IT" sz="1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 Light" panose="020B0303030204020804" pitchFamily="34" charset="0"/>
                <a:cs typeface="Biome Light" panose="020B0303030204020804" pitchFamily="34" charset="0"/>
              </a:rPr>
              <a:t>POTENZIALE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].</a:t>
            </a:r>
            <a:endParaRPr lang="it-IT" sz="1600" b="1" dirty="0">
              <a:solidFill>
                <a:schemeClr val="tx1">
                  <a:lumMod val="65000"/>
                  <a:lumOff val="35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600" dirty="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6EEC88B-1AE0-4E85-8492-DB972E495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383" y="3680981"/>
            <a:ext cx="10694504" cy="2441523"/>
          </a:xfrm>
        </p:spPr>
        <p:txBody>
          <a:bodyPr>
            <a:normAutofit/>
          </a:bodyPr>
          <a:lstStyle/>
          <a:p>
            <a:r>
              <a:rPr lang="it-IT" sz="13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 Light" panose="020B0303030204020804" pitchFamily="34" charset="0"/>
                <a:cs typeface="Biome Light" panose="020B0303030204020804" pitchFamily="34" charset="0"/>
              </a:rPr>
              <a:t>ALLUVIONE DEL 2014</a:t>
            </a:r>
          </a:p>
          <a:p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Spazi di autonomia ed iniziativa presi dagli assistenti sociali stessi per fronteggiare l’emergenza. </a:t>
            </a:r>
          </a:p>
          <a:p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Viene sottolineata l’importanza delle due competenze professionali 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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 relazionali e della gestione dell’incertezza.</a:t>
            </a:r>
          </a:p>
          <a:p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Interventi immediati, giocare d’anticipo sull’allerta, sensibilizzare i politici, gestire le reazioni emotive, bisogni dei volontari e gestire le risorse.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CRITICITA’ 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 difficoltà dell’istituzione nell’apprendere dall’esperienza al fine di essere preparati in futuro. </a:t>
            </a:r>
            <a:endParaRPr lang="it-IT" sz="1200" dirty="0">
              <a:solidFill>
                <a:schemeClr val="tx1">
                  <a:lumMod val="65000"/>
                  <a:lumOff val="35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pic>
        <p:nvPicPr>
          <p:cNvPr id="24" name="Elemento grafico 23" descr="Freccia, rotazione a sinistra">
            <a:extLst>
              <a:ext uri="{FF2B5EF4-FFF2-40B4-BE49-F238E27FC236}">
                <a16:creationId xmlns:a16="http://schemas.microsoft.com/office/drawing/2014/main" id="{B9F4E69A-3981-4B4D-BA3E-4C0D973E5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7550" y="4673142"/>
            <a:ext cx="457200" cy="457200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A6E4157-6BD2-4AE0-8521-9A07333F3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3617" y="6122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0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658E04-0AFF-410E-BD9D-073C42C77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805070"/>
            <a:ext cx="9609666" cy="2623930"/>
          </a:xfrm>
        </p:spPr>
        <p:txBody>
          <a:bodyPr>
            <a:normAutofit/>
          </a:bodyPr>
          <a:lstStyle/>
          <a:p>
            <a:pPr algn="l"/>
            <a:r>
              <a:rPr lang="it-IT" sz="13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 Light" panose="020B0303030204020804" pitchFamily="34" charset="0"/>
                <a:cs typeface="Biome Light" panose="020B0303030204020804" pitchFamily="34" charset="0"/>
              </a:rPr>
              <a:t>APPRENDIMENTI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 L’esperienza vissuta dagli operatori sul campo ha portato a nuove scoperte e nuove conoscenze che arricchiscono sul piano professionale e personale:</a:t>
            </a:r>
            <a:b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lang="it-IT" sz="1600" dirty="0">
                <a:solidFill>
                  <a:schemeClr val="accent4">
                    <a:lumMod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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 capacità delle persone a mettersi a disposizione;</a:t>
            </a:r>
            <a:b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</a:br>
            <a:r>
              <a:rPr lang="it-IT" sz="1600" dirty="0">
                <a:solidFill>
                  <a:schemeClr val="accent4">
                    <a:lumMod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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supporto da parte degli altri territori;</a:t>
            </a:r>
            <a:b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</a:br>
            <a:r>
              <a:rPr lang="it-IT" sz="1600" dirty="0">
                <a:solidFill>
                  <a:schemeClr val="accent4">
                    <a:lumMod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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conferma dell’importanza del servizio sociale = funzione di regia all’interno della rete dei servizi e maggior fiducia da parte dei cittadini anche non conosciuti dal servizio;</a:t>
            </a:r>
            <a:b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</a:br>
            <a:r>
              <a:rPr lang="it-IT" sz="1600" dirty="0">
                <a:solidFill>
                  <a:schemeClr val="accent4">
                    <a:lumMod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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 costruire nuovi rapporti di aiuto;</a:t>
            </a:r>
            <a:b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</a:br>
            <a:r>
              <a:rPr lang="it-IT" sz="1600" dirty="0">
                <a:solidFill>
                  <a:schemeClr val="accent4">
                    <a:lumMod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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 attivazione di diversi progetti: «Buon Fin», «Sporta Aperta» e «Nascono i fiori»;</a:t>
            </a:r>
            <a:b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</a:br>
            <a:r>
              <a:rPr lang="it-IT" sz="1600" dirty="0">
                <a:solidFill>
                  <a:schemeClr val="accent4">
                    <a:lumMod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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 l’esistenza della possibilità di </a:t>
            </a:r>
            <a:r>
              <a:rPr lang="it-IT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fare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 nell’emergenza coordinata all’impegno ordinario.</a:t>
            </a:r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4726CF8-D2A6-4C41-9384-60FBA26ED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1" y="3578087"/>
            <a:ext cx="9609670" cy="2623930"/>
          </a:xfrm>
        </p:spPr>
        <p:txBody>
          <a:bodyPr>
            <a:normAutofit/>
          </a:bodyPr>
          <a:lstStyle/>
          <a:p>
            <a:r>
              <a:rPr lang="it-IT" sz="13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 Light" panose="020B0303030204020804" pitchFamily="34" charset="0"/>
                <a:cs typeface="Biome Light" panose="020B0303030204020804" pitchFamily="34" charset="0"/>
              </a:rPr>
              <a:t>DISPOSITIVI E LEZIONI PER IL POST-ALLUVIONE 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Sono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 Light" panose="020B0303030204020804" pitchFamily="34" charset="0"/>
                <a:cs typeface="Biome Light" panose="020B0303030204020804" pitchFamily="34" charset="0"/>
              </a:rPr>
              <a:t> 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iniziative avviate volutamente o nate spontaneamente su 3 piani:</a:t>
            </a:r>
          </a:p>
          <a:p>
            <a:pPr marL="228600" indent="-228600" algn="ctr">
              <a:buClrTx/>
              <a:buFont typeface="+mj-lt"/>
              <a:buAutoNum type="alphaLcParenR"/>
            </a:pP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ISTITUZIONALE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 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– l’azione più significativa è il progetto «Porta a porta»: attivazione di verifiche e di sgomberi delle abitazioni 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+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 opere di costante monitoraggio 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+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 maggiore consapevolezza;</a:t>
            </a:r>
          </a:p>
          <a:p>
            <a:pPr marL="228600" indent="-228600" algn="ctr">
              <a:buClrTx/>
              <a:buFont typeface="+mj-lt"/>
              <a:buAutoNum type="alphaLcParenR"/>
            </a:pP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SERVIZIO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 – nuovi strumenti, modalità di lavoro, risorse e procedure di intervento immagazzinati per un possibile nuovo e futuro utilizzo.</a:t>
            </a:r>
          </a:p>
          <a:p>
            <a:pPr marL="228600" indent="-228600" algn="ctr">
              <a:buClrTx/>
              <a:buFont typeface="+mj-lt"/>
              <a:buAutoNum type="alphaLcParenR"/>
            </a:pP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VOLONTARIATO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 – è emersa la proposta di un corso di formazione per i volontari.</a:t>
            </a:r>
          </a:p>
          <a:p>
            <a:pPr algn="r"/>
            <a:r>
              <a:rPr lang="it-IT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È importante quindi creare spazi di riflessione e di valutazione degli interventi sperimentati.</a:t>
            </a:r>
            <a:endParaRPr lang="it-IT" sz="1200" i="1" dirty="0">
              <a:solidFill>
                <a:schemeClr val="tx1">
                  <a:lumMod val="65000"/>
                  <a:lumOff val="35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pic>
        <p:nvPicPr>
          <p:cNvPr id="1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F5586FF-92E4-4027-94D8-20AFF112B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686" y="6049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BD5D71-6ABC-4CB2-AF91-9401E3769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649357"/>
            <a:ext cx="9924406" cy="2779643"/>
          </a:xfrm>
        </p:spPr>
        <p:txBody>
          <a:bodyPr>
            <a:normAutofit/>
          </a:bodyPr>
          <a:lstStyle/>
          <a:p>
            <a:pPr algn="l"/>
            <a:r>
              <a:rPr lang="it-IT" sz="13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 Light" panose="020B0303030204020804" pitchFamily="34" charset="0"/>
                <a:cs typeface="Biome Light" panose="020B0303030204020804" pitchFamily="34" charset="0"/>
              </a:rPr>
              <a:t>ESEMPI DI INTERROGATIVI POSTI </a:t>
            </a:r>
            <a:b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Come conciliare l’attività legata all’emergenza a quella quotidiana? Come conciliare atteggiamenti necessari per fronteggiare la situazione con attitudini personali? </a:t>
            </a:r>
            <a:b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Per poter gestire al meglio la situazione si può ricorrere a una divisione di ruoli in base alla proprie caratteristiche personali: chi gestisce e coordina, chi è in rapporto diretto con le persone e le risorse e chi lavora all’attività istituzionale (</a:t>
            </a:r>
            <a:r>
              <a:rPr lang="it-IT" sz="1200" i="1" dirty="0">
                <a:solidFill>
                  <a:schemeClr val="accent4">
                    <a:lumMod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CULTURA DELL’EMERGENZA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).</a:t>
            </a:r>
            <a:b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Risulta importante anche inserire degli assistenti sociali nella Protezione civile formandoli in maniera specifica e permettendo loro di sviluppare competenze adeguate e affinare la capacità di lavorare in rete con gli altri soggetti. </a:t>
            </a:r>
            <a:endParaRPr lang="it-IT" sz="1200" dirty="0">
              <a:solidFill>
                <a:schemeClr val="tx1">
                  <a:lumMod val="65000"/>
                  <a:lumOff val="35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3A69146-D327-444B-9A55-85E07D8C8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0661" y="3538331"/>
            <a:ext cx="9924409" cy="2491408"/>
          </a:xfrm>
        </p:spPr>
        <p:txBody>
          <a:bodyPr>
            <a:normAutofit/>
          </a:bodyPr>
          <a:lstStyle/>
          <a:p>
            <a:endParaRPr lang="it-IT" sz="13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r>
              <a:rPr lang="it-IT" sz="13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 Light" panose="020B0303030204020804" pitchFamily="34" charset="0"/>
                <a:cs typeface="Biome Light" panose="020B0303030204020804" pitchFamily="34" charset="0"/>
              </a:rPr>
              <a:t>ALLUVIONE DEL 2011 NELLA PROVINCIA DELLA SPEZIA</a:t>
            </a:r>
          </a:p>
          <a:p>
            <a:pPr marL="285750" indent="-285750">
              <a:buClrTx/>
              <a:buFont typeface="Wingdings" panose="05000000000000000000" pitchFamily="2" charset="2"/>
              <a:buChar char="q"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Comune di Ameglia            viene realizzato il piano di protezione civile nel quale il servizio sociale ha un ruolo fondamentale in quanto conosce i limiti e le risorse del territorio ed è l’unico a conoscere al meglio la popolazione, in particolare quella fragile. L’assistente sociale è il </a:t>
            </a:r>
            <a:r>
              <a:rPr lang="it-IT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Responsabile della funzione di Assistenza alla popolazione. </a:t>
            </a:r>
          </a:p>
          <a:p>
            <a:pPr marL="285750" indent="-285750">
              <a:buClrTx/>
              <a:buFont typeface="Wingdings" panose="05000000000000000000" pitchFamily="2" charset="2"/>
              <a:buChar char="q"/>
            </a:pPr>
            <a:r>
              <a:rPr lang="it-IT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Comune di Monterosso             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in questo caso nel piano di protezione civile non vi è alcun riferimento dell’intervento del servizio sociale.</a:t>
            </a:r>
          </a:p>
          <a:p>
            <a:pPr>
              <a:buClrTx/>
            </a:pPr>
            <a:endParaRPr lang="it-IT" sz="1600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endParaRPr lang="it-IT" sz="1200" dirty="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pic>
        <p:nvPicPr>
          <p:cNvPr id="7" name="Elemento grafico 6" descr="Freccia linea, diritta">
            <a:extLst>
              <a:ext uri="{FF2B5EF4-FFF2-40B4-BE49-F238E27FC236}">
                <a16:creationId xmlns:a16="http://schemas.microsoft.com/office/drawing/2014/main" id="{516ACDE2-F696-4EB8-ADEF-F666D3C7C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269969" y="4058478"/>
            <a:ext cx="473765" cy="473765"/>
          </a:xfrm>
          <a:prstGeom prst="rect">
            <a:avLst/>
          </a:prstGeom>
        </p:spPr>
      </p:pic>
      <p:pic>
        <p:nvPicPr>
          <p:cNvPr id="9" name="Elemento grafico 8" descr="Freccia linea, diritta">
            <a:extLst>
              <a:ext uri="{FF2B5EF4-FFF2-40B4-BE49-F238E27FC236}">
                <a16:creationId xmlns:a16="http://schemas.microsoft.com/office/drawing/2014/main" id="{B3437587-C4E3-434F-A510-74D36D431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743735" y="5170003"/>
            <a:ext cx="473765" cy="473765"/>
          </a:xfrm>
          <a:prstGeom prst="rect">
            <a:avLst/>
          </a:prstGeom>
        </p:spPr>
      </p:pic>
      <p:pic>
        <p:nvPicPr>
          <p:cNvPr id="1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A0B8B08-6986-4575-8682-F44E16070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8893" y="6029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0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FFA59A-2700-4C0E-8520-C4DBF65CB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13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 Light" panose="020B0303030204020804" pitchFamily="34" charset="0"/>
                <a:cs typeface="Biome Light" panose="020B0303030204020804" pitchFamily="34" charset="0"/>
              </a:rPr>
              <a:t>AZIONI DEL SERVIZIO SOCIALE</a:t>
            </a:r>
            <a:b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Gli assistenti sociali sono chiamati a dare risposte, organizzare le risorse, ridurre i disagi e partecipare alla prevenzione attivando servizi che possono rimanere a disposizione della comunità anche dopo l’emergenza.</a:t>
            </a:r>
            <a:b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Parliamo quindi del progetto «Il laboratorio per bambini» che ha lo scopo di fornire uno spazio più sereno di elaborazione dell’esperienza vissuta.</a:t>
            </a:r>
            <a:endParaRPr lang="it-IT" sz="1200" dirty="0">
              <a:solidFill>
                <a:schemeClr val="tx1">
                  <a:lumMod val="65000"/>
                  <a:lumOff val="35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B5911DE-272E-480A-BDC8-92FD96A72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3632199"/>
            <a:ext cx="9609670" cy="2410792"/>
          </a:xfrm>
        </p:spPr>
        <p:txBody>
          <a:bodyPr>
            <a:normAutofit lnSpcReduction="10000"/>
          </a:bodyPr>
          <a:lstStyle/>
          <a:p>
            <a:r>
              <a:rPr lang="it-IT" sz="13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 Light" panose="020B0303030204020804" pitchFamily="34" charset="0"/>
                <a:cs typeface="Biome Light" panose="020B0303030204020804" pitchFamily="34" charset="0"/>
              </a:rPr>
              <a:t>POST EMERGENZA</a:t>
            </a:r>
          </a:p>
          <a:p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È emerso che i temi più rilevanti sono la rete e la formazione. </a:t>
            </a:r>
          </a:p>
          <a:p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Gli assistenti sociali devono conoscere la rete nella quale operano 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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 </a:t>
            </a:r>
            <a:r>
              <a:rPr lang="it-IT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connettere chi rimane e chi arriva per aiutare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. </a:t>
            </a:r>
          </a:p>
          <a:p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È necessaria una formazione specifica professionale ma sono tanto importanti anche le caratteristiche personali dell’operatore: bisogna riconoscere i propri limiti, mettersi in discussione, saper sentire e attraversare la sofferenza, rispettare gli altri attori, avere competenze relazionali e vedere il servizio sociale come unione </a:t>
            </a:r>
            <a:r>
              <a:rPr lang="it-IT" sz="1600" b="1" i="1" dirty="0">
                <a:solidFill>
                  <a:schemeClr val="accent4">
                    <a:lumMod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cuore/cervello 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ed è quindi necessaria la riscoperta dell’</a:t>
            </a:r>
            <a:r>
              <a:rPr lang="it-IT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empatia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. </a:t>
            </a:r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657B702-6F70-4CA5-BA2B-6A4E5D0EA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8650" y="6042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7C5BC6-EB4C-4D0E-AE05-3D57D3B81D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Strumenti del servizio sociale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0CD68B7-CF1A-40F0-9087-01C5BCBA5A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in situazione di calamità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F17B3B6-9275-489C-AECF-6DDA27BC7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7113" y="60396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4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7BBE92-B937-4336-9035-E189EDA03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57" y="982133"/>
            <a:ext cx="9950910" cy="2317657"/>
          </a:xfrm>
        </p:spPr>
        <p:txBody>
          <a:bodyPr>
            <a:normAutofit fontScale="90000"/>
          </a:bodyPr>
          <a:lstStyle/>
          <a:p>
            <a:pPr algn="l"/>
            <a:r>
              <a:rPr lang="it-IT" sz="14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 Light" panose="020B0303030204020804" pitchFamily="34" charset="0"/>
                <a:cs typeface="Biome Light" panose="020B0303030204020804" pitchFamily="34" charset="0"/>
              </a:rPr>
              <a:t>ASSISTENTE SOCIALE VOLONTARIO</a:t>
            </a:r>
            <a:br>
              <a:rPr lang="it-IT" sz="1400" dirty="0">
                <a:solidFill>
                  <a:schemeClr val="accent4">
                    <a:lumMod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lang="it-IT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Quando si parla di servizio sociale in situazioni di emergenza dobbiamo prendere in considerazioni due variabili: il modo in cui l’assistente sociale viene implicato nell’emergenza (soccorso attivo o a supporto dei colleghi) e in quale fase dell’emergenza il volontario entra in azione.</a:t>
            </a:r>
            <a:br>
              <a:rPr lang="it-IT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it-IT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lang="it-IT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Il </a:t>
            </a:r>
            <a:r>
              <a:rPr lang="it-IT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tempo</a:t>
            </a:r>
            <a:r>
              <a:rPr lang="it-IT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 e lo </a:t>
            </a:r>
            <a:r>
              <a:rPr lang="it-IT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spazio</a:t>
            </a:r>
            <a:r>
              <a:rPr lang="it-IT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 sono due concetti fondamentali che è bene sottolineare </a:t>
            </a:r>
            <a:r>
              <a:rPr lang="it-IT" sz="1800" dirty="0">
                <a:solidFill>
                  <a:schemeClr val="accent4">
                    <a:lumMod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</a:t>
            </a:r>
            <a:r>
              <a:rPr lang="it-IT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 bisogna lavorare con grandissima rapidità in un contesto ampio, riguarda tutta la comunità, diversificato e che cambia in continuazione.</a:t>
            </a:r>
            <a:b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it-IT" sz="1300" dirty="0">
              <a:solidFill>
                <a:schemeClr val="accent4">
                  <a:lumMod val="75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3798EF3-01FE-412B-8A42-CF76E927E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4157" y="3558210"/>
            <a:ext cx="9950913" cy="2564293"/>
          </a:xfrm>
        </p:spPr>
        <p:txBody>
          <a:bodyPr>
            <a:normAutofit/>
          </a:bodyPr>
          <a:lstStyle/>
          <a:p>
            <a:r>
              <a:rPr lang="it-IT" sz="13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 Light" panose="020B0303030204020804" pitchFamily="34" charset="0"/>
                <a:cs typeface="Biome Light" panose="020B0303030204020804" pitchFamily="34" charset="0"/>
              </a:rPr>
              <a:t>RISPOSTA A UN APPELLO PROFESSIONALE</a:t>
            </a:r>
          </a:p>
          <a:p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Il servizio sociale si trova a fronteggiare e a gestire le calamità naturali in base a tre livelli: quello professionale, quello normativo e quello motivazionale.</a:t>
            </a:r>
          </a:p>
          <a:p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Gli assistenti sociali che affrontano queste situazioni di emergenza sono di due tipi 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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  <a:sym typeface="Wingdings" panose="05000000000000000000" pitchFamily="2" charset="2"/>
              </a:rPr>
              <a:t> quelli del territorio colpito e quelli che provengono da altre realtà con lo scopo di aiutare i colleghi in difficoltà. </a:t>
            </a:r>
          </a:p>
          <a:p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  <a:sym typeface="Wingdings" panose="05000000000000000000" pitchFamily="2" charset="2"/>
            </a:endParaRPr>
          </a:p>
          <a:p>
            <a:pPr algn="ctr"/>
            <a:r>
              <a:rPr lang="it-IT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«Non bisogna mai sprecare una crisi seria»</a:t>
            </a:r>
          </a:p>
        </p:txBody>
      </p:sp>
      <p:sp>
        <p:nvSpPr>
          <p:cNvPr id="6" name="Freccia bidirezionale verticale 5">
            <a:extLst>
              <a:ext uri="{FF2B5EF4-FFF2-40B4-BE49-F238E27FC236}">
                <a16:creationId xmlns:a16="http://schemas.microsoft.com/office/drawing/2014/main" id="{92A7602A-EF5B-429E-9272-9597129B79E8}"/>
              </a:ext>
            </a:extLst>
          </p:cNvPr>
          <p:cNvSpPr/>
          <p:nvPr/>
        </p:nvSpPr>
        <p:spPr>
          <a:xfrm>
            <a:off x="5857460" y="5181599"/>
            <a:ext cx="185531" cy="397565"/>
          </a:xfrm>
          <a:prstGeom prst="up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2813819-9B8F-4ABE-9508-AE9C6DAD0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8893" y="6122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402</TotalTime>
  <Words>709</Words>
  <Application>Microsoft Office PowerPoint</Application>
  <PresentationFormat>Widescreen</PresentationFormat>
  <Paragraphs>50</Paragraphs>
  <Slides>8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4" baseType="lpstr">
      <vt:lpstr>Arial</vt:lpstr>
      <vt:lpstr>Biome Light</vt:lpstr>
      <vt:lpstr>Courier New</vt:lpstr>
      <vt:lpstr>Garamond</vt:lpstr>
      <vt:lpstr>Wingdings</vt:lpstr>
      <vt:lpstr>Organico</vt:lpstr>
      <vt:lpstr>L’esperienza ligure</vt:lpstr>
      <vt:lpstr>«Delicata e fragile»</vt:lpstr>
      <vt:lpstr>Presentazione standard di PowerPoint</vt:lpstr>
      <vt:lpstr>APPRENDIMENTI L’esperienza vissuta dagli operatori sul campo ha portato a nuove scoperte e nuove conoscenze che arricchiscono sul piano professionale e personale:   capacità delle persone a mettersi a disposizione; supporto da parte degli altri territori; conferma dell’importanza del servizio sociale = funzione di regia all’interno della rete dei servizi e maggior fiducia da parte dei cittadini anche non conosciuti dal servizio;  costruire nuovi rapporti di aiuto;  attivazione di diversi progetti: «Buon Fin», «Sporta Aperta» e «Nascono i fiori»;  l’esistenza della possibilità di fare nell’emergenza coordinata all’impegno ordinario.</vt:lpstr>
      <vt:lpstr>ESEMPI DI INTERROGATIVI POSTI  Come conciliare l’attività legata all’emergenza a quella quotidiana? Come conciliare atteggiamenti necessari per fronteggiare la situazione con attitudini personali?   Per poter gestire al meglio la situazione si può ricorrere a una divisione di ruoli in base alla proprie caratteristiche personali: chi gestisce e coordina, chi è in rapporto diretto con le persone e le risorse e chi lavora all’attività istituzionale (CULTURA DELL’EMERGENZA). Risulta importante anche inserire degli assistenti sociali nella Protezione civile formandoli in maniera specifica e permettendo loro di sviluppare competenze adeguate e affinare la capacità di lavorare in rete con gli altri soggetti. </vt:lpstr>
      <vt:lpstr>AZIONI DEL SERVIZIO SOCIALE  Gli assistenti sociali sono chiamati a dare risposte, organizzare le risorse, ridurre i disagi e partecipare alla prevenzione attivando servizi che possono rimanere a disposizione della comunità anche dopo l’emergenza.  Parliamo quindi del progetto «Il laboratorio per bambini» che ha lo scopo di fornire uno spazio più sereno di elaborazione dell’esperienza vissuta.</vt:lpstr>
      <vt:lpstr>Strumenti del servizio sociale </vt:lpstr>
      <vt:lpstr>ASSISTENTE SOCIALE VOLONTARIO Quando si parla di servizio sociale in situazioni di emergenza dobbiamo prendere in considerazioni due variabili: il modo in cui l’assistente sociale viene implicato nell’emergenza (soccorso attivo o a supporto dei colleghi) e in quale fase dell’emergenza il volontario entra in azione.  Il tempo e lo spazio sono due concetti fondamentali che è bene sottolineare  bisogna lavorare con grandissima rapidità in un contesto ampio, riguarda tutta la comunità, diversificato e che cambia in continuazione.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L’esperienza ligure</dc:title>
  <dc:creator>Martina Taglieri</dc:creator>
  <cp:lastModifiedBy>Martina Taglieri</cp:lastModifiedBy>
  <cp:revision>46</cp:revision>
  <dcterms:created xsi:type="dcterms:W3CDTF">2020-04-18T19:03:04Z</dcterms:created>
  <dcterms:modified xsi:type="dcterms:W3CDTF">2020-04-19T17:05:07Z</dcterms:modified>
</cp:coreProperties>
</file>