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6" r:id="rId1"/>
  </p:sldMasterIdLst>
  <p:notesMasterIdLst>
    <p:notesMasterId r:id="rId9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E3598-8C7C-426A-8F90-305BF0E8DB0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14CF-3FA0-4987-A4A3-796A9C823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84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C14CF-3FA0-4987-A4A3-796A9C8231B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18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C14CF-3FA0-4987-A4A3-796A9C8231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05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21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26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207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20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4680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300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716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80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54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89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62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63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11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06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2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674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0977-23BB-4C1D-BBE1-A36229C333BB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002EF1-1522-4AB4-907E-A3D7A5D154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91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  <p:sldLayoutId id="21474841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3200">
                <a:solidFill>
                  <a:schemeClr val="accent3">
                    <a:lumMod val="75000"/>
                  </a:schemeClr>
                </a:solidFill>
              </a:rPr>
              <a:t>PRINCIPI E METODI DI INTERVENTO SOCIALE NELLE CATASTROFI: IL CONTRIBUTO DI LENA DOMINELLI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000" i="1">
                <a:solidFill>
                  <a:schemeClr val="accent2">
                    <a:lumMod val="75000"/>
                  </a:schemeClr>
                </a:solidFill>
              </a:rPr>
              <a:t>Roberta T. Di Rosa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454185" y="6519446"/>
            <a:ext cx="173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chemeClr val="bg1"/>
                </a:solidFill>
              </a:rPr>
              <a:t>Nara </a:t>
            </a:r>
            <a:r>
              <a:rPr lang="it-IT" err="1" smtClean="0">
                <a:solidFill>
                  <a:schemeClr val="bg1"/>
                </a:solidFill>
              </a:rPr>
              <a:t>Garropoli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5994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chemeClr val="accent2"/>
                </a:solidFill>
              </a:rPr>
              <a:t>1. Aprirsi oltre confine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678674"/>
            <a:ext cx="8596668" cy="3643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/>
              <a:t>Il servizio sociale in Italia si sta aprendo alla costruzione di un sapere professionale specifico nell’ambito dell’intervento in emergenza.</a:t>
            </a:r>
          </a:p>
          <a:p>
            <a:pPr marL="0" indent="0">
              <a:buNone/>
            </a:pPr>
            <a:endParaRPr lang="it-IT" sz="1600" smtClean="0"/>
          </a:p>
          <a:p>
            <a:pPr marL="0" indent="0">
              <a:buNone/>
            </a:pPr>
            <a:r>
              <a:rPr lang="it-IT" sz="1600"/>
              <a:t>Volgere lo sguardo anche oltre le frontiere nazionali per aprirsi da subito al confronto può offrire elementi ulteriori di </a:t>
            </a:r>
            <a:r>
              <a:rPr lang="it-IT" sz="1600" smtClean="0"/>
              <a:t>riflessione.</a:t>
            </a:r>
          </a:p>
          <a:p>
            <a:pPr marL="0" indent="0">
              <a:buNone/>
            </a:pPr>
            <a:endParaRPr lang="it-IT" sz="1600"/>
          </a:p>
          <a:p>
            <a:pPr marL="0" indent="0">
              <a:buNone/>
            </a:pPr>
            <a:r>
              <a:rPr lang="it-IT" sz="1600"/>
              <a:t>“</a:t>
            </a:r>
            <a:r>
              <a:rPr lang="it-IT" sz="1600" i="1" err="1"/>
              <a:t>Disaster</a:t>
            </a:r>
            <a:r>
              <a:rPr lang="it-IT" sz="1600" i="1"/>
              <a:t> </a:t>
            </a:r>
            <a:r>
              <a:rPr lang="it-IT" sz="1600" i="1" err="1"/>
              <a:t>Intervention</a:t>
            </a:r>
            <a:r>
              <a:rPr lang="it-IT" sz="1600" i="1"/>
              <a:t> and </a:t>
            </a:r>
            <a:r>
              <a:rPr lang="it-IT" sz="1600" i="1" err="1"/>
              <a:t>Humanitarian</a:t>
            </a:r>
            <a:r>
              <a:rPr lang="it-IT" sz="1600" i="1"/>
              <a:t> </a:t>
            </a:r>
            <a:r>
              <a:rPr lang="it-IT" sz="1600" i="1" err="1"/>
              <a:t>Aid</a:t>
            </a:r>
            <a:r>
              <a:rPr lang="it-IT" sz="1600" i="1"/>
              <a:t> </a:t>
            </a:r>
            <a:r>
              <a:rPr lang="it-IT" sz="1600" i="1" err="1"/>
              <a:t>Guidelines</a:t>
            </a:r>
            <a:r>
              <a:rPr lang="it-IT" sz="1600" i="1"/>
              <a:t>, </a:t>
            </a:r>
            <a:r>
              <a:rPr lang="it-IT" sz="1600" i="1" err="1"/>
              <a:t>Toolkits</a:t>
            </a:r>
            <a:r>
              <a:rPr lang="it-IT" sz="1600" i="1"/>
              <a:t> and Manual”</a:t>
            </a:r>
            <a:r>
              <a:rPr lang="it-IT" sz="1600"/>
              <a:t> </a:t>
            </a:r>
            <a:r>
              <a:rPr lang="it-IT" sz="1600" smtClean="0"/>
              <a:t>(</a:t>
            </a:r>
            <a:r>
              <a:rPr lang="it-IT" sz="1600" err="1" smtClean="0"/>
              <a:t>Dominelli</a:t>
            </a:r>
            <a:r>
              <a:rPr lang="it-IT" sz="1600" smtClean="0"/>
              <a:t>, 2013)</a:t>
            </a:r>
            <a:endParaRPr lang="it-IT" sz="1600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5839" y="121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7063"/>
          </a:xfrm>
        </p:spPr>
        <p:txBody>
          <a:bodyPr>
            <a:normAutofit/>
          </a:bodyPr>
          <a:lstStyle/>
          <a:p>
            <a:r>
              <a:rPr lang="it-IT" sz="2400" smtClean="0">
                <a:solidFill>
                  <a:schemeClr val="accent2"/>
                </a:solidFill>
              </a:rPr>
              <a:t>2. Indicazioni operative</a:t>
            </a:r>
            <a:endParaRPr lang="it-IT" sz="2400">
              <a:solidFill>
                <a:schemeClr val="accent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270000"/>
            <a:ext cx="8915400" cy="5459104"/>
          </a:xfrm>
        </p:spPr>
        <p:txBody>
          <a:bodyPr/>
          <a:lstStyle/>
          <a:p>
            <a:pPr marL="0" indent="0">
              <a:buNone/>
            </a:pPr>
            <a:endParaRPr lang="it-IT" i="1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i="1" err="1" smtClean="0"/>
              <a:t>Pratictioners</a:t>
            </a:r>
            <a:endParaRPr lang="it-IT" sz="1600" i="1" smtClean="0"/>
          </a:p>
          <a:p>
            <a:pPr marL="0" indent="0">
              <a:buNone/>
            </a:pPr>
            <a:endParaRPr lang="it-IT" sz="1600" i="1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>
                <a:ea typeface="Calibri" panose="020F0502020204030204" pitchFamily="34" charset="0"/>
                <a:cs typeface="Times New Roman" panose="02020603050405020304" pitchFamily="18" charset="0"/>
              </a:rPr>
              <a:t>I disastri, che siano di origine naturale </a:t>
            </a:r>
            <a:r>
              <a:rPr lang="it-IT" sz="1600" smtClean="0"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it-IT" sz="1600">
                <a:ea typeface="Calibri" panose="020F0502020204030204" pitchFamily="34" charset="0"/>
                <a:cs typeface="Times New Roman" panose="02020603050405020304" pitchFamily="18" charset="0"/>
              </a:rPr>
              <a:t>dovuti all’intervento dell’uomo </a:t>
            </a:r>
            <a:r>
              <a:rPr lang="it-IT" sz="1600" smtClean="0">
                <a:ea typeface="Calibri" panose="020F0502020204030204" pitchFamily="34" charset="0"/>
                <a:cs typeface="Times New Roman" panose="02020603050405020304" pitchFamily="18" charset="0"/>
              </a:rPr>
              <a:t>vengono </a:t>
            </a:r>
            <a:r>
              <a:rPr lang="it-IT" sz="1600">
                <a:ea typeface="Calibri" panose="020F0502020204030204" pitchFamily="34" charset="0"/>
                <a:cs typeface="Times New Roman" panose="02020603050405020304" pitchFamily="18" charset="0"/>
              </a:rPr>
              <a:t>in genere divisi in quattro fasi: </a:t>
            </a:r>
            <a:endParaRPr lang="it-IT" sz="160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it-IT" sz="1600" b="1" err="1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it-IT" sz="1600" b="1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-disastro </a:t>
            </a:r>
          </a:p>
          <a:p>
            <a:pPr>
              <a:buFont typeface="+mj-lt"/>
              <a:buAutoNum type="arabicPeriod"/>
            </a:pPr>
            <a:r>
              <a:rPr lang="it-IT" sz="1600" b="1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Disastro </a:t>
            </a:r>
          </a:p>
          <a:p>
            <a:pPr>
              <a:buFont typeface="+mj-lt"/>
              <a:buAutoNum type="arabicPeriod"/>
            </a:pPr>
            <a:r>
              <a:rPr lang="it-IT" sz="1600" b="1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Post disastro </a:t>
            </a:r>
          </a:p>
          <a:p>
            <a:pPr>
              <a:buFont typeface="+mj-lt"/>
              <a:buAutoNum type="arabicPeriod"/>
            </a:pPr>
            <a:r>
              <a:rPr lang="it-IT" sz="1600" b="1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Lungo periodo</a:t>
            </a:r>
          </a:p>
          <a:p>
            <a:pPr>
              <a:buFont typeface="+mj-lt"/>
              <a:buAutoNum type="arabicPeriod"/>
            </a:pPr>
            <a:endParaRPr lang="it-IT" sz="1600" b="1">
              <a:solidFill>
                <a:schemeClr val="accent3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600"/>
              <a:t>È necessaria una preparazione degli operatori che copra tutte le fasi e preveda un </a:t>
            </a:r>
            <a:r>
              <a:rPr lang="it-IT" sz="1600" i="1"/>
              <a:t>continuum</a:t>
            </a:r>
            <a:r>
              <a:rPr lang="it-IT" sz="1600"/>
              <a:t> di intervento </a:t>
            </a:r>
            <a:endParaRPr lang="it-IT" sz="1600" b="1" smtClean="0">
              <a:solidFill>
                <a:schemeClr val="accent3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1373" y="148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9810" y="750628"/>
            <a:ext cx="9184942" cy="56501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600" b="1" smtClean="0">
                <a:solidFill>
                  <a:schemeClr val="accent2"/>
                </a:solidFill>
              </a:rPr>
              <a:t>I punti </a:t>
            </a:r>
            <a:r>
              <a:rPr lang="it-IT" sz="1600" b="1">
                <a:solidFill>
                  <a:schemeClr val="accent2"/>
                </a:solidFill>
              </a:rPr>
              <a:t>essenziali </a:t>
            </a:r>
            <a:r>
              <a:rPr lang="it-IT" sz="1600" b="1" err="1">
                <a:solidFill>
                  <a:schemeClr val="accent2"/>
                </a:solidFill>
              </a:rPr>
              <a:t>dellʼoperato</a:t>
            </a:r>
            <a:r>
              <a:rPr lang="it-IT" sz="1600" b="1">
                <a:solidFill>
                  <a:schemeClr val="accent2"/>
                </a:solidFill>
              </a:rPr>
              <a:t> dei </a:t>
            </a:r>
            <a:r>
              <a:rPr lang="it-IT" sz="1600" b="1" i="1" err="1" smtClean="0">
                <a:solidFill>
                  <a:schemeClr val="accent2"/>
                </a:solidFill>
              </a:rPr>
              <a:t>Pratictioners</a:t>
            </a:r>
            <a:endParaRPr lang="it-IT" sz="1600" b="1" i="1" smtClean="0">
              <a:solidFill>
                <a:schemeClr val="accent2"/>
              </a:solidFill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legittimità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/>
              <a:t>q</a:t>
            </a:r>
            <a:r>
              <a:rPr lang="it-IT" sz="1600" smtClean="0"/>
              <a:t>ualificazione</a:t>
            </a:r>
            <a:endParaRPr lang="it-IT" sz="1600"/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/>
              <a:t>g</a:t>
            </a:r>
            <a:r>
              <a:rPr lang="it-IT" sz="1600" smtClean="0"/>
              <a:t>aranzia</a:t>
            </a:r>
            <a:endParaRPr lang="it-IT" sz="1600"/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beneficiari</a:t>
            </a:r>
            <a:endParaRPr lang="it-IT" sz="1600"/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responsabilità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err="1"/>
              <a:t>a</a:t>
            </a:r>
            <a:r>
              <a:rPr lang="it-IT" sz="1600" err="1" smtClean="0"/>
              <a:t>ssessment</a:t>
            </a:r>
            <a:endParaRPr lang="it-IT" sz="1600"/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risorse</a:t>
            </a:r>
          </a:p>
          <a:p>
            <a:pPr marL="0" lvl="0" indent="0">
              <a:buNone/>
            </a:pPr>
            <a:endParaRPr lang="it-IT" sz="1600" smtClean="0"/>
          </a:p>
          <a:p>
            <a:pPr marL="0" lvl="0" indent="0">
              <a:buNone/>
            </a:pPr>
            <a:r>
              <a:rPr lang="it-IT" sz="1600" smtClean="0"/>
              <a:t>Altri </a:t>
            </a:r>
            <a:r>
              <a:rPr lang="it-IT" sz="1600"/>
              <a:t>punti essenziali da tenere in considerazione per la qualità dell’intervento sono: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/>
              <a:t>R</a:t>
            </a:r>
            <a:r>
              <a:rPr lang="it-IT" sz="1600" smtClean="0"/>
              <a:t>esilienza </a:t>
            </a:r>
            <a:r>
              <a:rPr lang="it-IT" sz="1600"/>
              <a:t>e </a:t>
            </a:r>
            <a:r>
              <a:rPr lang="it-IT" sz="1600" smtClean="0"/>
              <a:t>capacità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Vulnerabilità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Prevenzione </a:t>
            </a:r>
            <a:r>
              <a:rPr lang="it-IT" sz="1600"/>
              <a:t>e </a:t>
            </a:r>
            <a:r>
              <a:rPr lang="it-IT" sz="1600" smtClean="0"/>
              <a:t>preparazione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Interventi </a:t>
            </a:r>
            <a:r>
              <a:rPr lang="it-IT" sz="1600" i="1" err="1"/>
              <a:t>locality</a:t>
            </a:r>
            <a:r>
              <a:rPr lang="it-IT" sz="1600" i="1"/>
              <a:t> </a:t>
            </a:r>
            <a:r>
              <a:rPr lang="it-IT" sz="1600" i="1" err="1"/>
              <a:t>specific</a:t>
            </a:r>
            <a:r>
              <a:rPr lang="it-IT" sz="1600"/>
              <a:t>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err="1" smtClean="0"/>
              <a:t>Inclusività</a:t>
            </a:r>
            <a:endParaRPr lang="it-IT" sz="1600"/>
          </a:p>
          <a:p>
            <a:pPr lvl="0">
              <a:buFont typeface="Courier New" panose="02070309020205020404" pitchFamily="49" charset="0"/>
              <a:buChar char="o"/>
            </a:pPr>
            <a:r>
              <a:rPr lang="it-IT" sz="1600" smtClean="0"/>
              <a:t>Valutazione </a:t>
            </a:r>
            <a:r>
              <a:rPr lang="it-IT" sz="1600"/>
              <a:t>e </a:t>
            </a:r>
            <a:r>
              <a:rPr lang="it-IT" sz="1600" smtClean="0"/>
              <a:t>riflessione</a:t>
            </a:r>
            <a:endParaRPr lang="it-IT" sz="1600"/>
          </a:p>
          <a:p>
            <a:pPr marL="0" indent="0">
              <a:buNone/>
            </a:pPr>
            <a:endParaRPr lang="it-IT" sz="1600"/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0429" y="141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677863" y="1146507"/>
            <a:ext cx="9203116" cy="5308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/>
              <a:t>I disastri sono definiti come eventi shoccanti che superano la capacità del sistema locale e della popolazione di </a:t>
            </a:r>
            <a:r>
              <a:rPr lang="it-IT" sz="1600" smtClean="0"/>
              <a:t>rispondere </a:t>
            </a:r>
            <a:r>
              <a:rPr lang="it-IT" sz="1600"/>
              <a:t>ai propri bisogni (</a:t>
            </a:r>
            <a:r>
              <a:rPr lang="it-IT" sz="1600" err="1"/>
              <a:t>Perez</a:t>
            </a:r>
            <a:r>
              <a:rPr lang="it-IT" sz="1600"/>
              <a:t> e Thompson, 1994). </a:t>
            </a:r>
            <a:endParaRPr lang="it-IT" sz="1600" smtClean="0"/>
          </a:p>
          <a:p>
            <a:pPr marL="0" indent="0">
              <a:buNone/>
            </a:pPr>
            <a:endParaRPr lang="it-IT" sz="1600" smtClean="0"/>
          </a:p>
          <a:p>
            <a:pPr marL="0" indent="0">
              <a:buNone/>
            </a:pPr>
            <a:r>
              <a:rPr lang="it-IT" sz="1600"/>
              <a:t>Q</a:t>
            </a:r>
            <a:r>
              <a:rPr lang="it-IT" sz="1600" smtClean="0"/>
              <a:t>uattro </a:t>
            </a:r>
            <a:r>
              <a:rPr lang="it-IT" sz="1600"/>
              <a:t>fasi in cui viene diviso il lavoro di emergenza: </a:t>
            </a:r>
            <a:endParaRPr lang="it-IT" sz="1600" smtClean="0"/>
          </a:p>
          <a:p>
            <a:pPr>
              <a:buAutoNum type="arabicPeriod"/>
            </a:pPr>
            <a:r>
              <a:rPr lang="it-IT" sz="1600" smtClean="0"/>
              <a:t>immediato soccorso</a:t>
            </a:r>
          </a:p>
          <a:p>
            <a:pPr>
              <a:buAutoNum type="arabicPeriod"/>
            </a:pPr>
            <a:r>
              <a:rPr lang="it-IT" sz="1600" smtClean="0"/>
              <a:t>recupero</a:t>
            </a:r>
          </a:p>
          <a:p>
            <a:pPr>
              <a:buAutoNum type="arabicPeriod"/>
            </a:pPr>
            <a:r>
              <a:rPr lang="it-IT" sz="1600" smtClean="0"/>
              <a:t>ricostruzione</a:t>
            </a:r>
          </a:p>
          <a:p>
            <a:pPr>
              <a:buAutoNum type="arabicPeriod"/>
            </a:pPr>
            <a:r>
              <a:rPr lang="it-IT" sz="1600" smtClean="0"/>
              <a:t>sviluppo </a:t>
            </a:r>
            <a:r>
              <a:rPr lang="it-IT" sz="1600"/>
              <a:t>resilienza e competenze per prevenzione </a:t>
            </a:r>
            <a:r>
              <a:rPr lang="it-IT" sz="1600" smtClean="0"/>
              <a:t>futuro</a:t>
            </a:r>
          </a:p>
          <a:p>
            <a:pPr>
              <a:buAutoNum type="arabicPeriod"/>
            </a:pPr>
            <a:endParaRPr lang="it-IT" sz="1600"/>
          </a:p>
        </p:txBody>
      </p:sp>
      <p:sp>
        <p:nvSpPr>
          <p:cNvPr id="14" name="Rettangolo arrotondato 13"/>
          <p:cNvSpPr/>
          <p:nvPr/>
        </p:nvSpPr>
        <p:spPr>
          <a:xfrm>
            <a:off x="1214650" y="4380932"/>
            <a:ext cx="7233314" cy="166502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/>
              <a:t>La funzione essenziale del servizio sociale </a:t>
            </a:r>
            <a:r>
              <a:rPr lang="it-IT" sz="1600" err="1"/>
              <a:t>nellʼintervento</a:t>
            </a:r>
            <a:r>
              <a:rPr lang="it-IT" sz="1600"/>
              <a:t> di emergenza </a:t>
            </a:r>
            <a:r>
              <a:rPr lang="it-IT" sz="1600" smtClean="0"/>
              <a:t>è creare </a:t>
            </a:r>
            <a:r>
              <a:rPr lang="it-IT" sz="1600"/>
              <a:t>le condizioni </a:t>
            </a:r>
            <a:r>
              <a:rPr lang="it-IT" sz="1600" smtClean="0"/>
              <a:t>affinché la popolazione torni </a:t>
            </a:r>
            <a:r>
              <a:rPr lang="it-IT" sz="1600"/>
              <a:t>a vivere in condizioni di </a:t>
            </a:r>
            <a:r>
              <a:rPr lang="it-IT" sz="1600">
                <a:solidFill>
                  <a:schemeClr val="accent2"/>
                </a:solidFill>
              </a:rPr>
              <a:t>dignità</a:t>
            </a:r>
            <a:r>
              <a:rPr lang="it-IT" sz="1600"/>
              <a:t> e </a:t>
            </a:r>
            <a:r>
              <a:rPr lang="it-IT" sz="1600">
                <a:solidFill>
                  <a:schemeClr val="accent2"/>
                </a:solidFill>
              </a:rPr>
              <a:t>rispetto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021" y="135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677863" y="1310185"/>
            <a:ext cx="8596312" cy="4763068"/>
          </a:xfrm>
        </p:spPr>
        <p:txBody>
          <a:bodyPr/>
          <a:lstStyle/>
          <a:p>
            <a:pPr marL="0" indent="0">
              <a:buNone/>
            </a:pPr>
            <a:r>
              <a:rPr lang="it-IT" sz="1600" b="1">
                <a:solidFill>
                  <a:schemeClr val="accent2"/>
                </a:solidFill>
              </a:rPr>
              <a:t>Preparazione personale degli operatori</a:t>
            </a:r>
            <a:r>
              <a:rPr lang="it-IT" sz="1600">
                <a:solidFill>
                  <a:schemeClr val="accent2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600" b="1"/>
              <a:t>prepararsi</a:t>
            </a:r>
            <a:r>
              <a:rPr lang="it-IT" sz="1600"/>
              <a:t> adeguatamente prima di </a:t>
            </a:r>
            <a:r>
              <a:rPr lang="it-IT" sz="1600" smtClean="0"/>
              <a:t>scendere </a:t>
            </a:r>
            <a:r>
              <a:rPr lang="it-IT" sz="1600"/>
              <a:t>in </a:t>
            </a:r>
            <a:r>
              <a:rPr lang="it-IT" sz="1600" smtClean="0"/>
              <a:t>campo</a:t>
            </a:r>
            <a:endParaRPr lang="it-IT" sz="1600"/>
          </a:p>
          <a:p>
            <a:pPr>
              <a:buFont typeface="Wingdings" panose="05000000000000000000" pitchFamily="2" charset="2"/>
              <a:buChar char="§"/>
            </a:pPr>
            <a:r>
              <a:rPr lang="it-IT" sz="1600"/>
              <a:t>creare forti </a:t>
            </a:r>
            <a:r>
              <a:rPr lang="it-IT" sz="1600" b="1"/>
              <a:t>reti di sostegno </a:t>
            </a:r>
            <a:endParaRPr lang="it-IT" sz="1600" b="1" smtClean="0"/>
          </a:p>
          <a:p>
            <a:pPr>
              <a:buFont typeface="Wingdings" panose="05000000000000000000" pitchFamily="2" charset="2"/>
              <a:buChar char="§"/>
            </a:pPr>
            <a:r>
              <a:rPr lang="it-IT" sz="1600"/>
              <a:t>identificare colleghi con cui realizzare un </a:t>
            </a:r>
            <a:r>
              <a:rPr lang="it-IT" sz="1600" i="1" err="1"/>
              <a:t>peer</a:t>
            </a:r>
            <a:r>
              <a:rPr lang="it-IT" sz="1600" i="1"/>
              <a:t> </a:t>
            </a:r>
            <a:r>
              <a:rPr lang="it-IT" sz="1600" i="1" err="1"/>
              <a:t>support</a:t>
            </a:r>
            <a:r>
              <a:rPr lang="it-IT" sz="1600"/>
              <a:t>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it-IT" sz="1600"/>
              <a:t>richiedere ed avere una costante </a:t>
            </a:r>
            <a:r>
              <a:rPr lang="it-IT" sz="1600" b="1"/>
              <a:t>supervisione</a:t>
            </a:r>
            <a:r>
              <a:rPr lang="it-IT" sz="1600"/>
              <a:t> sul campo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600"/>
              <a:t>essere </a:t>
            </a:r>
            <a:r>
              <a:rPr lang="it-IT" sz="1600" b="1"/>
              <a:t>flessibili</a:t>
            </a:r>
            <a:r>
              <a:rPr lang="it-IT" sz="1600"/>
              <a:t> nel proprio rapporto </a:t>
            </a:r>
            <a:r>
              <a:rPr lang="it-IT" sz="1600" smtClean="0"/>
              <a:t>con </a:t>
            </a:r>
            <a:r>
              <a:rPr lang="it-IT" sz="1600"/>
              <a:t>il lavoro </a:t>
            </a:r>
            <a:endParaRPr lang="it-IT" sz="1600" smtClean="0"/>
          </a:p>
          <a:p>
            <a:pPr>
              <a:buFont typeface="Wingdings" panose="05000000000000000000" pitchFamily="2" charset="2"/>
              <a:buChar char="§"/>
            </a:pPr>
            <a:r>
              <a:rPr lang="it-IT" sz="1600"/>
              <a:t>conoscere </a:t>
            </a:r>
            <a:r>
              <a:rPr lang="it-IT" sz="1600" b="1"/>
              <a:t>se stessi </a:t>
            </a:r>
            <a:endParaRPr lang="it-IT" sz="1600" b="1" smtClean="0"/>
          </a:p>
          <a:p>
            <a:pPr>
              <a:buFont typeface="Wingdings" panose="05000000000000000000" pitchFamily="2" charset="2"/>
              <a:buChar char="§"/>
            </a:pPr>
            <a:r>
              <a:rPr lang="it-IT" sz="1600" b="1"/>
              <a:t>ascoltare</a:t>
            </a:r>
            <a:r>
              <a:rPr lang="it-IT" sz="1600"/>
              <a:t> la popolazione locale e apprendere da essa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0430" y="217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677334" y="1105469"/>
            <a:ext cx="8596668" cy="4935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b="1">
                <a:solidFill>
                  <a:schemeClr val="accent2"/>
                </a:solidFill>
              </a:rPr>
              <a:t>Questioni relative alla formazione e alla professionalizzazione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/>
              <a:t>Le funzioni del servizio sociale sono spesso in comune con altri professionisti impegnati nell’intervento </a:t>
            </a:r>
            <a:r>
              <a:rPr lang="it-IT" sz="1600" smtClean="0"/>
              <a:t>umanitario </a:t>
            </a:r>
            <a:r>
              <a:rPr lang="it-IT" sz="160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sz="1600"/>
              <a:t>dibattito internazionale sulla necessità o meno di creare una professione specializzata per questo tipo di intervento </a:t>
            </a:r>
            <a:endParaRPr lang="it-IT" sz="1600" smtClean="0"/>
          </a:p>
          <a:p>
            <a:pPr marL="0" indent="0">
              <a:buNone/>
            </a:pPr>
            <a:endParaRPr lang="it-IT" sz="160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smtClean="0"/>
              <a:t>Secondo </a:t>
            </a:r>
            <a:r>
              <a:rPr lang="it-IT" sz="1600" err="1"/>
              <a:t>Dominelli</a:t>
            </a:r>
            <a:r>
              <a:rPr lang="it-IT" sz="1600"/>
              <a:t>, la migliore soluzione </a:t>
            </a:r>
            <a:r>
              <a:rPr lang="it-IT" sz="1600" smtClean="0"/>
              <a:t>è </a:t>
            </a:r>
            <a:r>
              <a:rPr lang="it-IT" sz="1600"/>
              <a:t>quella di puntare sulle professioni </a:t>
            </a:r>
            <a:r>
              <a:rPr lang="it-IT" sz="1600" smtClean="0"/>
              <a:t>esistenti.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600"/>
          </a:p>
          <a:p>
            <a:pPr>
              <a:buFont typeface="Wingdings" panose="05000000000000000000" pitchFamily="2" charset="2"/>
              <a:buChar char="Ø"/>
            </a:pPr>
            <a:r>
              <a:rPr lang="it-IT" sz="1600" smtClean="0"/>
              <a:t>Piuttosto </a:t>
            </a:r>
            <a:r>
              <a:rPr lang="it-IT" sz="1600"/>
              <a:t>che pensare a creare una nuova professione, potrebbe essere più efficace pensare alla creazione di una specializzazione del servizio sociale definita “</a:t>
            </a:r>
            <a:r>
              <a:rPr lang="it-IT" sz="1600">
                <a:solidFill>
                  <a:schemeClr val="accent2"/>
                </a:solidFill>
              </a:rPr>
              <a:t>servizio sociale umanitario</a:t>
            </a:r>
            <a:r>
              <a:rPr lang="it-IT" sz="1600" smtClean="0"/>
              <a:t>”.</a:t>
            </a:r>
            <a:endParaRPr lang="it-IT" sz="1600" b="1" smtClean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600" b="1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smtClean="0"/>
              <a:t>Creazione di un percorso </a:t>
            </a:r>
            <a:r>
              <a:rPr lang="it-IT" sz="1600"/>
              <a:t>formativo nazionale unificato, per </a:t>
            </a:r>
            <a:r>
              <a:rPr lang="it-IT" sz="1600" smtClean="0"/>
              <a:t>consolidare </a:t>
            </a:r>
            <a:r>
              <a:rPr lang="it-IT" sz="1600"/>
              <a:t>il sapere professionale per </a:t>
            </a:r>
            <a:r>
              <a:rPr lang="it-IT" sz="1600" err="1"/>
              <a:t>lʼintervento</a:t>
            </a:r>
            <a:r>
              <a:rPr lang="it-IT" sz="1600"/>
              <a:t> in emergenza.</a:t>
            </a:r>
            <a:endParaRPr lang="it-IT" sz="1600" smtClean="0"/>
          </a:p>
        </p:txBody>
      </p:sp>
      <p:sp>
        <p:nvSpPr>
          <p:cNvPr id="5" name="Freccia in giù 4"/>
          <p:cNvSpPr/>
          <p:nvPr/>
        </p:nvSpPr>
        <p:spPr>
          <a:xfrm>
            <a:off x="4681182" y="4285397"/>
            <a:ext cx="327546" cy="409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2317" y="14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337</TotalTime>
  <Words>400</Words>
  <Application>Microsoft Office PowerPoint</Application>
  <PresentationFormat>Widescreen</PresentationFormat>
  <Paragraphs>62</Paragraphs>
  <Slides>7</Slides>
  <Notes>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Sfaccettatura</vt:lpstr>
      <vt:lpstr>PRINCIPI E METODI DI INTERVENTO SOCIALE NELLE CATASTROFI: IL CONTRIBUTO DI LENA DOMINELLI</vt:lpstr>
      <vt:lpstr>1. Aprirsi oltre confine </vt:lpstr>
      <vt:lpstr>2. Indicazioni operative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PRINCIPI E METODI DI INTERVENTO SOCIALE NELLE CATASTROFI: IL CONTRIBUTO DI LENA DOMINELLI</dc:title>
  <dc:creator>Nara</dc:creator>
  <cp:lastModifiedBy>Nara</cp:lastModifiedBy>
  <cp:revision>28</cp:revision>
  <dcterms:created xsi:type="dcterms:W3CDTF">2020-04-19T17:58:35Z</dcterms:created>
  <dcterms:modified xsi:type="dcterms:W3CDTF">2020-04-20T15:28:54Z</dcterms:modified>
</cp:coreProperties>
</file>