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128" y="-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266" y="246885"/>
            <a:ext cx="7602773" cy="3195658"/>
          </a:xfrm>
        </p:spPr>
        <p:txBody>
          <a:bodyPr/>
          <a:lstStyle/>
          <a:p>
            <a:pPr algn="ctr"/>
            <a:r>
              <a:rPr lang="en-US" sz="4400">
                <a:latin typeface="Times New Roman"/>
                <a:cs typeface="Times New Roman"/>
              </a:rPr>
              <a:t>ERRORE E APPRENDIMENTO NELLE PROFESSIONI D'AIUTO</a:t>
            </a:r>
            <a:r>
              <a:rPr lang="en-US" sz="4400">
                <a:latin typeface="Times New Roman"/>
              </a:rPr>
              <a:t/>
            </a:r>
            <a:br>
              <a:rPr lang="en-US" sz="4400">
                <a:latin typeface="Times New Roman"/>
              </a:rPr>
            </a:b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Alessandro Sicora</a:t>
            </a:r>
            <a:b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Maggioli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Editore</a:t>
            </a:r>
            <a:r>
              <a:rPr lang="en-US" sz="1800">
                <a:latin typeface="Times New Roman"/>
              </a:rPr>
              <a:t/>
            </a:r>
            <a:br>
              <a:rPr lang="en-US" sz="1800">
                <a:latin typeface="Times New Roman"/>
              </a:rPr>
            </a:b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431" y="3875952"/>
            <a:ext cx="7824444" cy="26237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Principali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approcci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teorici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sulla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n-lt"/>
                <a:cs typeface="+mn-lt"/>
              </a:rPr>
              <a:t>riflessività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en-US" sz="2800" b="1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Times New Roman"/>
                <a:cs typeface="Times New Roman"/>
              </a:rPr>
              <a:t>REFLECTION → processo mediante il quale il soggetto è in grado di riflettere su come gli assunti e le azioni influenzano una data situazione.</a:t>
            </a:r>
            <a:endParaRPr lang="it-IT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algn="l"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Times New Roman"/>
                <a:cs typeface="Times New Roman"/>
              </a:rPr>
              <a:t>REFLEXIVITY → la posizione mentale che il soggetto assume quando si interroga sulla base del pensiero.</a:t>
            </a:r>
            <a:endParaRPr lang="it-IT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algn="l">
              <a:spcBef>
                <a:spcPts val="0"/>
              </a:spcBef>
            </a:pPr>
            <a:endParaRPr lang="it-IT" sz="24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en-US" sz="2400">
              <a:solidFill>
                <a:srgbClr val="262626"/>
              </a:solidFill>
              <a:latin typeface="Times New Roman"/>
              <a:cs typeface="Times New Roman"/>
            </a:endParaRPr>
          </a:p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4E4593-72FF-4B6D-A72D-20D59D049989}"/>
              </a:ext>
            </a:extLst>
          </p:cNvPr>
          <p:cNvSpPr txBox="1"/>
          <p:nvPr/>
        </p:nvSpPr>
        <p:spPr>
          <a:xfrm>
            <a:off x="10489720" y="649281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</a:t>
            </a:r>
            <a:r>
              <a:rPr lang="it-IT" sz="2000" err="1">
                <a:latin typeface="Times New Roman"/>
                <a:cs typeface="Times New Roman"/>
              </a:rPr>
              <a:t>Zaninotti</a:t>
            </a:r>
            <a:endParaRPr lang="it-IT" sz="2000">
              <a:latin typeface="Times New Roman"/>
              <a:cs typeface="Times New Roman"/>
            </a:endParaRPr>
          </a:p>
        </p:txBody>
      </p:sp>
      <p:pic>
        <p:nvPicPr>
          <p:cNvPr id="5" name="Audio 1 errore e apprendimento">
            <a:hlinkClick r:id="" action="ppaction://media"/>
            <a:extLst>
              <a:ext uri="{FF2B5EF4-FFF2-40B4-BE49-F238E27FC236}">
                <a16:creationId xmlns:a16="http://schemas.microsoft.com/office/drawing/2014/main" xmlns="" id="{D99FD285-7920-4949-8679-5D5ED9122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8612" y="246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90DA84F-C1AE-4FD6-B247-71024C3B8CAF}"/>
              </a:ext>
            </a:extLst>
          </p:cNvPr>
          <p:cNvSpPr txBox="1"/>
          <p:nvPr/>
        </p:nvSpPr>
        <p:spPr>
          <a:xfrm>
            <a:off x="595746" y="180108"/>
            <a:ext cx="8714508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latin typeface="Times New Roman"/>
                <a:ea typeface="+mn-lt"/>
                <a:cs typeface="+mn-lt"/>
              </a:rPr>
              <a:t>Goodman evidenzia tre diversi livelli su cui condurre la propria analisi riflessiva: </a:t>
            </a:r>
            <a:endParaRPr lang="it-IT" dirty="0"/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1. livello → descrizione dei fatti, finalizzata alla valutazione e alla discussione</a:t>
            </a:r>
            <a:endParaRPr lang="it-IT" dirty="0">
              <a:latin typeface="Trebuchet MS" panose="020B0603020202020204"/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2. livello → la riflessione è indirizzata all'apprendimento mediante l'identificazione dei valori </a:t>
            </a:r>
            <a:endParaRPr lang="it-IT" dirty="0">
              <a:latin typeface="Trebuchet MS" panose="020B0603020202020204"/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3. livello → viene identificata l'influenza di fattori legati all'etica e alle politiche sociali o sanitarie</a:t>
            </a:r>
          </a:p>
          <a:p>
            <a:endParaRPr lang="it-IT" sz="2400">
              <a:latin typeface="Times New Roman"/>
              <a:cs typeface="Times New Roman"/>
            </a:endParaRPr>
          </a:p>
          <a:p>
            <a:r>
              <a:rPr lang="it-IT" sz="2400" dirty="0">
                <a:latin typeface="Times New Roman"/>
                <a:cs typeface="Times New Roman"/>
              </a:rPr>
              <a:t>A questa poi segue nuovamente il verificarsi di ulteriore esperienza e riflessione in modo da condurre a una nuova azione. Questa azione viene chiamata </a:t>
            </a:r>
            <a:r>
              <a:rPr lang="it-IT" sz="2400" b="1" dirty="0">
                <a:latin typeface="Times New Roman"/>
                <a:cs typeface="Times New Roman"/>
              </a:rPr>
              <a:t>ciclo era</a:t>
            </a:r>
            <a:r>
              <a:rPr lang="it-IT" sz="2400" dirty="0">
                <a:latin typeface="Times New Roman"/>
                <a:cs typeface="Times New Roman"/>
              </a:rPr>
              <a:t> (esperienza-riflessione-azione). </a:t>
            </a:r>
            <a:endParaRPr lang="it-IT" sz="2400" dirty="0"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cs typeface="Times New Roman"/>
              </a:rPr>
              <a:t>Tre elementi: </a:t>
            </a:r>
            <a:endParaRPr lang="it-IT" sz="2400" dirty="0"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cs typeface="Times New Roman"/>
              </a:rPr>
              <a:t>• ciò che accade alla persona.</a:t>
            </a:r>
            <a:endParaRPr lang="it-IT" sz="2400" dirty="0"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cs typeface="Times New Roman"/>
              </a:rPr>
              <a:t>• i processi di riflessione che consentono alla persona d'imparare da tali esperienze.</a:t>
            </a:r>
            <a:endParaRPr lang="it-IT" sz="2400" dirty="0"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cs typeface="Times New Roman"/>
              </a:rPr>
              <a:t>• l'azione che viene intrapresa in ragione della nuova prospettiva conseguita.  </a:t>
            </a:r>
            <a:endParaRPr lang="en-US" sz="2400" dirty="0">
              <a:ea typeface="+mn-lt"/>
              <a:cs typeface="+mn-lt"/>
            </a:endParaRPr>
          </a:p>
          <a:p>
            <a:endParaRPr lang="it-IT" sz="2400">
              <a:latin typeface="Times New Roman"/>
              <a:cs typeface="Times New Roman"/>
            </a:endParaRPr>
          </a:p>
          <a:p>
            <a:endParaRPr lang="it-IT" sz="2400">
              <a:latin typeface="Times New Roman"/>
              <a:cs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FE486CB-F59F-4EA2-8053-D3A298EF6D33}"/>
              </a:ext>
            </a:extLst>
          </p:cNvPr>
          <p:cNvSpPr txBox="1"/>
          <p:nvPr/>
        </p:nvSpPr>
        <p:spPr>
          <a:xfrm>
            <a:off x="10475344" y="652156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</a:t>
            </a:r>
            <a:r>
              <a:rPr lang="it-IT" sz="2000" err="1">
                <a:latin typeface="Times New Roman"/>
                <a:cs typeface="Times New Roman"/>
              </a:rPr>
              <a:t>Zaninotti</a:t>
            </a:r>
            <a:endParaRPr lang="it-IT" sz="2000">
              <a:latin typeface="Times New Roman"/>
              <a:cs typeface="Times New Roman"/>
            </a:endParaRPr>
          </a:p>
        </p:txBody>
      </p:sp>
      <p:pic>
        <p:nvPicPr>
          <p:cNvPr id="4" name="Audio 2 errore e apprendimento">
            <a:hlinkClick r:id="" action="ppaction://media"/>
            <a:extLst>
              <a:ext uri="{FF2B5EF4-FFF2-40B4-BE49-F238E27FC236}">
                <a16:creationId xmlns:a16="http://schemas.microsoft.com/office/drawing/2014/main" xmlns="" id="{B4BA260E-A234-4EA6-9762-12732C0D0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7344" y="45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534229D-F35C-4992-9B5F-EA2DD593A01E}"/>
              </a:ext>
            </a:extLst>
          </p:cNvPr>
          <p:cNvSpPr txBox="1"/>
          <p:nvPr/>
        </p:nvSpPr>
        <p:spPr>
          <a:xfrm>
            <a:off x="623455" y="1011383"/>
            <a:ext cx="895003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/>
                <a:ea typeface="+mn-lt"/>
                <a:cs typeface="+mn-lt"/>
              </a:rPr>
              <a:t>Il professionista riflessivo è colui che conosce nell'azione e riflette sull'azione e nel corso dell'azione. </a:t>
            </a:r>
            <a:endParaRPr lang="it-IT" sz="2400">
              <a:latin typeface="Times New Roman"/>
              <a:ea typeface="+mn-lt"/>
              <a:cs typeface="Times New Roman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 </a:t>
            </a:r>
            <a:r>
              <a:rPr lang="it-IT" sz="2400">
                <a:ea typeface="+mn-lt"/>
                <a:cs typeface="+mn-lt"/>
              </a:rPr>
              <a:t>• </a:t>
            </a:r>
            <a:r>
              <a:rPr lang="it-IT" sz="2400">
                <a:latin typeface="Times New Roman"/>
                <a:ea typeface="+mn-lt"/>
                <a:cs typeface="+mn-lt"/>
              </a:rPr>
              <a:t>REFLECTION -ON-ACTION: quando ci si ferma a ragionare su quanto realizzato.</a:t>
            </a:r>
            <a:endParaRPr lang="it-IT" sz="2400">
              <a:latin typeface="Times New Roman"/>
              <a:ea typeface="+mn-lt"/>
              <a:cs typeface="Times New Roman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 </a:t>
            </a:r>
            <a:r>
              <a:rPr lang="it-IT" sz="2400">
                <a:ea typeface="+mn-lt"/>
                <a:cs typeface="+mn-lt"/>
              </a:rPr>
              <a:t>• </a:t>
            </a:r>
            <a:r>
              <a:rPr lang="it-IT" sz="2400">
                <a:latin typeface="Times New Roman"/>
                <a:ea typeface="+mn-lt"/>
                <a:cs typeface="+mn-lt"/>
              </a:rPr>
              <a:t>REFLECTION –IN-ACTION: si sviluppa durante l'azione.</a:t>
            </a:r>
          </a:p>
          <a:p>
            <a:endParaRPr lang="it-IT" sz="2400">
              <a:latin typeface="Times New Roman"/>
              <a:cs typeface="Times New Roman"/>
            </a:endParaRPr>
          </a:p>
          <a:p>
            <a:r>
              <a:rPr lang="it-IT" sz="2400" b="1">
                <a:latin typeface="Times New Roman"/>
                <a:ea typeface="+mn-lt"/>
                <a:cs typeface="+mn-lt"/>
              </a:rPr>
              <a:t>L'arte di sapersi interrogare: il ciclo di riflessività di Gibbs:</a:t>
            </a:r>
          </a:p>
          <a:p>
            <a:r>
              <a:rPr lang="it-IT" sz="2400">
                <a:latin typeface="Times New Roman"/>
                <a:ea typeface="+mn-lt"/>
                <a:cs typeface="+mn-lt"/>
              </a:rPr>
              <a:t>Ogni percorso di riflessività si attiva mediante la formulazione di domande che il soggetto rivolge a sé stesso. </a:t>
            </a:r>
            <a:endParaRPr lang="it-IT" sz="2400">
              <a:latin typeface="Times New Roman"/>
              <a:ea typeface="+mn-lt"/>
              <a:cs typeface="Times New Roman"/>
            </a:endParaRPr>
          </a:p>
          <a:p>
            <a:r>
              <a:rPr lang="it-IT" sz="2400">
                <a:latin typeface="Times New Roman"/>
                <a:ea typeface="+mn-lt"/>
                <a:cs typeface="+mn-lt"/>
              </a:rPr>
              <a:t>E' costituito da un insieme articolato di quesiti che aiutano a riprendere in considerazione ogni aspetto dell'evento su cui si vuole riflettere.  </a:t>
            </a:r>
            <a:endParaRPr lang="it-IT">
              <a:latin typeface="Times New Roman"/>
              <a:cs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466F8AD-9205-45FC-A2C0-D8699F2710A5}"/>
              </a:ext>
            </a:extLst>
          </p:cNvPr>
          <p:cNvSpPr txBox="1"/>
          <p:nvPr/>
        </p:nvSpPr>
        <p:spPr>
          <a:xfrm>
            <a:off x="10489721" y="646406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</a:t>
            </a:r>
            <a:r>
              <a:rPr lang="it-IT" sz="2000" err="1">
                <a:latin typeface="Times New Roman"/>
                <a:cs typeface="Times New Roman"/>
              </a:rPr>
              <a:t>Zaninotti</a:t>
            </a:r>
            <a:endParaRPr lang="it-IT" sz="2000">
              <a:latin typeface="Times New Roman"/>
              <a:cs typeface="Times New Roman"/>
            </a:endParaRPr>
          </a:p>
        </p:txBody>
      </p:sp>
      <p:pic>
        <p:nvPicPr>
          <p:cNvPr id="4" name="Audio 3 e 4 errore e appr">
            <a:hlinkClick r:id="" action="ppaction://media"/>
            <a:extLst>
              <a:ext uri="{FF2B5EF4-FFF2-40B4-BE49-F238E27FC236}">
                <a16:creationId xmlns:a16="http://schemas.microsoft.com/office/drawing/2014/main" xmlns="" id="{1B0FD395-69EE-486C-BD4E-E24ECA0A3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721" y="401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0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AB21945-F903-4190-A56A-8DE98C62749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pic>
        <p:nvPicPr>
          <p:cNvPr id="5" name="Immagine 5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xmlns="" id="{5187451F-FD26-4173-B8F2-0BD217080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8" y="387472"/>
            <a:ext cx="8752934" cy="63130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E555B5E-7128-4FDF-8C54-7C59E3DC182B}"/>
              </a:ext>
            </a:extLst>
          </p:cNvPr>
          <p:cNvSpPr txBox="1"/>
          <p:nvPr/>
        </p:nvSpPr>
        <p:spPr>
          <a:xfrm>
            <a:off x="10518476" y="650719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</a:t>
            </a:r>
            <a:r>
              <a:rPr lang="it-IT" sz="2000" err="1">
                <a:latin typeface="Times New Roman"/>
                <a:cs typeface="Times New Roman"/>
              </a:rPr>
              <a:t>Zaninotti</a:t>
            </a:r>
            <a:endParaRPr lang="it-IT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968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D2CDEED-332B-444C-B24F-E4775440A5A5}"/>
              </a:ext>
            </a:extLst>
          </p:cNvPr>
          <p:cNvSpPr txBox="1"/>
          <p:nvPr/>
        </p:nvSpPr>
        <p:spPr>
          <a:xfrm>
            <a:off x="847219" y="1079086"/>
            <a:ext cx="831272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latin typeface="Times New Roman"/>
                <a:ea typeface="+mn-lt"/>
                <a:cs typeface="+mn-lt"/>
              </a:rPr>
              <a:t>Che cos'è l'errore? </a:t>
            </a:r>
            <a:r>
              <a:rPr lang="it-IT" sz="2400" dirty="0">
                <a:latin typeface="Times New Roman"/>
                <a:ea typeface="+mn-lt"/>
                <a:cs typeface="+mn-lt"/>
              </a:rPr>
              <a:t>L'errore è un asserzione, un'azione o una credenza che porta ad una deviazione ed ad un allontanamento dal vero, dal giusto, dalla norma.</a:t>
            </a:r>
            <a:r>
              <a:rPr lang="it-IT" sz="2400" dirty="0">
                <a:latin typeface="Times New Roman"/>
                <a:cs typeface="Times New Roman"/>
              </a:rPr>
              <a:t>  </a:t>
            </a:r>
            <a:endParaRPr lang="it-IT" dirty="0">
              <a:latin typeface="Trebuchet MS" panose="020B0603020202020204"/>
              <a:cs typeface="Times New Roman"/>
            </a:endParaRPr>
          </a:p>
          <a:p>
            <a:endParaRPr lang="it-IT" sz="2400" dirty="0">
              <a:latin typeface="Times New Roman"/>
              <a:ea typeface="+mn-lt"/>
              <a:cs typeface="Times New Roman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Quali sono allora le principali cause degli errori commessi dagli operatori?  </a:t>
            </a:r>
            <a:endParaRPr lang="it-IT" dirty="0">
              <a:latin typeface="Times New Roman"/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• </a:t>
            </a:r>
            <a:r>
              <a:rPr lang="it-IT" sz="2400" b="1" dirty="0">
                <a:latin typeface="Times New Roman"/>
                <a:ea typeface="+mn-lt"/>
                <a:cs typeface="+mn-lt"/>
              </a:rPr>
              <a:t>Dimensione temporale</a:t>
            </a:r>
            <a:r>
              <a:rPr lang="it-IT" sz="2400" dirty="0">
                <a:latin typeface="Times New Roman"/>
                <a:ea typeface="+mn-lt"/>
                <a:cs typeface="+mn-lt"/>
              </a:rPr>
              <a:t>: Mancanza di tempo</a:t>
            </a: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•</a:t>
            </a:r>
            <a:r>
              <a:rPr lang="it-IT" sz="2400" b="1" dirty="0">
                <a:latin typeface="Times New Roman"/>
                <a:ea typeface="+mn-lt"/>
                <a:cs typeface="+mn-lt"/>
              </a:rPr>
              <a:t> Dimensione relazionale</a:t>
            </a:r>
            <a:r>
              <a:rPr lang="it-IT" sz="2400" dirty="0">
                <a:latin typeface="Times New Roman"/>
                <a:ea typeface="+mn-lt"/>
                <a:cs typeface="+mn-lt"/>
              </a:rPr>
              <a:t>: rispetto l'utenza, ai colleghi e all'organizzazione di appartenenza.</a:t>
            </a:r>
            <a:endParaRPr lang="it-IT" dirty="0">
              <a:latin typeface="Times New Roman"/>
              <a:cs typeface="Times New Roman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•</a:t>
            </a:r>
            <a:r>
              <a:rPr lang="it-IT" sz="2400" b="1" dirty="0">
                <a:latin typeface="Times New Roman"/>
                <a:ea typeface="+mn-lt"/>
                <a:cs typeface="+mn-lt"/>
              </a:rPr>
              <a:t> Dimensione delle competenze di efficacia personale</a:t>
            </a:r>
            <a:r>
              <a:rPr lang="it-IT" sz="2400" dirty="0">
                <a:latin typeface="Times New Roman"/>
                <a:ea typeface="+mn-lt"/>
                <a:cs typeface="+mn-lt"/>
              </a:rPr>
              <a:t>: Insieme delle competenze inerenti alla gestione delle emozioni e dei processi cognitivi.</a:t>
            </a:r>
          </a:p>
          <a:p>
            <a:r>
              <a:rPr lang="it-IT" sz="2400" dirty="0">
                <a:latin typeface="Trebuchet MS"/>
                <a:cs typeface="Times New Roman"/>
              </a:rPr>
              <a:t>• </a:t>
            </a:r>
            <a:r>
              <a:rPr lang="it-IT" sz="2400" dirty="0">
                <a:latin typeface="Times New Roman"/>
                <a:cs typeface="Times New Roman"/>
              </a:rPr>
              <a:t>Carenza di </a:t>
            </a:r>
            <a:r>
              <a:rPr lang="it-IT" sz="2400" b="1" dirty="0">
                <a:latin typeface="Times New Roman"/>
                <a:cs typeface="Times New Roman"/>
              </a:rPr>
              <a:t>formazione professionale</a:t>
            </a:r>
            <a:endParaRPr lang="it-IT" sz="2400" dirty="0">
              <a:ea typeface="+mn-lt"/>
              <a:cs typeface="+mn-lt"/>
            </a:endParaRPr>
          </a:p>
          <a:p>
            <a:endParaRPr lang="it-IT" sz="2400">
              <a:latin typeface="Times New Roman"/>
              <a:cs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FEF02C5-0F53-4676-83C0-51B84421763B}"/>
              </a:ext>
            </a:extLst>
          </p:cNvPr>
          <p:cNvSpPr txBox="1"/>
          <p:nvPr/>
        </p:nvSpPr>
        <p:spPr>
          <a:xfrm>
            <a:off x="10489721" y="653594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</a:t>
            </a:r>
            <a:r>
              <a:rPr lang="it-IT" sz="2000" err="1">
                <a:latin typeface="Times New Roman"/>
                <a:cs typeface="Times New Roman"/>
              </a:rPr>
              <a:t>Zaninotti</a:t>
            </a:r>
            <a:endParaRPr lang="it-IT" sz="2000">
              <a:latin typeface="Times New Roman"/>
              <a:cs typeface="Times New Roman"/>
            </a:endParaRPr>
          </a:p>
        </p:txBody>
      </p:sp>
      <p:pic>
        <p:nvPicPr>
          <p:cNvPr id="4" name="Audio 5 errore e appr">
            <a:hlinkClick r:id="" action="ppaction://media"/>
            <a:extLst>
              <a:ext uri="{FF2B5EF4-FFF2-40B4-BE49-F238E27FC236}">
                <a16:creationId xmlns:a16="http://schemas.microsoft.com/office/drawing/2014/main" xmlns="" id="{79605E78-E93D-446B-B938-0CEBD2462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721" y="338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692459B-7B8C-4EB1-A567-7BE2DC736A03}"/>
              </a:ext>
            </a:extLst>
          </p:cNvPr>
          <p:cNvSpPr txBox="1"/>
          <p:nvPr/>
        </p:nvSpPr>
        <p:spPr>
          <a:xfrm>
            <a:off x="789710" y="94106"/>
            <a:ext cx="8908471" cy="66479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2400" b="1" dirty="0">
              <a:latin typeface="Times New Roman"/>
              <a:ea typeface="+mn-lt"/>
              <a:cs typeface="+mn-lt"/>
            </a:endParaRPr>
          </a:p>
          <a:p>
            <a:r>
              <a:rPr lang="it-IT" sz="2400" b="1" dirty="0">
                <a:latin typeface="Times New Roman"/>
                <a:ea typeface="+mn-lt"/>
                <a:cs typeface="+mn-lt"/>
              </a:rPr>
              <a:t>Le conseguenze degli errori degli operatori</a:t>
            </a:r>
            <a:r>
              <a:rPr lang="it-IT" sz="2400" dirty="0">
                <a:latin typeface="Times New Roman"/>
                <a:ea typeface="+mn-lt"/>
                <a:cs typeface="+mn-lt"/>
              </a:rPr>
              <a:t>:</a:t>
            </a:r>
            <a:endParaRPr lang="it-IT" sz="2400"/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• Fallimento del progetto per inadeguatezza, inefficacia dell'intervento</a:t>
            </a:r>
            <a:endParaRPr lang="it-IT" sz="2400" dirty="0">
              <a:latin typeface="Times New Roman"/>
              <a:ea typeface="+mn-lt"/>
              <a:cs typeface="Times New Roman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• danno relazionale con l'utente</a:t>
            </a:r>
            <a:endParaRPr lang="it-IT" dirty="0">
              <a:latin typeface="Times New Roman"/>
              <a:cs typeface="Times New Roman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• burnout degli operatori </a:t>
            </a:r>
            <a:endParaRPr lang="it-IT" dirty="0">
              <a:latin typeface="Times New Roman"/>
              <a:cs typeface="Times New Roman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• dipendenza dell'utente dal servizio o dall'operatore</a:t>
            </a:r>
            <a:endParaRPr lang="it-IT" dirty="0">
              <a:latin typeface="Times New Roman"/>
              <a:cs typeface="Times New Roman"/>
            </a:endParaRPr>
          </a:p>
          <a:p>
            <a:r>
              <a:rPr lang="it-IT" sz="2400" dirty="0">
                <a:ea typeface="+mn-lt"/>
                <a:cs typeface="+mn-lt"/>
              </a:rPr>
              <a:t>• </a:t>
            </a:r>
            <a:r>
              <a:rPr lang="it-IT" sz="2400" dirty="0">
                <a:latin typeface="Times New Roman"/>
                <a:ea typeface="+mn-lt"/>
                <a:cs typeface="+mn-lt"/>
              </a:rPr>
              <a:t>ritardi nell'intervento </a:t>
            </a:r>
            <a:endParaRPr lang="it-IT" dirty="0">
              <a:latin typeface="Times New Roman"/>
              <a:ea typeface="+mn-lt"/>
              <a:cs typeface="+mn-lt"/>
            </a:endParaRPr>
          </a:p>
          <a:p>
            <a:r>
              <a:rPr lang="it-IT" sz="2400" dirty="0">
                <a:ea typeface="+mn-lt"/>
                <a:cs typeface="+mn-lt"/>
              </a:rPr>
              <a:t>• </a:t>
            </a:r>
            <a:r>
              <a:rPr lang="it-IT" sz="2400" dirty="0">
                <a:latin typeface="Times New Roman"/>
                <a:ea typeface="+mn-lt"/>
                <a:cs typeface="+mn-lt"/>
              </a:rPr>
              <a:t>percorso di vita compromesso (minore) </a:t>
            </a:r>
            <a:r>
              <a:rPr lang="it-IT" sz="2400" dirty="0">
                <a:ea typeface="+mn-lt"/>
                <a:cs typeface="+mn-lt"/>
              </a:rPr>
              <a:t> </a:t>
            </a:r>
            <a:endParaRPr lang="it-IT" dirty="0"/>
          </a:p>
          <a:p>
            <a:endParaRPr lang="it-IT" sz="2400">
              <a:latin typeface="Times New Roman"/>
              <a:ea typeface="+mn-lt"/>
              <a:cs typeface="Times New Roman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Un bravo operatore non è infallibile </a:t>
            </a:r>
            <a:r>
              <a:rPr lang="it-IT" sz="2400" dirty="0">
                <a:latin typeface="Times New Roman"/>
                <a:ea typeface="+mn-lt"/>
                <a:cs typeface="Times New Roman"/>
              </a:rPr>
              <a:t>ma sa come gestire l'errore.</a:t>
            </a:r>
            <a:endParaRPr lang="it-IT" sz="2400" dirty="0"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ea typeface="+mn-lt"/>
                <a:cs typeface="Times New Roman"/>
              </a:rPr>
              <a:t>L'errore può essere un'importante occasione di evoluzione del professionista ma a condizione che quest'ultimo sappia attivare consapevolmente adeguati </a:t>
            </a:r>
            <a:r>
              <a:rPr lang="it-IT" sz="2400" b="1" dirty="0">
                <a:latin typeface="Times New Roman"/>
                <a:ea typeface="+mn-lt"/>
                <a:cs typeface="Times New Roman"/>
              </a:rPr>
              <a:t>processi di apprendimento dell'esperienza</a:t>
            </a:r>
            <a:r>
              <a:rPr lang="it-IT" sz="2400" dirty="0">
                <a:latin typeface="Times New Roman"/>
                <a:ea typeface="+mn-lt"/>
                <a:cs typeface="Times New Roman"/>
              </a:rPr>
              <a:t>.</a:t>
            </a:r>
            <a:endParaRPr lang="it-IT" sz="2400" dirty="0">
              <a:ea typeface="+mn-lt"/>
              <a:cs typeface="+mn-lt"/>
            </a:endParaRPr>
          </a:p>
          <a:p>
            <a:r>
              <a:rPr lang="it-IT" sz="2400" dirty="0">
                <a:latin typeface="Times New Roman"/>
                <a:ea typeface="+mn-lt"/>
                <a:cs typeface="+mn-lt"/>
              </a:rPr>
              <a:t>Un professionista riflessivo è capace di riconoscere le sistematicità presenti nei propri errori in modo da attivare le opportune </a:t>
            </a:r>
            <a:r>
              <a:rPr lang="it-IT" sz="2400" b="1" dirty="0">
                <a:latin typeface="Times New Roman"/>
                <a:ea typeface="+mn-lt"/>
                <a:cs typeface="+mn-lt"/>
              </a:rPr>
              <a:t>azioni preventive e correttive</a:t>
            </a:r>
            <a:r>
              <a:rPr lang="it-IT" sz="2400" dirty="0">
                <a:latin typeface="Times New Roman"/>
                <a:ea typeface="+mn-lt"/>
                <a:cs typeface="+mn-lt"/>
              </a:rPr>
              <a:t>. </a:t>
            </a:r>
            <a:endParaRPr lang="it-IT">
              <a:latin typeface="Times New Roman"/>
              <a:ea typeface="+mn-lt"/>
              <a:cs typeface="+mn-lt"/>
            </a:endParaRPr>
          </a:p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850A7FEB-871E-4815-80B0-ED5094E6FE99}"/>
              </a:ext>
            </a:extLst>
          </p:cNvPr>
          <p:cNvSpPr txBox="1"/>
          <p:nvPr/>
        </p:nvSpPr>
        <p:spPr>
          <a:xfrm>
            <a:off x="10489720" y="653594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/>
                <a:cs typeface="Times New Roman"/>
              </a:rPr>
              <a:t>Alice </a:t>
            </a:r>
            <a:r>
              <a:rPr lang="it-IT" sz="2000" err="1">
                <a:latin typeface="Times New Roman"/>
                <a:cs typeface="Times New Roman"/>
              </a:rPr>
              <a:t>Zaninotti</a:t>
            </a:r>
            <a:endParaRPr lang="it-IT" sz="2000">
              <a:latin typeface="Times New Roman"/>
              <a:cs typeface="Times New Roman"/>
            </a:endParaRPr>
          </a:p>
        </p:txBody>
      </p:sp>
      <p:pic>
        <p:nvPicPr>
          <p:cNvPr id="4" name="Audio 6 errore e appr">
            <a:hlinkClick r:id="" action="ppaction://media"/>
            <a:extLst>
              <a:ext uri="{FF2B5EF4-FFF2-40B4-BE49-F238E27FC236}">
                <a16:creationId xmlns:a16="http://schemas.microsoft.com/office/drawing/2014/main" xmlns="" id="{B60E27E8-AD98-4A1D-8CF8-7AADDF39C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2290" y="310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82</Words>
  <Application>Microsoft Macintosh PowerPoint</Application>
  <PresentationFormat>Personalizzato</PresentationFormat>
  <Paragraphs>49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Facet</vt:lpstr>
      <vt:lpstr>ERRORE E APPRENDIMENTO NELLE PROFESSIONI D'AIUTO Alessandro Sicora Maggioli Editore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Famiglia gui</cp:lastModifiedBy>
  <cp:revision>35</cp:revision>
  <dcterms:created xsi:type="dcterms:W3CDTF">2020-04-17T09:11:22Z</dcterms:created>
  <dcterms:modified xsi:type="dcterms:W3CDTF">2020-04-20T15:26:48Z</dcterms:modified>
</cp:coreProperties>
</file>