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803565" y="908050"/>
            <a:ext cx="9767600" cy="795338"/>
          </a:xfrm>
        </p:spPr>
        <p:txBody>
          <a:bodyPr>
            <a:noAutofit/>
          </a:bodyPr>
          <a:lstStyle/>
          <a:p>
            <a:r>
              <a:rPr lang="it-IT" altLang="it-IT" sz="3200" dirty="0" smtClean="0"/>
              <a:t>Teoria delle località </a:t>
            </a:r>
            <a:r>
              <a:rPr lang="it-IT" altLang="it-IT" sz="3200" dirty="0" smtClean="0"/>
              <a:t>centrali </a:t>
            </a:r>
            <a:r>
              <a:rPr lang="it-IT" altLang="it-IT" sz="3200" dirty="0" smtClean="0"/>
              <a:t>(Modello di </a:t>
            </a:r>
            <a:r>
              <a:rPr lang="it-IT" altLang="it-IT" sz="3200" dirty="0" err="1" smtClean="0"/>
              <a:t>Christaller</a:t>
            </a:r>
            <a:r>
              <a:rPr lang="it-IT" altLang="it-IT" sz="3200" dirty="0" smtClean="0"/>
              <a:t>)</a:t>
            </a:r>
            <a:endParaRPr lang="it-IT" altLang="it-IT" sz="3200" dirty="0" smtClean="0"/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Spazio omogeneo e isotropico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Esaustività del mercato</a:t>
            </a:r>
            <a:endParaRPr lang="it-IT" altLang="it-IT" dirty="0" smtClean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Portate </a:t>
            </a:r>
            <a:r>
              <a:rPr lang="it-IT" altLang="it-IT" dirty="0" smtClean="0"/>
              <a:t>e soglie diverse per servizi diversi;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err="1" smtClean="0"/>
              <a:t>Christaller</a:t>
            </a:r>
            <a:r>
              <a:rPr lang="it-IT" altLang="it-IT" dirty="0" smtClean="0"/>
              <a:t> ipotizza che località centrali di ordine superiore offrano anche tutta la gamma di beni e servizi degli ordini inferiori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K = rapporto fisso tra numero di centri di ordine </a:t>
            </a:r>
            <a:r>
              <a:rPr lang="it-IT" altLang="it-IT" i="1" dirty="0" smtClean="0"/>
              <a:t>n-1 </a:t>
            </a:r>
            <a:r>
              <a:rPr lang="it-IT" altLang="it-IT" dirty="0" smtClean="0"/>
              <a:t>e centri di ordine </a:t>
            </a:r>
            <a:r>
              <a:rPr lang="it-IT" altLang="it-IT" i="1" dirty="0" smtClean="0"/>
              <a:t>n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Principio </a:t>
            </a:r>
            <a:r>
              <a:rPr lang="it-IT" altLang="it-IT" dirty="0" smtClean="0"/>
              <a:t>di mercato (k=3)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Principio </a:t>
            </a:r>
            <a:r>
              <a:rPr lang="it-IT" altLang="it-IT" dirty="0" smtClean="0"/>
              <a:t>del traffico </a:t>
            </a:r>
            <a:r>
              <a:rPr lang="it-IT" altLang="it-IT" dirty="0" smtClean="0"/>
              <a:t>(k=4</a:t>
            </a:r>
            <a:r>
              <a:rPr lang="it-IT" altLang="it-IT" dirty="0" smtClean="0"/>
              <a:t>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Principio amministrativo (k=7)</a:t>
            </a:r>
          </a:p>
          <a:p>
            <a:pPr eaLnBrk="1" hangingPunct="1"/>
            <a:endParaRPr lang="it-IT" altLang="it-IT" dirty="0" smtClean="0"/>
          </a:p>
          <a:p>
            <a:endParaRPr lang="it-IT" altLang="it-IT" dirty="0" smtClean="0"/>
          </a:p>
        </p:txBody>
      </p:sp>
      <p:pic>
        <p:nvPicPr>
          <p:cNvPr id="2" name="SlideChr1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1496" y="5715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77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Teoria delle località centrali (Modello di Christaller)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2020-04-22T10:28:14Z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