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46A19-579D-4622-BEF5-9FE12C2ABF5C}" type="datetimeFigureOut">
              <a:rPr lang="it-IT" smtClean="0"/>
              <a:t>22/04/2020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EFEC4-6B73-4F5C-B0BC-BD97523ACE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9645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28676" name="Segnaposto intestazione 3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mtClean="0"/>
              <a:t>Diparimento di Scienze Geografiche e Storiche - Introduzione ai GIS</a:t>
            </a:r>
          </a:p>
        </p:txBody>
      </p:sp>
      <p:sp>
        <p:nvSpPr>
          <p:cNvPr id="9221" name="Segnaposto numero diapositiva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1929374-049C-474B-B6B5-8C378C9448F0}" type="slidenum">
              <a:rPr lang="it-IT" altLang="it-IT"/>
              <a:pPr>
                <a:spcBef>
                  <a:spcPct val="0"/>
                </a:spcBef>
              </a:pPr>
              <a:t>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18284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346051A6-EA3B-43FD-8C94-EFCC1818F0A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8386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8AB8A-C271-44A8-8CA8-6BD34B8A500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985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10DDC-F3F2-4B38-B88B-6909D29B37E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34630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21136-A0F7-4F23-A4D5-464A5FEE8B3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295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8E7CF0A3-86BE-4A8D-8F94-293D1E6430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14019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CDFAE-014C-41FF-88EE-1DE41D325C2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4203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22DE6-B3D2-4370-8367-505F03947B5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31983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840C1-B4EC-41BC-BF83-9F54B4951EE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591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61F8F-9C73-4E4C-A474-B37D8894F90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6466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D84AB4-A86C-476B-BC12-B868EB5C5C8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8855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6CF67FCB-4106-45F5-A560-D7E2BE0B718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701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sz="1200">
                <a:solidFill>
                  <a:srgbClr val="045C75"/>
                </a:solidFill>
              </a:defRPr>
            </a:lvl1pPr>
          </a:lstStyle>
          <a:p>
            <a:fld id="{EAD5F716-1846-4263-AD23-8A2EB42E3F8B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3414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50660" y="617507"/>
            <a:ext cx="8305800" cy="722344"/>
          </a:xfrm>
          <a:ln>
            <a:miter lim="800000"/>
            <a:headEnd/>
            <a:tailEnd/>
          </a:ln>
          <a:extLst/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/>
              <a:t>Principio del </a:t>
            </a:r>
            <a:r>
              <a:rPr lang="en-US" sz="4000" dirty="0" err="1"/>
              <a:t>mercato</a:t>
            </a:r>
            <a:r>
              <a:rPr lang="en-US" sz="4000" dirty="0"/>
              <a:t> (k=3)</a:t>
            </a:r>
          </a:p>
        </p:txBody>
      </p:sp>
      <p:grpSp>
        <p:nvGrpSpPr>
          <p:cNvPr id="8195" name="Group 84"/>
          <p:cNvGrpSpPr>
            <a:grpSpLocks/>
          </p:cNvGrpSpPr>
          <p:nvPr/>
        </p:nvGrpSpPr>
        <p:grpSpPr bwMode="auto">
          <a:xfrm>
            <a:off x="785021" y="1907310"/>
            <a:ext cx="5849938" cy="4387850"/>
            <a:chOff x="612" y="888"/>
            <a:chExt cx="3685" cy="2764"/>
          </a:xfrm>
        </p:grpSpPr>
        <p:sp>
          <p:nvSpPr>
            <p:cNvPr id="8206" name="Freeform 3"/>
            <p:cNvSpPr>
              <a:spLocks/>
            </p:cNvSpPr>
            <p:nvPr/>
          </p:nvSpPr>
          <p:spPr bwMode="auto">
            <a:xfrm>
              <a:off x="1138" y="1743"/>
              <a:ext cx="1054" cy="1054"/>
            </a:xfrm>
            <a:custGeom>
              <a:avLst/>
              <a:gdLst>
                <a:gd name="T0" fmla="*/ 6149 w 769"/>
                <a:gd name="T1" fmla="*/ 0 h 769"/>
                <a:gd name="T2" fmla="*/ 18457 w 769"/>
                <a:gd name="T3" fmla="*/ 0 h 769"/>
                <a:gd name="T4" fmla="*/ 24635 w 769"/>
                <a:gd name="T5" fmla="*/ 12305 h 769"/>
                <a:gd name="T6" fmla="*/ 18457 w 769"/>
                <a:gd name="T7" fmla="*/ 24635 h 769"/>
                <a:gd name="T8" fmla="*/ 6149 w 769"/>
                <a:gd name="T9" fmla="*/ 24635 h 769"/>
                <a:gd name="T10" fmla="*/ 0 w 769"/>
                <a:gd name="T11" fmla="*/ 12305 h 769"/>
                <a:gd name="T12" fmla="*/ 6149 w 769"/>
                <a:gd name="T13" fmla="*/ 0 h 7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69"/>
                <a:gd name="T22" fmla="*/ 0 h 769"/>
                <a:gd name="T23" fmla="*/ 769 w 769"/>
                <a:gd name="T24" fmla="*/ 769 h 7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69" h="769">
                  <a:moveTo>
                    <a:pt x="192" y="0"/>
                  </a:moveTo>
                  <a:lnTo>
                    <a:pt x="576" y="0"/>
                  </a:lnTo>
                  <a:lnTo>
                    <a:pt x="768" y="384"/>
                  </a:lnTo>
                  <a:lnTo>
                    <a:pt x="576" y="768"/>
                  </a:lnTo>
                  <a:lnTo>
                    <a:pt x="192" y="768"/>
                  </a:lnTo>
                  <a:lnTo>
                    <a:pt x="0" y="384"/>
                  </a:lnTo>
                  <a:lnTo>
                    <a:pt x="192" y="0"/>
                  </a:lnTo>
                </a:path>
              </a:pathLst>
            </a:custGeom>
            <a:solidFill>
              <a:srgbClr val="DDDDDD"/>
            </a:solidFill>
            <a:ln w="25400" cap="rnd" cmpd="sng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grpSp>
          <p:nvGrpSpPr>
            <p:cNvPr id="8207" name="Group 4"/>
            <p:cNvGrpSpPr>
              <a:grpSpLocks/>
            </p:cNvGrpSpPr>
            <p:nvPr/>
          </p:nvGrpSpPr>
          <p:grpSpPr bwMode="auto">
            <a:xfrm>
              <a:off x="871" y="954"/>
              <a:ext cx="3158" cy="2631"/>
              <a:chOff x="1426" y="1204"/>
              <a:chExt cx="3158" cy="2631"/>
            </a:xfrm>
          </p:grpSpPr>
          <p:sp>
            <p:nvSpPr>
              <p:cNvPr id="8264" name="Line 5"/>
              <p:cNvSpPr>
                <a:spLocks noChangeShapeType="1"/>
              </p:cNvSpPr>
              <p:nvPr/>
            </p:nvSpPr>
            <p:spPr bwMode="auto">
              <a:xfrm flipH="1">
                <a:off x="1426" y="2519"/>
                <a:ext cx="263" cy="0"/>
              </a:xfrm>
              <a:prstGeom prst="line">
                <a:avLst/>
              </a:prstGeom>
              <a:noFill/>
              <a:ln w="25400">
                <a:solidFill>
                  <a:srgbClr val="FF99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265" name="Line 6"/>
              <p:cNvSpPr>
                <a:spLocks noChangeShapeType="1"/>
              </p:cNvSpPr>
              <p:nvPr/>
            </p:nvSpPr>
            <p:spPr bwMode="auto">
              <a:xfrm flipH="1">
                <a:off x="4320" y="2519"/>
                <a:ext cx="264" cy="0"/>
              </a:xfrm>
              <a:prstGeom prst="line">
                <a:avLst/>
              </a:prstGeom>
              <a:noFill/>
              <a:ln w="25400">
                <a:solidFill>
                  <a:srgbClr val="FF99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266" name="Line 7"/>
              <p:cNvSpPr>
                <a:spLocks noChangeShapeType="1"/>
              </p:cNvSpPr>
              <p:nvPr/>
            </p:nvSpPr>
            <p:spPr bwMode="auto">
              <a:xfrm flipH="1" flipV="1">
                <a:off x="2610" y="1204"/>
                <a:ext cx="132" cy="263"/>
              </a:xfrm>
              <a:prstGeom prst="line">
                <a:avLst/>
              </a:prstGeom>
              <a:noFill/>
              <a:ln w="25400">
                <a:solidFill>
                  <a:srgbClr val="FF99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267" name="Line 8"/>
              <p:cNvSpPr>
                <a:spLocks noChangeShapeType="1"/>
              </p:cNvSpPr>
              <p:nvPr/>
            </p:nvSpPr>
            <p:spPr bwMode="auto">
              <a:xfrm flipV="1">
                <a:off x="3268" y="1204"/>
                <a:ext cx="197" cy="263"/>
              </a:xfrm>
              <a:prstGeom prst="line">
                <a:avLst/>
              </a:prstGeom>
              <a:noFill/>
              <a:ln w="25400">
                <a:solidFill>
                  <a:srgbClr val="FF99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268" name="Line 9"/>
              <p:cNvSpPr>
                <a:spLocks noChangeShapeType="1"/>
              </p:cNvSpPr>
              <p:nvPr/>
            </p:nvSpPr>
            <p:spPr bwMode="auto">
              <a:xfrm flipH="1" flipV="1">
                <a:off x="1821" y="1730"/>
                <a:ext cx="131" cy="263"/>
              </a:xfrm>
              <a:prstGeom prst="line">
                <a:avLst/>
              </a:prstGeom>
              <a:noFill/>
              <a:ln w="25400">
                <a:solidFill>
                  <a:srgbClr val="FF99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269" name="Line 10"/>
              <p:cNvSpPr>
                <a:spLocks noChangeShapeType="1"/>
              </p:cNvSpPr>
              <p:nvPr/>
            </p:nvSpPr>
            <p:spPr bwMode="auto">
              <a:xfrm flipH="1">
                <a:off x="1821" y="3046"/>
                <a:ext cx="131" cy="263"/>
              </a:xfrm>
              <a:prstGeom prst="line">
                <a:avLst/>
              </a:prstGeom>
              <a:noFill/>
              <a:ln w="25400">
                <a:solidFill>
                  <a:srgbClr val="FF99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270" name="Line 11"/>
              <p:cNvSpPr>
                <a:spLocks noChangeShapeType="1"/>
              </p:cNvSpPr>
              <p:nvPr/>
            </p:nvSpPr>
            <p:spPr bwMode="auto">
              <a:xfrm>
                <a:off x="4057" y="3046"/>
                <a:ext cx="198" cy="263"/>
              </a:xfrm>
              <a:prstGeom prst="line">
                <a:avLst/>
              </a:prstGeom>
              <a:noFill/>
              <a:ln w="25400">
                <a:solidFill>
                  <a:srgbClr val="FF99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271" name="Line 12"/>
              <p:cNvSpPr>
                <a:spLocks noChangeShapeType="1"/>
              </p:cNvSpPr>
              <p:nvPr/>
            </p:nvSpPr>
            <p:spPr bwMode="auto">
              <a:xfrm flipV="1">
                <a:off x="4057" y="1730"/>
                <a:ext cx="198" cy="263"/>
              </a:xfrm>
              <a:prstGeom prst="line">
                <a:avLst/>
              </a:prstGeom>
              <a:noFill/>
              <a:ln w="25400">
                <a:solidFill>
                  <a:srgbClr val="FF99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272" name="Line 13"/>
              <p:cNvSpPr>
                <a:spLocks noChangeShapeType="1"/>
              </p:cNvSpPr>
              <p:nvPr/>
            </p:nvSpPr>
            <p:spPr bwMode="auto">
              <a:xfrm flipH="1">
                <a:off x="2610" y="3572"/>
                <a:ext cx="132" cy="263"/>
              </a:xfrm>
              <a:prstGeom prst="line">
                <a:avLst/>
              </a:prstGeom>
              <a:noFill/>
              <a:ln w="25400">
                <a:solidFill>
                  <a:srgbClr val="FF99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273" name="Line 14"/>
              <p:cNvSpPr>
                <a:spLocks noChangeShapeType="1"/>
              </p:cNvSpPr>
              <p:nvPr/>
            </p:nvSpPr>
            <p:spPr bwMode="auto">
              <a:xfrm>
                <a:off x="3268" y="3572"/>
                <a:ext cx="131" cy="263"/>
              </a:xfrm>
              <a:prstGeom prst="line">
                <a:avLst/>
              </a:prstGeom>
              <a:noFill/>
              <a:ln w="25400">
                <a:solidFill>
                  <a:srgbClr val="FF99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274" name="Freeform 15"/>
              <p:cNvSpPr>
                <a:spLocks/>
              </p:cNvSpPr>
              <p:nvPr/>
            </p:nvSpPr>
            <p:spPr bwMode="auto">
              <a:xfrm>
                <a:off x="2479" y="1467"/>
                <a:ext cx="1053" cy="1054"/>
              </a:xfrm>
              <a:custGeom>
                <a:avLst/>
                <a:gdLst>
                  <a:gd name="T0" fmla="*/ 6091 w 769"/>
                  <a:gd name="T1" fmla="*/ 0 h 769"/>
                  <a:gd name="T2" fmla="*/ 18278 w 769"/>
                  <a:gd name="T3" fmla="*/ 0 h 769"/>
                  <a:gd name="T4" fmla="*/ 24389 w 769"/>
                  <a:gd name="T5" fmla="*/ 12305 h 769"/>
                  <a:gd name="T6" fmla="*/ 18278 w 769"/>
                  <a:gd name="T7" fmla="*/ 24635 h 769"/>
                  <a:gd name="T8" fmla="*/ 6091 w 769"/>
                  <a:gd name="T9" fmla="*/ 24635 h 769"/>
                  <a:gd name="T10" fmla="*/ 0 w 769"/>
                  <a:gd name="T11" fmla="*/ 12305 h 769"/>
                  <a:gd name="T12" fmla="*/ 6091 w 769"/>
                  <a:gd name="T13" fmla="*/ 0 h 7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9"/>
                  <a:gd name="T22" fmla="*/ 0 h 769"/>
                  <a:gd name="T23" fmla="*/ 769 w 769"/>
                  <a:gd name="T24" fmla="*/ 769 h 76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9" h="769">
                    <a:moveTo>
                      <a:pt x="192" y="0"/>
                    </a:moveTo>
                    <a:lnTo>
                      <a:pt x="576" y="0"/>
                    </a:lnTo>
                    <a:lnTo>
                      <a:pt x="768" y="384"/>
                    </a:lnTo>
                    <a:lnTo>
                      <a:pt x="576" y="768"/>
                    </a:lnTo>
                    <a:lnTo>
                      <a:pt x="192" y="768"/>
                    </a:lnTo>
                    <a:lnTo>
                      <a:pt x="0" y="384"/>
                    </a:lnTo>
                    <a:lnTo>
                      <a:pt x="192" y="0"/>
                    </a:lnTo>
                  </a:path>
                </a:pathLst>
              </a:custGeom>
              <a:noFill/>
              <a:ln w="25400" cap="rnd" cmpd="sng">
                <a:solidFill>
                  <a:srgbClr val="FF99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275" name="Freeform 16"/>
              <p:cNvSpPr>
                <a:spLocks/>
              </p:cNvSpPr>
              <p:nvPr/>
            </p:nvSpPr>
            <p:spPr bwMode="auto">
              <a:xfrm>
                <a:off x="2479" y="2519"/>
                <a:ext cx="1053" cy="1054"/>
              </a:xfrm>
              <a:custGeom>
                <a:avLst/>
                <a:gdLst>
                  <a:gd name="T0" fmla="*/ 6091 w 769"/>
                  <a:gd name="T1" fmla="*/ 0 h 769"/>
                  <a:gd name="T2" fmla="*/ 18278 w 769"/>
                  <a:gd name="T3" fmla="*/ 0 h 769"/>
                  <a:gd name="T4" fmla="*/ 24389 w 769"/>
                  <a:gd name="T5" fmla="*/ 12305 h 769"/>
                  <a:gd name="T6" fmla="*/ 18278 w 769"/>
                  <a:gd name="T7" fmla="*/ 24635 h 769"/>
                  <a:gd name="T8" fmla="*/ 6091 w 769"/>
                  <a:gd name="T9" fmla="*/ 24635 h 769"/>
                  <a:gd name="T10" fmla="*/ 0 w 769"/>
                  <a:gd name="T11" fmla="*/ 12305 h 769"/>
                  <a:gd name="T12" fmla="*/ 6091 w 769"/>
                  <a:gd name="T13" fmla="*/ 0 h 7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9"/>
                  <a:gd name="T22" fmla="*/ 0 h 769"/>
                  <a:gd name="T23" fmla="*/ 769 w 769"/>
                  <a:gd name="T24" fmla="*/ 769 h 76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9" h="769">
                    <a:moveTo>
                      <a:pt x="192" y="0"/>
                    </a:moveTo>
                    <a:lnTo>
                      <a:pt x="576" y="0"/>
                    </a:lnTo>
                    <a:lnTo>
                      <a:pt x="768" y="384"/>
                    </a:lnTo>
                    <a:lnTo>
                      <a:pt x="576" y="768"/>
                    </a:lnTo>
                    <a:lnTo>
                      <a:pt x="192" y="768"/>
                    </a:lnTo>
                    <a:lnTo>
                      <a:pt x="0" y="384"/>
                    </a:lnTo>
                    <a:lnTo>
                      <a:pt x="192" y="0"/>
                    </a:lnTo>
                  </a:path>
                </a:pathLst>
              </a:custGeom>
              <a:noFill/>
              <a:ln w="25400" cap="rnd" cmpd="sng">
                <a:solidFill>
                  <a:srgbClr val="FF99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276" name="Freeform 17"/>
              <p:cNvSpPr>
                <a:spLocks/>
              </p:cNvSpPr>
              <p:nvPr/>
            </p:nvSpPr>
            <p:spPr bwMode="auto">
              <a:xfrm>
                <a:off x="3268" y="1993"/>
                <a:ext cx="1054" cy="1054"/>
              </a:xfrm>
              <a:custGeom>
                <a:avLst/>
                <a:gdLst>
                  <a:gd name="T0" fmla="*/ 6149 w 769"/>
                  <a:gd name="T1" fmla="*/ 0 h 769"/>
                  <a:gd name="T2" fmla="*/ 18457 w 769"/>
                  <a:gd name="T3" fmla="*/ 0 h 769"/>
                  <a:gd name="T4" fmla="*/ 24635 w 769"/>
                  <a:gd name="T5" fmla="*/ 12305 h 769"/>
                  <a:gd name="T6" fmla="*/ 18457 w 769"/>
                  <a:gd name="T7" fmla="*/ 24635 h 769"/>
                  <a:gd name="T8" fmla="*/ 6149 w 769"/>
                  <a:gd name="T9" fmla="*/ 24635 h 769"/>
                  <a:gd name="T10" fmla="*/ 0 w 769"/>
                  <a:gd name="T11" fmla="*/ 12305 h 769"/>
                  <a:gd name="T12" fmla="*/ 6149 w 769"/>
                  <a:gd name="T13" fmla="*/ 0 h 7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9"/>
                  <a:gd name="T22" fmla="*/ 0 h 769"/>
                  <a:gd name="T23" fmla="*/ 769 w 769"/>
                  <a:gd name="T24" fmla="*/ 769 h 76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9" h="769">
                    <a:moveTo>
                      <a:pt x="192" y="0"/>
                    </a:moveTo>
                    <a:lnTo>
                      <a:pt x="576" y="0"/>
                    </a:lnTo>
                    <a:lnTo>
                      <a:pt x="768" y="384"/>
                    </a:lnTo>
                    <a:lnTo>
                      <a:pt x="576" y="768"/>
                    </a:lnTo>
                    <a:lnTo>
                      <a:pt x="192" y="768"/>
                    </a:lnTo>
                    <a:lnTo>
                      <a:pt x="0" y="384"/>
                    </a:lnTo>
                    <a:lnTo>
                      <a:pt x="192" y="0"/>
                    </a:lnTo>
                  </a:path>
                </a:pathLst>
              </a:custGeom>
              <a:noFill/>
              <a:ln w="25400" cap="rnd" cmpd="sng">
                <a:solidFill>
                  <a:srgbClr val="FF99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8208" name="Freeform 18"/>
            <p:cNvSpPr>
              <a:spLocks/>
            </p:cNvSpPr>
            <p:nvPr/>
          </p:nvSpPr>
          <p:spPr bwMode="auto">
            <a:xfrm>
              <a:off x="1401" y="1941"/>
              <a:ext cx="528" cy="659"/>
            </a:xfrm>
            <a:custGeom>
              <a:avLst/>
              <a:gdLst>
                <a:gd name="T0" fmla="*/ 0 w 385"/>
                <a:gd name="T1" fmla="*/ 12265 h 481"/>
                <a:gd name="T2" fmla="*/ 6193 w 385"/>
                <a:gd name="T3" fmla="*/ 15345 h 481"/>
                <a:gd name="T4" fmla="*/ 12410 w 385"/>
                <a:gd name="T5" fmla="*/ 12265 h 481"/>
                <a:gd name="T6" fmla="*/ 12410 w 385"/>
                <a:gd name="T7" fmla="*/ 3079 h 481"/>
                <a:gd name="T8" fmla="*/ 6193 w 385"/>
                <a:gd name="T9" fmla="*/ 0 h 481"/>
                <a:gd name="T10" fmla="*/ 0 w 385"/>
                <a:gd name="T11" fmla="*/ 3079 h 481"/>
                <a:gd name="T12" fmla="*/ 0 w 385"/>
                <a:gd name="T13" fmla="*/ 12265 h 4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5"/>
                <a:gd name="T22" fmla="*/ 0 h 481"/>
                <a:gd name="T23" fmla="*/ 385 w 385"/>
                <a:gd name="T24" fmla="*/ 481 h 4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5" h="481">
                  <a:moveTo>
                    <a:pt x="0" y="384"/>
                  </a:moveTo>
                  <a:lnTo>
                    <a:pt x="192" y="480"/>
                  </a:lnTo>
                  <a:lnTo>
                    <a:pt x="384" y="384"/>
                  </a:lnTo>
                  <a:lnTo>
                    <a:pt x="384" y="96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384"/>
                  </a:lnTo>
                </a:path>
              </a:pathLst>
            </a:custGeom>
            <a:solidFill>
              <a:srgbClr val="F8F8F8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8209" name="Oval 19"/>
            <p:cNvSpPr>
              <a:spLocks noChangeArrowheads="1"/>
            </p:cNvSpPr>
            <p:nvPr/>
          </p:nvSpPr>
          <p:spPr bwMode="auto">
            <a:xfrm>
              <a:off x="1341" y="1683"/>
              <a:ext cx="121" cy="121"/>
            </a:xfrm>
            <a:prstGeom prst="ellipse">
              <a:avLst/>
            </a:prstGeom>
            <a:solidFill>
              <a:srgbClr val="99C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it-IT" altLang="it-IT" sz="1800">
                <a:latin typeface="Calibri" panose="020F0502020204030204" pitchFamily="34" charset="0"/>
              </a:endParaRPr>
            </a:p>
          </p:txBody>
        </p:sp>
        <p:sp>
          <p:nvSpPr>
            <p:cNvPr id="8210" name="Oval 20"/>
            <p:cNvSpPr>
              <a:spLocks noChangeArrowheads="1"/>
            </p:cNvSpPr>
            <p:nvPr/>
          </p:nvSpPr>
          <p:spPr bwMode="auto">
            <a:xfrm>
              <a:off x="1867" y="1683"/>
              <a:ext cx="121" cy="121"/>
            </a:xfrm>
            <a:prstGeom prst="ellipse">
              <a:avLst/>
            </a:prstGeom>
            <a:solidFill>
              <a:srgbClr val="99C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it-IT" altLang="it-IT" sz="1800">
                <a:latin typeface="Calibri" panose="020F0502020204030204" pitchFamily="34" charset="0"/>
              </a:endParaRPr>
            </a:p>
          </p:txBody>
        </p:sp>
        <p:sp>
          <p:nvSpPr>
            <p:cNvPr id="8211" name="Oval 21"/>
            <p:cNvSpPr>
              <a:spLocks noChangeArrowheads="1"/>
            </p:cNvSpPr>
            <p:nvPr/>
          </p:nvSpPr>
          <p:spPr bwMode="auto">
            <a:xfrm>
              <a:off x="1078" y="2209"/>
              <a:ext cx="121" cy="121"/>
            </a:xfrm>
            <a:prstGeom prst="ellipse">
              <a:avLst/>
            </a:prstGeom>
            <a:solidFill>
              <a:srgbClr val="99C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it-IT" altLang="it-IT" sz="1800">
                <a:latin typeface="Calibri" panose="020F0502020204030204" pitchFamily="34" charset="0"/>
              </a:endParaRPr>
            </a:p>
          </p:txBody>
        </p:sp>
        <p:sp>
          <p:nvSpPr>
            <p:cNvPr id="8212" name="Oval 22"/>
            <p:cNvSpPr>
              <a:spLocks noChangeArrowheads="1"/>
            </p:cNvSpPr>
            <p:nvPr/>
          </p:nvSpPr>
          <p:spPr bwMode="auto">
            <a:xfrm>
              <a:off x="1341" y="2735"/>
              <a:ext cx="121" cy="121"/>
            </a:xfrm>
            <a:prstGeom prst="ellipse">
              <a:avLst/>
            </a:prstGeom>
            <a:solidFill>
              <a:srgbClr val="99C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it-IT" altLang="it-IT" sz="1800">
                <a:latin typeface="Calibri" panose="020F0502020204030204" pitchFamily="34" charset="0"/>
              </a:endParaRPr>
            </a:p>
          </p:txBody>
        </p:sp>
        <p:sp>
          <p:nvSpPr>
            <p:cNvPr id="8213" name="Oval 23"/>
            <p:cNvSpPr>
              <a:spLocks noChangeArrowheads="1"/>
            </p:cNvSpPr>
            <p:nvPr/>
          </p:nvSpPr>
          <p:spPr bwMode="auto">
            <a:xfrm>
              <a:off x="1867" y="2735"/>
              <a:ext cx="121" cy="121"/>
            </a:xfrm>
            <a:prstGeom prst="ellipse">
              <a:avLst/>
            </a:prstGeom>
            <a:solidFill>
              <a:srgbClr val="99C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it-IT" altLang="it-IT" sz="1800">
                <a:latin typeface="Calibri" panose="020F0502020204030204" pitchFamily="34" charset="0"/>
              </a:endParaRPr>
            </a:p>
          </p:txBody>
        </p:sp>
        <p:sp>
          <p:nvSpPr>
            <p:cNvPr id="8214" name="Oval 24"/>
            <p:cNvSpPr>
              <a:spLocks noChangeArrowheads="1"/>
            </p:cNvSpPr>
            <p:nvPr/>
          </p:nvSpPr>
          <p:spPr bwMode="auto">
            <a:xfrm>
              <a:off x="2130" y="2209"/>
              <a:ext cx="121" cy="121"/>
            </a:xfrm>
            <a:prstGeom prst="ellipse">
              <a:avLst/>
            </a:prstGeom>
            <a:solidFill>
              <a:srgbClr val="99C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it-IT" altLang="it-IT" sz="1800">
                <a:latin typeface="Calibri" panose="020F0502020204030204" pitchFamily="34" charset="0"/>
              </a:endParaRPr>
            </a:p>
          </p:txBody>
        </p:sp>
        <p:sp>
          <p:nvSpPr>
            <p:cNvPr id="8215" name="Oval 25"/>
            <p:cNvSpPr>
              <a:spLocks noChangeArrowheads="1"/>
            </p:cNvSpPr>
            <p:nvPr/>
          </p:nvSpPr>
          <p:spPr bwMode="auto">
            <a:xfrm>
              <a:off x="2130" y="1157"/>
              <a:ext cx="121" cy="120"/>
            </a:xfrm>
            <a:prstGeom prst="ellipse">
              <a:avLst/>
            </a:prstGeom>
            <a:solidFill>
              <a:srgbClr val="99C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it-IT" altLang="it-IT" sz="1800">
                <a:latin typeface="Calibri" panose="020F0502020204030204" pitchFamily="34" charset="0"/>
              </a:endParaRPr>
            </a:p>
          </p:txBody>
        </p:sp>
        <p:sp>
          <p:nvSpPr>
            <p:cNvPr id="8216" name="Oval 26"/>
            <p:cNvSpPr>
              <a:spLocks noChangeArrowheads="1"/>
            </p:cNvSpPr>
            <p:nvPr/>
          </p:nvSpPr>
          <p:spPr bwMode="auto">
            <a:xfrm>
              <a:off x="2657" y="1157"/>
              <a:ext cx="120" cy="120"/>
            </a:xfrm>
            <a:prstGeom prst="ellipse">
              <a:avLst/>
            </a:prstGeom>
            <a:solidFill>
              <a:srgbClr val="99C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it-IT" altLang="it-IT" sz="1800">
                <a:latin typeface="Calibri" panose="020F0502020204030204" pitchFamily="34" charset="0"/>
              </a:endParaRPr>
            </a:p>
          </p:txBody>
        </p:sp>
        <p:sp>
          <p:nvSpPr>
            <p:cNvPr id="8217" name="Oval 27"/>
            <p:cNvSpPr>
              <a:spLocks noChangeArrowheads="1"/>
            </p:cNvSpPr>
            <p:nvPr/>
          </p:nvSpPr>
          <p:spPr bwMode="auto">
            <a:xfrm>
              <a:off x="2657" y="2209"/>
              <a:ext cx="120" cy="121"/>
            </a:xfrm>
            <a:prstGeom prst="ellipse">
              <a:avLst/>
            </a:prstGeom>
            <a:solidFill>
              <a:srgbClr val="99C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it-IT" altLang="it-IT" sz="1800">
                <a:latin typeface="Calibri" panose="020F0502020204030204" pitchFamily="34" charset="0"/>
              </a:endParaRPr>
            </a:p>
          </p:txBody>
        </p:sp>
        <p:sp>
          <p:nvSpPr>
            <p:cNvPr id="8218" name="Oval 28"/>
            <p:cNvSpPr>
              <a:spLocks noChangeArrowheads="1"/>
            </p:cNvSpPr>
            <p:nvPr/>
          </p:nvSpPr>
          <p:spPr bwMode="auto">
            <a:xfrm>
              <a:off x="2920" y="1683"/>
              <a:ext cx="120" cy="121"/>
            </a:xfrm>
            <a:prstGeom prst="ellipse">
              <a:avLst/>
            </a:prstGeom>
            <a:solidFill>
              <a:srgbClr val="99C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it-IT" altLang="it-IT" sz="1800">
                <a:latin typeface="Calibri" panose="020F0502020204030204" pitchFamily="34" charset="0"/>
              </a:endParaRPr>
            </a:p>
          </p:txBody>
        </p:sp>
        <p:sp>
          <p:nvSpPr>
            <p:cNvPr id="8219" name="Oval 29"/>
            <p:cNvSpPr>
              <a:spLocks noChangeArrowheads="1"/>
            </p:cNvSpPr>
            <p:nvPr/>
          </p:nvSpPr>
          <p:spPr bwMode="auto">
            <a:xfrm>
              <a:off x="2657" y="3261"/>
              <a:ext cx="120" cy="121"/>
            </a:xfrm>
            <a:prstGeom prst="ellipse">
              <a:avLst/>
            </a:prstGeom>
            <a:solidFill>
              <a:srgbClr val="99C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it-IT" altLang="it-IT" sz="1800">
                <a:latin typeface="Calibri" panose="020F0502020204030204" pitchFamily="34" charset="0"/>
              </a:endParaRPr>
            </a:p>
          </p:txBody>
        </p:sp>
        <p:sp>
          <p:nvSpPr>
            <p:cNvPr id="8220" name="Oval 30"/>
            <p:cNvSpPr>
              <a:spLocks noChangeArrowheads="1"/>
            </p:cNvSpPr>
            <p:nvPr/>
          </p:nvSpPr>
          <p:spPr bwMode="auto">
            <a:xfrm>
              <a:off x="2132" y="3249"/>
              <a:ext cx="121" cy="121"/>
            </a:xfrm>
            <a:prstGeom prst="ellipse">
              <a:avLst/>
            </a:prstGeom>
            <a:solidFill>
              <a:srgbClr val="99C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it-IT" altLang="it-IT" sz="1800">
                <a:latin typeface="Calibri" panose="020F0502020204030204" pitchFamily="34" charset="0"/>
              </a:endParaRPr>
            </a:p>
          </p:txBody>
        </p:sp>
        <p:sp>
          <p:nvSpPr>
            <p:cNvPr id="8221" name="Oval 31"/>
            <p:cNvSpPr>
              <a:spLocks noChangeArrowheads="1"/>
            </p:cNvSpPr>
            <p:nvPr/>
          </p:nvSpPr>
          <p:spPr bwMode="auto">
            <a:xfrm>
              <a:off x="2920" y="2735"/>
              <a:ext cx="120" cy="121"/>
            </a:xfrm>
            <a:prstGeom prst="ellipse">
              <a:avLst/>
            </a:prstGeom>
            <a:solidFill>
              <a:srgbClr val="99C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it-IT" altLang="it-IT" sz="1800">
                <a:latin typeface="Calibri" panose="020F0502020204030204" pitchFamily="34" charset="0"/>
              </a:endParaRPr>
            </a:p>
          </p:txBody>
        </p:sp>
        <p:sp>
          <p:nvSpPr>
            <p:cNvPr id="8222" name="Oval 32"/>
            <p:cNvSpPr>
              <a:spLocks noChangeArrowheads="1"/>
            </p:cNvSpPr>
            <p:nvPr/>
          </p:nvSpPr>
          <p:spPr bwMode="auto">
            <a:xfrm>
              <a:off x="3446" y="2735"/>
              <a:ext cx="121" cy="121"/>
            </a:xfrm>
            <a:prstGeom prst="ellipse">
              <a:avLst/>
            </a:prstGeom>
            <a:solidFill>
              <a:srgbClr val="99C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it-IT" altLang="it-IT" sz="1800">
                <a:latin typeface="Calibri" panose="020F0502020204030204" pitchFamily="34" charset="0"/>
              </a:endParaRPr>
            </a:p>
          </p:txBody>
        </p:sp>
        <p:sp>
          <p:nvSpPr>
            <p:cNvPr id="8223" name="Oval 33"/>
            <p:cNvSpPr>
              <a:spLocks noChangeArrowheads="1"/>
            </p:cNvSpPr>
            <p:nvPr/>
          </p:nvSpPr>
          <p:spPr bwMode="auto">
            <a:xfrm>
              <a:off x="3709" y="2209"/>
              <a:ext cx="121" cy="121"/>
            </a:xfrm>
            <a:prstGeom prst="ellipse">
              <a:avLst/>
            </a:prstGeom>
            <a:solidFill>
              <a:srgbClr val="99C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it-IT" altLang="it-IT" sz="1800">
                <a:latin typeface="Calibri" panose="020F0502020204030204" pitchFamily="34" charset="0"/>
              </a:endParaRPr>
            </a:p>
          </p:txBody>
        </p:sp>
        <p:sp>
          <p:nvSpPr>
            <p:cNvPr id="8224" name="Oval 34"/>
            <p:cNvSpPr>
              <a:spLocks noChangeArrowheads="1"/>
            </p:cNvSpPr>
            <p:nvPr/>
          </p:nvSpPr>
          <p:spPr bwMode="auto">
            <a:xfrm>
              <a:off x="3446" y="1683"/>
              <a:ext cx="121" cy="121"/>
            </a:xfrm>
            <a:prstGeom prst="ellipse">
              <a:avLst/>
            </a:prstGeom>
            <a:solidFill>
              <a:srgbClr val="99C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it-IT" altLang="it-IT" sz="1800">
                <a:latin typeface="Calibri" panose="020F0502020204030204" pitchFamily="34" charset="0"/>
              </a:endParaRPr>
            </a:p>
          </p:txBody>
        </p:sp>
        <p:sp>
          <p:nvSpPr>
            <p:cNvPr id="8225" name="Oval 35"/>
            <p:cNvSpPr>
              <a:spLocks noChangeArrowheads="1"/>
            </p:cNvSpPr>
            <p:nvPr/>
          </p:nvSpPr>
          <p:spPr bwMode="auto">
            <a:xfrm>
              <a:off x="2355" y="1656"/>
              <a:ext cx="176" cy="175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 wrap="none" lIns="92075" tIns="46038" rIns="92075" bIns="46038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it-IT" sz="1200" b="1">
                  <a:solidFill>
                    <a:srgbClr val="FFFFFF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8226" name="Oval 36"/>
            <p:cNvSpPr>
              <a:spLocks noChangeArrowheads="1"/>
            </p:cNvSpPr>
            <p:nvPr/>
          </p:nvSpPr>
          <p:spPr bwMode="auto">
            <a:xfrm>
              <a:off x="2366" y="2719"/>
              <a:ext cx="176" cy="175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 wrap="none" lIns="92075" tIns="46038" rIns="92075" bIns="46038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it-IT" sz="1200" b="1">
                  <a:solidFill>
                    <a:srgbClr val="FFFFFF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8227" name="Oval 37"/>
            <p:cNvSpPr>
              <a:spLocks noChangeArrowheads="1"/>
            </p:cNvSpPr>
            <p:nvPr/>
          </p:nvSpPr>
          <p:spPr bwMode="auto">
            <a:xfrm>
              <a:off x="1566" y="3234"/>
              <a:ext cx="175" cy="175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 wrap="none" lIns="92075" tIns="46038" rIns="92075" bIns="46038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it-IT" sz="1200" b="1">
                  <a:solidFill>
                    <a:srgbClr val="FFFFFF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8228" name="Oval 38"/>
            <p:cNvSpPr>
              <a:spLocks noChangeArrowheads="1"/>
            </p:cNvSpPr>
            <p:nvPr/>
          </p:nvSpPr>
          <p:spPr bwMode="auto">
            <a:xfrm>
              <a:off x="776" y="2708"/>
              <a:ext cx="176" cy="175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 wrap="none" lIns="92075" tIns="46038" rIns="92075" bIns="46038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it-IT" sz="1200" b="1">
                  <a:solidFill>
                    <a:srgbClr val="FFFFFF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8229" name="Oval 39"/>
            <p:cNvSpPr>
              <a:spLocks noChangeArrowheads="1"/>
            </p:cNvSpPr>
            <p:nvPr/>
          </p:nvSpPr>
          <p:spPr bwMode="auto">
            <a:xfrm>
              <a:off x="776" y="1656"/>
              <a:ext cx="176" cy="175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 wrap="none" lIns="92075" tIns="46038" rIns="92075" bIns="46038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it-IT" sz="1200" b="1">
                  <a:solidFill>
                    <a:srgbClr val="FFFFFF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8230" name="Oval 40"/>
            <p:cNvSpPr>
              <a:spLocks noChangeArrowheads="1"/>
            </p:cNvSpPr>
            <p:nvPr/>
          </p:nvSpPr>
          <p:spPr bwMode="auto">
            <a:xfrm>
              <a:off x="1566" y="1129"/>
              <a:ext cx="175" cy="17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 wrap="none" lIns="92075" tIns="46038" rIns="92075" bIns="46038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it-IT" sz="1200" b="1">
                  <a:solidFill>
                    <a:srgbClr val="FFFFFF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8231" name="Freeform 41"/>
            <p:cNvSpPr>
              <a:spLocks/>
            </p:cNvSpPr>
            <p:nvPr/>
          </p:nvSpPr>
          <p:spPr bwMode="auto">
            <a:xfrm>
              <a:off x="1138" y="1414"/>
              <a:ext cx="528" cy="660"/>
            </a:xfrm>
            <a:custGeom>
              <a:avLst/>
              <a:gdLst>
                <a:gd name="T0" fmla="*/ 0 w 385"/>
                <a:gd name="T1" fmla="*/ 12460 h 481"/>
                <a:gd name="T2" fmla="*/ 6193 w 385"/>
                <a:gd name="T3" fmla="*/ 15579 h 481"/>
                <a:gd name="T4" fmla="*/ 12410 w 385"/>
                <a:gd name="T5" fmla="*/ 12460 h 481"/>
                <a:gd name="T6" fmla="*/ 12410 w 385"/>
                <a:gd name="T7" fmla="*/ 3118 h 481"/>
                <a:gd name="T8" fmla="*/ 6193 w 385"/>
                <a:gd name="T9" fmla="*/ 0 h 481"/>
                <a:gd name="T10" fmla="*/ 0 w 385"/>
                <a:gd name="T11" fmla="*/ 3118 h 481"/>
                <a:gd name="T12" fmla="*/ 0 w 385"/>
                <a:gd name="T13" fmla="*/ 12460 h 4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5"/>
                <a:gd name="T22" fmla="*/ 0 h 481"/>
                <a:gd name="T23" fmla="*/ 385 w 385"/>
                <a:gd name="T24" fmla="*/ 481 h 4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5" h="481">
                  <a:moveTo>
                    <a:pt x="0" y="384"/>
                  </a:moveTo>
                  <a:lnTo>
                    <a:pt x="192" y="480"/>
                  </a:lnTo>
                  <a:lnTo>
                    <a:pt x="384" y="384"/>
                  </a:lnTo>
                  <a:lnTo>
                    <a:pt x="384" y="96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384"/>
                  </a:lnTo>
                </a:path>
              </a:pathLst>
            </a:custGeom>
            <a:noFill/>
            <a:ln w="12700" cap="rnd" cmpd="sng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32" name="Freeform 42"/>
            <p:cNvSpPr>
              <a:spLocks/>
            </p:cNvSpPr>
            <p:nvPr/>
          </p:nvSpPr>
          <p:spPr bwMode="auto">
            <a:xfrm>
              <a:off x="1664" y="1414"/>
              <a:ext cx="528" cy="660"/>
            </a:xfrm>
            <a:custGeom>
              <a:avLst/>
              <a:gdLst>
                <a:gd name="T0" fmla="*/ 0 w 385"/>
                <a:gd name="T1" fmla="*/ 12460 h 481"/>
                <a:gd name="T2" fmla="*/ 6193 w 385"/>
                <a:gd name="T3" fmla="*/ 15579 h 481"/>
                <a:gd name="T4" fmla="*/ 12410 w 385"/>
                <a:gd name="T5" fmla="*/ 12460 h 481"/>
                <a:gd name="T6" fmla="*/ 12410 w 385"/>
                <a:gd name="T7" fmla="*/ 3118 h 481"/>
                <a:gd name="T8" fmla="*/ 6193 w 385"/>
                <a:gd name="T9" fmla="*/ 0 h 481"/>
                <a:gd name="T10" fmla="*/ 0 w 385"/>
                <a:gd name="T11" fmla="*/ 3118 h 481"/>
                <a:gd name="T12" fmla="*/ 0 w 385"/>
                <a:gd name="T13" fmla="*/ 12460 h 4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5"/>
                <a:gd name="T22" fmla="*/ 0 h 481"/>
                <a:gd name="T23" fmla="*/ 385 w 385"/>
                <a:gd name="T24" fmla="*/ 481 h 4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5" h="481">
                  <a:moveTo>
                    <a:pt x="0" y="384"/>
                  </a:moveTo>
                  <a:lnTo>
                    <a:pt x="192" y="480"/>
                  </a:lnTo>
                  <a:lnTo>
                    <a:pt x="384" y="384"/>
                  </a:lnTo>
                  <a:lnTo>
                    <a:pt x="384" y="96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384"/>
                  </a:lnTo>
                </a:path>
              </a:pathLst>
            </a:custGeom>
            <a:noFill/>
            <a:ln w="12700" cap="rnd" cmpd="sng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33" name="Freeform 43"/>
            <p:cNvSpPr>
              <a:spLocks/>
            </p:cNvSpPr>
            <p:nvPr/>
          </p:nvSpPr>
          <p:spPr bwMode="auto">
            <a:xfrm>
              <a:off x="1928" y="1941"/>
              <a:ext cx="527" cy="659"/>
            </a:xfrm>
            <a:custGeom>
              <a:avLst/>
              <a:gdLst>
                <a:gd name="T0" fmla="*/ 0 w 385"/>
                <a:gd name="T1" fmla="*/ 12265 h 481"/>
                <a:gd name="T2" fmla="*/ 6080 w 385"/>
                <a:gd name="T3" fmla="*/ 15345 h 481"/>
                <a:gd name="T4" fmla="*/ 12157 w 385"/>
                <a:gd name="T5" fmla="*/ 12265 h 481"/>
                <a:gd name="T6" fmla="*/ 12157 w 385"/>
                <a:gd name="T7" fmla="*/ 3079 h 481"/>
                <a:gd name="T8" fmla="*/ 6080 w 385"/>
                <a:gd name="T9" fmla="*/ 0 h 481"/>
                <a:gd name="T10" fmla="*/ 0 w 385"/>
                <a:gd name="T11" fmla="*/ 3079 h 481"/>
                <a:gd name="T12" fmla="*/ 0 w 385"/>
                <a:gd name="T13" fmla="*/ 12265 h 4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5"/>
                <a:gd name="T22" fmla="*/ 0 h 481"/>
                <a:gd name="T23" fmla="*/ 385 w 385"/>
                <a:gd name="T24" fmla="*/ 481 h 4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5" h="481">
                  <a:moveTo>
                    <a:pt x="0" y="384"/>
                  </a:moveTo>
                  <a:lnTo>
                    <a:pt x="192" y="480"/>
                  </a:lnTo>
                  <a:lnTo>
                    <a:pt x="384" y="384"/>
                  </a:lnTo>
                  <a:lnTo>
                    <a:pt x="384" y="96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384"/>
                  </a:lnTo>
                </a:path>
              </a:pathLst>
            </a:custGeom>
            <a:noFill/>
            <a:ln w="12700" cap="rnd" cmpd="sng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34" name="Freeform 44"/>
            <p:cNvSpPr>
              <a:spLocks/>
            </p:cNvSpPr>
            <p:nvPr/>
          </p:nvSpPr>
          <p:spPr bwMode="auto">
            <a:xfrm>
              <a:off x="1664" y="2467"/>
              <a:ext cx="528" cy="659"/>
            </a:xfrm>
            <a:custGeom>
              <a:avLst/>
              <a:gdLst>
                <a:gd name="T0" fmla="*/ 0 w 385"/>
                <a:gd name="T1" fmla="*/ 12265 h 481"/>
                <a:gd name="T2" fmla="*/ 6193 w 385"/>
                <a:gd name="T3" fmla="*/ 15345 h 481"/>
                <a:gd name="T4" fmla="*/ 12410 w 385"/>
                <a:gd name="T5" fmla="*/ 12265 h 481"/>
                <a:gd name="T6" fmla="*/ 12410 w 385"/>
                <a:gd name="T7" fmla="*/ 3079 h 481"/>
                <a:gd name="T8" fmla="*/ 6193 w 385"/>
                <a:gd name="T9" fmla="*/ 0 h 481"/>
                <a:gd name="T10" fmla="*/ 0 w 385"/>
                <a:gd name="T11" fmla="*/ 3079 h 481"/>
                <a:gd name="T12" fmla="*/ 0 w 385"/>
                <a:gd name="T13" fmla="*/ 12265 h 4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5"/>
                <a:gd name="T22" fmla="*/ 0 h 481"/>
                <a:gd name="T23" fmla="*/ 385 w 385"/>
                <a:gd name="T24" fmla="*/ 481 h 4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5" h="481">
                  <a:moveTo>
                    <a:pt x="0" y="384"/>
                  </a:moveTo>
                  <a:lnTo>
                    <a:pt x="192" y="480"/>
                  </a:lnTo>
                  <a:lnTo>
                    <a:pt x="384" y="384"/>
                  </a:lnTo>
                  <a:lnTo>
                    <a:pt x="384" y="96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384"/>
                  </a:lnTo>
                </a:path>
              </a:pathLst>
            </a:custGeom>
            <a:noFill/>
            <a:ln w="12700" cap="rnd" cmpd="sng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35" name="Freeform 45"/>
            <p:cNvSpPr>
              <a:spLocks/>
            </p:cNvSpPr>
            <p:nvPr/>
          </p:nvSpPr>
          <p:spPr bwMode="auto">
            <a:xfrm>
              <a:off x="1138" y="2467"/>
              <a:ext cx="528" cy="659"/>
            </a:xfrm>
            <a:custGeom>
              <a:avLst/>
              <a:gdLst>
                <a:gd name="T0" fmla="*/ 0 w 385"/>
                <a:gd name="T1" fmla="*/ 12265 h 481"/>
                <a:gd name="T2" fmla="*/ 6193 w 385"/>
                <a:gd name="T3" fmla="*/ 15345 h 481"/>
                <a:gd name="T4" fmla="*/ 12410 w 385"/>
                <a:gd name="T5" fmla="*/ 12265 h 481"/>
                <a:gd name="T6" fmla="*/ 12410 w 385"/>
                <a:gd name="T7" fmla="*/ 3079 h 481"/>
                <a:gd name="T8" fmla="*/ 6193 w 385"/>
                <a:gd name="T9" fmla="*/ 0 h 481"/>
                <a:gd name="T10" fmla="*/ 0 w 385"/>
                <a:gd name="T11" fmla="*/ 3079 h 481"/>
                <a:gd name="T12" fmla="*/ 0 w 385"/>
                <a:gd name="T13" fmla="*/ 12265 h 4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5"/>
                <a:gd name="T22" fmla="*/ 0 h 481"/>
                <a:gd name="T23" fmla="*/ 385 w 385"/>
                <a:gd name="T24" fmla="*/ 481 h 4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5" h="481">
                  <a:moveTo>
                    <a:pt x="0" y="384"/>
                  </a:moveTo>
                  <a:lnTo>
                    <a:pt x="192" y="480"/>
                  </a:lnTo>
                  <a:lnTo>
                    <a:pt x="384" y="384"/>
                  </a:lnTo>
                  <a:lnTo>
                    <a:pt x="384" y="96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384"/>
                  </a:lnTo>
                </a:path>
              </a:pathLst>
            </a:custGeom>
            <a:noFill/>
            <a:ln w="12700" cap="rnd" cmpd="sng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36" name="Freeform 46"/>
            <p:cNvSpPr>
              <a:spLocks/>
            </p:cNvSpPr>
            <p:nvPr/>
          </p:nvSpPr>
          <p:spPr bwMode="auto">
            <a:xfrm>
              <a:off x="875" y="1941"/>
              <a:ext cx="528" cy="659"/>
            </a:xfrm>
            <a:custGeom>
              <a:avLst/>
              <a:gdLst>
                <a:gd name="T0" fmla="*/ 0 w 385"/>
                <a:gd name="T1" fmla="*/ 12265 h 481"/>
                <a:gd name="T2" fmla="*/ 6193 w 385"/>
                <a:gd name="T3" fmla="*/ 15345 h 481"/>
                <a:gd name="T4" fmla="*/ 12410 w 385"/>
                <a:gd name="T5" fmla="*/ 12265 h 481"/>
                <a:gd name="T6" fmla="*/ 12410 w 385"/>
                <a:gd name="T7" fmla="*/ 3079 h 481"/>
                <a:gd name="T8" fmla="*/ 6193 w 385"/>
                <a:gd name="T9" fmla="*/ 0 h 481"/>
                <a:gd name="T10" fmla="*/ 0 w 385"/>
                <a:gd name="T11" fmla="*/ 3079 h 481"/>
                <a:gd name="T12" fmla="*/ 0 w 385"/>
                <a:gd name="T13" fmla="*/ 12265 h 4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5"/>
                <a:gd name="T22" fmla="*/ 0 h 481"/>
                <a:gd name="T23" fmla="*/ 385 w 385"/>
                <a:gd name="T24" fmla="*/ 481 h 4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5" h="481">
                  <a:moveTo>
                    <a:pt x="0" y="384"/>
                  </a:moveTo>
                  <a:lnTo>
                    <a:pt x="192" y="480"/>
                  </a:lnTo>
                  <a:lnTo>
                    <a:pt x="384" y="384"/>
                  </a:lnTo>
                  <a:lnTo>
                    <a:pt x="384" y="96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384"/>
                  </a:lnTo>
                </a:path>
              </a:pathLst>
            </a:custGeom>
            <a:noFill/>
            <a:ln w="12700" cap="rnd" cmpd="sng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37" name="Freeform 47"/>
            <p:cNvSpPr>
              <a:spLocks/>
            </p:cNvSpPr>
            <p:nvPr/>
          </p:nvSpPr>
          <p:spPr bwMode="auto">
            <a:xfrm>
              <a:off x="2191" y="1414"/>
              <a:ext cx="527" cy="660"/>
            </a:xfrm>
            <a:custGeom>
              <a:avLst/>
              <a:gdLst>
                <a:gd name="T0" fmla="*/ 0 w 385"/>
                <a:gd name="T1" fmla="*/ 12460 h 481"/>
                <a:gd name="T2" fmla="*/ 6080 w 385"/>
                <a:gd name="T3" fmla="*/ 15579 h 481"/>
                <a:gd name="T4" fmla="*/ 12157 w 385"/>
                <a:gd name="T5" fmla="*/ 12460 h 481"/>
                <a:gd name="T6" fmla="*/ 12157 w 385"/>
                <a:gd name="T7" fmla="*/ 3118 h 481"/>
                <a:gd name="T8" fmla="*/ 6080 w 385"/>
                <a:gd name="T9" fmla="*/ 0 h 481"/>
                <a:gd name="T10" fmla="*/ 0 w 385"/>
                <a:gd name="T11" fmla="*/ 3118 h 481"/>
                <a:gd name="T12" fmla="*/ 0 w 385"/>
                <a:gd name="T13" fmla="*/ 12460 h 4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5"/>
                <a:gd name="T22" fmla="*/ 0 h 481"/>
                <a:gd name="T23" fmla="*/ 385 w 385"/>
                <a:gd name="T24" fmla="*/ 481 h 4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5" h="481">
                  <a:moveTo>
                    <a:pt x="0" y="384"/>
                  </a:moveTo>
                  <a:lnTo>
                    <a:pt x="192" y="480"/>
                  </a:lnTo>
                  <a:lnTo>
                    <a:pt x="384" y="384"/>
                  </a:lnTo>
                  <a:lnTo>
                    <a:pt x="384" y="96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384"/>
                  </a:lnTo>
                </a:path>
              </a:pathLst>
            </a:custGeom>
            <a:noFill/>
            <a:ln w="12700" cap="rnd" cmpd="sng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38" name="Freeform 48"/>
            <p:cNvSpPr>
              <a:spLocks/>
            </p:cNvSpPr>
            <p:nvPr/>
          </p:nvSpPr>
          <p:spPr bwMode="auto">
            <a:xfrm>
              <a:off x="2191" y="2467"/>
              <a:ext cx="527" cy="659"/>
            </a:xfrm>
            <a:custGeom>
              <a:avLst/>
              <a:gdLst>
                <a:gd name="T0" fmla="*/ 0 w 385"/>
                <a:gd name="T1" fmla="*/ 12265 h 481"/>
                <a:gd name="T2" fmla="*/ 6080 w 385"/>
                <a:gd name="T3" fmla="*/ 15345 h 481"/>
                <a:gd name="T4" fmla="*/ 12157 w 385"/>
                <a:gd name="T5" fmla="*/ 12265 h 481"/>
                <a:gd name="T6" fmla="*/ 12157 w 385"/>
                <a:gd name="T7" fmla="*/ 3079 h 481"/>
                <a:gd name="T8" fmla="*/ 6080 w 385"/>
                <a:gd name="T9" fmla="*/ 0 h 481"/>
                <a:gd name="T10" fmla="*/ 0 w 385"/>
                <a:gd name="T11" fmla="*/ 3079 h 481"/>
                <a:gd name="T12" fmla="*/ 0 w 385"/>
                <a:gd name="T13" fmla="*/ 12265 h 4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5"/>
                <a:gd name="T22" fmla="*/ 0 h 481"/>
                <a:gd name="T23" fmla="*/ 385 w 385"/>
                <a:gd name="T24" fmla="*/ 481 h 4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5" h="481">
                  <a:moveTo>
                    <a:pt x="0" y="384"/>
                  </a:moveTo>
                  <a:lnTo>
                    <a:pt x="192" y="480"/>
                  </a:lnTo>
                  <a:lnTo>
                    <a:pt x="384" y="384"/>
                  </a:lnTo>
                  <a:lnTo>
                    <a:pt x="384" y="96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384"/>
                  </a:lnTo>
                </a:path>
              </a:pathLst>
            </a:custGeom>
            <a:noFill/>
            <a:ln w="12700" cap="rnd" cmpd="sng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39" name="Freeform 49"/>
            <p:cNvSpPr>
              <a:spLocks/>
            </p:cNvSpPr>
            <p:nvPr/>
          </p:nvSpPr>
          <p:spPr bwMode="auto">
            <a:xfrm>
              <a:off x="1401" y="2993"/>
              <a:ext cx="528" cy="659"/>
            </a:xfrm>
            <a:custGeom>
              <a:avLst/>
              <a:gdLst>
                <a:gd name="T0" fmla="*/ 0 w 385"/>
                <a:gd name="T1" fmla="*/ 12265 h 481"/>
                <a:gd name="T2" fmla="*/ 6193 w 385"/>
                <a:gd name="T3" fmla="*/ 15345 h 481"/>
                <a:gd name="T4" fmla="*/ 12410 w 385"/>
                <a:gd name="T5" fmla="*/ 12265 h 481"/>
                <a:gd name="T6" fmla="*/ 12410 w 385"/>
                <a:gd name="T7" fmla="*/ 3079 h 481"/>
                <a:gd name="T8" fmla="*/ 6193 w 385"/>
                <a:gd name="T9" fmla="*/ 0 h 481"/>
                <a:gd name="T10" fmla="*/ 0 w 385"/>
                <a:gd name="T11" fmla="*/ 3079 h 481"/>
                <a:gd name="T12" fmla="*/ 0 w 385"/>
                <a:gd name="T13" fmla="*/ 12265 h 4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5"/>
                <a:gd name="T22" fmla="*/ 0 h 481"/>
                <a:gd name="T23" fmla="*/ 385 w 385"/>
                <a:gd name="T24" fmla="*/ 481 h 4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5" h="481">
                  <a:moveTo>
                    <a:pt x="0" y="384"/>
                  </a:moveTo>
                  <a:lnTo>
                    <a:pt x="192" y="480"/>
                  </a:lnTo>
                  <a:lnTo>
                    <a:pt x="384" y="384"/>
                  </a:lnTo>
                  <a:lnTo>
                    <a:pt x="384" y="96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384"/>
                  </a:lnTo>
                </a:path>
              </a:pathLst>
            </a:custGeom>
            <a:noFill/>
            <a:ln w="12700" cap="rnd" cmpd="sng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40" name="Freeform 50"/>
            <p:cNvSpPr>
              <a:spLocks/>
            </p:cNvSpPr>
            <p:nvPr/>
          </p:nvSpPr>
          <p:spPr bwMode="auto">
            <a:xfrm>
              <a:off x="612" y="2467"/>
              <a:ext cx="528" cy="659"/>
            </a:xfrm>
            <a:custGeom>
              <a:avLst/>
              <a:gdLst>
                <a:gd name="T0" fmla="*/ 0 w 385"/>
                <a:gd name="T1" fmla="*/ 12265 h 481"/>
                <a:gd name="T2" fmla="*/ 6193 w 385"/>
                <a:gd name="T3" fmla="*/ 15345 h 481"/>
                <a:gd name="T4" fmla="*/ 12410 w 385"/>
                <a:gd name="T5" fmla="*/ 12265 h 481"/>
                <a:gd name="T6" fmla="*/ 12410 w 385"/>
                <a:gd name="T7" fmla="*/ 3079 h 481"/>
                <a:gd name="T8" fmla="*/ 6193 w 385"/>
                <a:gd name="T9" fmla="*/ 0 h 481"/>
                <a:gd name="T10" fmla="*/ 0 w 385"/>
                <a:gd name="T11" fmla="*/ 3079 h 481"/>
                <a:gd name="T12" fmla="*/ 0 w 385"/>
                <a:gd name="T13" fmla="*/ 12265 h 4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5"/>
                <a:gd name="T22" fmla="*/ 0 h 481"/>
                <a:gd name="T23" fmla="*/ 385 w 385"/>
                <a:gd name="T24" fmla="*/ 481 h 4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5" h="481">
                  <a:moveTo>
                    <a:pt x="0" y="384"/>
                  </a:moveTo>
                  <a:lnTo>
                    <a:pt x="192" y="480"/>
                  </a:lnTo>
                  <a:lnTo>
                    <a:pt x="384" y="384"/>
                  </a:lnTo>
                  <a:lnTo>
                    <a:pt x="384" y="96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384"/>
                  </a:lnTo>
                </a:path>
              </a:pathLst>
            </a:custGeom>
            <a:noFill/>
            <a:ln w="12700" cap="rnd" cmpd="sng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41" name="Freeform 51"/>
            <p:cNvSpPr>
              <a:spLocks/>
            </p:cNvSpPr>
            <p:nvPr/>
          </p:nvSpPr>
          <p:spPr bwMode="auto">
            <a:xfrm>
              <a:off x="612" y="1414"/>
              <a:ext cx="528" cy="660"/>
            </a:xfrm>
            <a:custGeom>
              <a:avLst/>
              <a:gdLst>
                <a:gd name="T0" fmla="*/ 0 w 385"/>
                <a:gd name="T1" fmla="*/ 12460 h 481"/>
                <a:gd name="T2" fmla="*/ 6193 w 385"/>
                <a:gd name="T3" fmla="*/ 15579 h 481"/>
                <a:gd name="T4" fmla="*/ 12410 w 385"/>
                <a:gd name="T5" fmla="*/ 12460 h 481"/>
                <a:gd name="T6" fmla="*/ 12410 w 385"/>
                <a:gd name="T7" fmla="*/ 3118 h 481"/>
                <a:gd name="T8" fmla="*/ 6193 w 385"/>
                <a:gd name="T9" fmla="*/ 0 h 481"/>
                <a:gd name="T10" fmla="*/ 0 w 385"/>
                <a:gd name="T11" fmla="*/ 3118 h 481"/>
                <a:gd name="T12" fmla="*/ 0 w 385"/>
                <a:gd name="T13" fmla="*/ 12460 h 4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5"/>
                <a:gd name="T22" fmla="*/ 0 h 481"/>
                <a:gd name="T23" fmla="*/ 385 w 385"/>
                <a:gd name="T24" fmla="*/ 481 h 4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5" h="481">
                  <a:moveTo>
                    <a:pt x="0" y="384"/>
                  </a:moveTo>
                  <a:lnTo>
                    <a:pt x="192" y="480"/>
                  </a:lnTo>
                  <a:lnTo>
                    <a:pt x="384" y="384"/>
                  </a:lnTo>
                  <a:lnTo>
                    <a:pt x="384" y="96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384"/>
                  </a:lnTo>
                </a:path>
              </a:pathLst>
            </a:custGeom>
            <a:noFill/>
            <a:ln w="12700" cap="rnd" cmpd="sng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42" name="Freeform 52"/>
            <p:cNvSpPr>
              <a:spLocks/>
            </p:cNvSpPr>
            <p:nvPr/>
          </p:nvSpPr>
          <p:spPr bwMode="auto">
            <a:xfrm>
              <a:off x="1401" y="888"/>
              <a:ext cx="528" cy="659"/>
            </a:xfrm>
            <a:custGeom>
              <a:avLst/>
              <a:gdLst>
                <a:gd name="T0" fmla="*/ 0 w 385"/>
                <a:gd name="T1" fmla="*/ 12265 h 481"/>
                <a:gd name="T2" fmla="*/ 6193 w 385"/>
                <a:gd name="T3" fmla="*/ 15345 h 481"/>
                <a:gd name="T4" fmla="*/ 12410 w 385"/>
                <a:gd name="T5" fmla="*/ 12265 h 481"/>
                <a:gd name="T6" fmla="*/ 12410 w 385"/>
                <a:gd name="T7" fmla="*/ 3079 h 481"/>
                <a:gd name="T8" fmla="*/ 6193 w 385"/>
                <a:gd name="T9" fmla="*/ 0 h 481"/>
                <a:gd name="T10" fmla="*/ 0 w 385"/>
                <a:gd name="T11" fmla="*/ 3079 h 481"/>
                <a:gd name="T12" fmla="*/ 0 w 385"/>
                <a:gd name="T13" fmla="*/ 12265 h 4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5"/>
                <a:gd name="T22" fmla="*/ 0 h 481"/>
                <a:gd name="T23" fmla="*/ 385 w 385"/>
                <a:gd name="T24" fmla="*/ 481 h 4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5" h="481">
                  <a:moveTo>
                    <a:pt x="0" y="384"/>
                  </a:moveTo>
                  <a:lnTo>
                    <a:pt x="192" y="480"/>
                  </a:lnTo>
                  <a:lnTo>
                    <a:pt x="384" y="384"/>
                  </a:lnTo>
                  <a:lnTo>
                    <a:pt x="384" y="96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384"/>
                  </a:lnTo>
                </a:path>
              </a:pathLst>
            </a:custGeom>
            <a:noFill/>
            <a:ln w="12700" cap="rnd" cmpd="sng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43" name="Oval 53"/>
            <p:cNvSpPr>
              <a:spLocks noChangeArrowheads="1"/>
            </p:cNvSpPr>
            <p:nvPr/>
          </p:nvSpPr>
          <p:spPr bwMode="auto">
            <a:xfrm>
              <a:off x="3144" y="3234"/>
              <a:ext cx="176" cy="175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 wrap="none" lIns="92075" tIns="46038" rIns="92075" bIns="46038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it-IT" sz="1200" b="1">
                  <a:solidFill>
                    <a:srgbClr val="FFFFFF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8244" name="Oval 54"/>
            <p:cNvSpPr>
              <a:spLocks noChangeArrowheads="1"/>
            </p:cNvSpPr>
            <p:nvPr/>
          </p:nvSpPr>
          <p:spPr bwMode="auto">
            <a:xfrm>
              <a:off x="3934" y="2708"/>
              <a:ext cx="175" cy="175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 wrap="none" lIns="92075" tIns="46038" rIns="92075" bIns="46038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it-IT" sz="1200" b="1">
                  <a:solidFill>
                    <a:srgbClr val="FFFFFF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8245" name="Oval 55"/>
            <p:cNvSpPr>
              <a:spLocks noChangeArrowheads="1"/>
            </p:cNvSpPr>
            <p:nvPr/>
          </p:nvSpPr>
          <p:spPr bwMode="auto">
            <a:xfrm>
              <a:off x="3934" y="1656"/>
              <a:ext cx="175" cy="175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 wrap="none" lIns="92075" tIns="46038" rIns="92075" bIns="46038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it-IT" sz="1200" b="1">
                  <a:solidFill>
                    <a:srgbClr val="FFFFFF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8246" name="Oval 56"/>
            <p:cNvSpPr>
              <a:spLocks noChangeArrowheads="1"/>
            </p:cNvSpPr>
            <p:nvPr/>
          </p:nvSpPr>
          <p:spPr bwMode="auto">
            <a:xfrm>
              <a:off x="3144" y="1129"/>
              <a:ext cx="176" cy="17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 wrap="none" lIns="92075" tIns="46038" rIns="92075" bIns="46038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it-IT" sz="1200" b="1">
                  <a:solidFill>
                    <a:srgbClr val="FFFFFF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8247" name="Freeform 57"/>
            <p:cNvSpPr>
              <a:spLocks/>
            </p:cNvSpPr>
            <p:nvPr/>
          </p:nvSpPr>
          <p:spPr bwMode="auto">
            <a:xfrm>
              <a:off x="2717" y="1414"/>
              <a:ext cx="528" cy="660"/>
            </a:xfrm>
            <a:custGeom>
              <a:avLst/>
              <a:gdLst>
                <a:gd name="T0" fmla="*/ 0 w 385"/>
                <a:gd name="T1" fmla="*/ 12460 h 481"/>
                <a:gd name="T2" fmla="*/ 6193 w 385"/>
                <a:gd name="T3" fmla="*/ 15579 h 481"/>
                <a:gd name="T4" fmla="*/ 12410 w 385"/>
                <a:gd name="T5" fmla="*/ 12460 h 481"/>
                <a:gd name="T6" fmla="*/ 12410 w 385"/>
                <a:gd name="T7" fmla="*/ 3118 h 481"/>
                <a:gd name="T8" fmla="*/ 6193 w 385"/>
                <a:gd name="T9" fmla="*/ 0 h 481"/>
                <a:gd name="T10" fmla="*/ 0 w 385"/>
                <a:gd name="T11" fmla="*/ 3118 h 481"/>
                <a:gd name="T12" fmla="*/ 0 w 385"/>
                <a:gd name="T13" fmla="*/ 12460 h 4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5"/>
                <a:gd name="T22" fmla="*/ 0 h 481"/>
                <a:gd name="T23" fmla="*/ 385 w 385"/>
                <a:gd name="T24" fmla="*/ 481 h 4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5" h="481">
                  <a:moveTo>
                    <a:pt x="0" y="384"/>
                  </a:moveTo>
                  <a:lnTo>
                    <a:pt x="192" y="480"/>
                  </a:lnTo>
                  <a:lnTo>
                    <a:pt x="384" y="384"/>
                  </a:lnTo>
                  <a:lnTo>
                    <a:pt x="384" y="96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384"/>
                  </a:lnTo>
                </a:path>
              </a:pathLst>
            </a:custGeom>
            <a:noFill/>
            <a:ln w="12700" cap="rnd" cmpd="sng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48" name="Freeform 58"/>
            <p:cNvSpPr>
              <a:spLocks/>
            </p:cNvSpPr>
            <p:nvPr/>
          </p:nvSpPr>
          <p:spPr bwMode="auto">
            <a:xfrm>
              <a:off x="3243" y="2467"/>
              <a:ext cx="528" cy="659"/>
            </a:xfrm>
            <a:custGeom>
              <a:avLst/>
              <a:gdLst>
                <a:gd name="T0" fmla="*/ 0 w 385"/>
                <a:gd name="T1" fmla="*/ 12265 h 481"/>
                <a:gd name="T2" fmla="*/ 6193 w 385"/>
                <a:gd name="T3" fmla="*/ 15345 h 481"/>
                <a:gd name="T4" fmla="*/ 12410 w 385"/>
                <a:gd name="T5" fmla="*/ 12265 h 481"/>
                <a:gd name="T6" fmla="*/ 12410 w 385"/>
                <a:gd name="T7" fmla="*/ 3079 h 481"/>
                <a:gd name="T8" fmla="*/ 6193 w 385"/>
                <a:gd name="T9" fmla="*/ 0 h 481"/>
                <a:gd name="T10" fmla="*/ 0 w 385"/>
                <a:gd name="T11" fmla="*/ 3079 h 481"/>
                <a:gd name="T12" fmla="*/ 0 w 385"/>
                <a:gd name="T13" fmla="*/ 12265 h 4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5"/>
                <a:gd name="T22" fmla="*/ 0 h 481"/>
                <a:gd name="T23" fmla="*/ 385 w 385"/>
                <a:gd name="T24" fmla="*/ 481 h 4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5" h="481">
                  <a:moveTo>
                    <a:pt x="0" y="384"/>
                  </a:moveTo>
                  <a:lnTo>
                    <a:pt x="192" y="480"/>
                  </a:lnTo>
                  <a:lnTo>
                    <a:pt x="384" y="384"/>
                  </a:lnTo>
                  <a:lnTo>
                    <a:pt x="384" y="96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384"/>
                  </a:lnTo>
                </a:path>
              </a:pathLst>
            </a:custGeom>
            <a:noFill/>
            <a:ln w="12700" cap="rnd" cmpd="sng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49" name="Freeform 59"/>
            <p:cNvSpPr>
              <a:spLocks/>
            </p:cNvSpPr>
            <p:nvPr/>
          </p:nvSpPr>
          <p:spPr bwMode="auto">
            <a:xfrm>
              <a:off x="3506" y="1941"/>
              <a:ext cx="528" cy="659"/>
            </a:xfrm>
            <a:custGeom>
              <a:avLst/>
              <a:gdLst>
                <a:gd name="T0" fmla="*/ 0 w 385"/>
                <a:gd name="T1" fmla="*/ 12265 h 481"/>
                <a:gd name="T2" fmla="*/ 6193 w 385"/>
                <a:gd name="T3" fmla="*/ 15345 h 481"/>
                <a:gd name="T4" fmla="*/ 12410 w 385"/>
                <a:gd name="T5" fmla="*/ 12265 h 481"/>
                <a:gd name="T6" fmla="*/ 12410 w 385"/>
                <a:gd name="T7" fmla="*/ 3079 h 481"/>
                <a:gd name="T8" fmla="*/ 6193 w 385"/>
                <a:gd name="T9" fmla="*/ 0 h 481"/>
                <a:gd name="T10" fmla="*/ 0 w 385"/>
                <a:gd name="T11" fmla="*/ 3079 h 481"/>
                <a:gd name="T12" fmla="*/ 0 w 385"/>
                <a:gd name="T13" fmla="*/ 12265 h 4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5"/>
                <a:gd name="T22" fmla="*/ 0 h 481"/>
                <a:gd name="T23" fmla="*/ 385 w 385"/>
                <a:gd name="T24" fmla="*/ 481 h 4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5" h="481">
                  <a:moveTo>
                    <a:pt x="0" y="384"/>
                  </a:moveTo>
                  <a:lnTo>
                    <a:pt x="192" y="480"/>
                  </a:lnTo>
                  <a:lnTo>
                    <a:pt x="384" y="384"/>
                  </a:lnTo>
                  <a:lnTo>
                    <a:pt x="384" y="96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384"/>
                  </a:lnTo>
                </a:path>
              </a:pathLst>
            </a:custGeom>
            <a:noFill/>
            <a:ln w="12700" cap="rnd" cmpd="sng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50" name="Freeform 60"/>
            <p:cNvSpPr>
              <a:spLocks/>
            </p:cNvSpPr>
            <p:nvPr/>
          </p:nvSpPr>
          <p:spPr bwMode="auto">
            <a:xfrm>
              <a:off x="1928" y="888"/>
              <a:ext cx="527" cy="659"/>
            </a:xfrm>
            <a:custGeom>
              <a:avLst/>
              <a:gdLst>
                <a:gd name="T0" fmla="*/ 0 w 385"/>
                <a:gd name="T1" fmla="*/ 12265 h 481"/>
                <a:gd name="T2" fmla="*/ 6080 w 385"/>
                <a:gd name="T3" fmla="*/ 15345 h 481"/>
                <a:gd name="T4" fmla="*/ 12157 w 385"/>
                <a:gd name="T5" fmla="*/ 12265 h 481"/>
                <a:gd name="T6" fmla="*/ 12157 w 385"/>
                <a:gd name="T7" fmla="*/ 3079 h 481"/>
                <a:gd name="T8" fmla="*/ 6080 w 385"/>
                <a:gd name="T9" fmla="*/ 0 h 481"/>
                <a:gd name="T10" fmla="*/ 0 w 385"/>
                <a:gd name="T11" fmla="*/ 3079 h 481"/>
                <a:gd name="T12" fmla="*/ 0 w 385"/>
                <a:gd name="T13" fmla="*/ 12265 h 4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5"/>
                <a:gd name="T22" fmla="*/ 0 h 481"/>
                <a:gd name="T23" fmla="*/ 385 w 385"/>
                <a:gd name="T24" fmla="*/ 481 h 4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5" h="481">
                  <a:moveTo>
                    <a:pt x="0" y="384"/>
                  </a:moveTo>
                  <a:lnTo>
                    <a:pt x="192" y="480"/>
                  </a:lnTo>
                  <a:lnTo>
                    <a:pt x="384" y="384"/>
                  </a:lnTo>
                  <a:lnTo>
                    <a:pt x="384" y="96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384"/>
                  </a:lnTo>
                </a:path>
              </a:pathLst>
            </a:custGeom>
            <a:noFill/>
            <a:ln w="12700" cap="rnd" cmpd="sng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51" name="Freeform 61"/>
            <p:cNvSpPr>
              <a:spLocks/>
            </p:cNvSpPr>
            <p:nvPr/>
          </p:nvSpPr>
          <p:spPr bwMode="auto">
            <a:xfrm>
              <a:off x="2454" y="888"/>
              <a:ext cx="527" cy="659"/>
            </a:xfrm>
            <a:custGeom>
              <a:avLst/>
              <a:gdLst>
                <a:gd name="T0" fmla="*/ 0 w 385"/>
                <a:gd name="T1" fmla="*/ 12265 h 481"/>
                <a:gd name="T2" fmla="*/ 6080 w 385"/>
                <a:gd name="T3" fmla="*/ 15345 h 481"/>
                <a:gd name="T4" fmla="*/ 12157 w 385"/>
                <a:gd name="T5" fmla="*/ 12265 h 481"/>
                <a:gd name="T6" fmla="*/ 12157 w 385"/>
                <a:gd name="T7" fmla="*/ 3079 h 481"/>
                <a:gd name="T8" fmla="*/ 6080 w 385"/>
                <a:gd name="T9" fmla="*/ 0 h 481"/>
                <a:gd name="T10" fmla="*/ 0 w 385"/>
                <a:gd name="T11" fmla="*/ 3079 h 481"/>
                <a:gd name="T12" fmla="*/ 0 w 385"/>
                <a:gd name="T13" fmla="*/ 12265 h 4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5"/>
                <a:gd name="T22" fmla="*/ 0 h 481"/>
                <a:gd name="T23" fmla="*/ 385 w 385"/>
                <a:gd name="T24" fmla="*/ 481 h 4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5" h="481">
                  <a:moveTo>
                    <a:pt x="0" y="384"/>
                  </a:moveTo>
                  <a:lnTo>
                    <a:pt x="192" y="480"/>
                  </a:lnTo>
                  <a:lnTo>
                    <a:pt x="384" y="384"/>
                  </a:lnTo>
                  <a:lnTo>
                    <a:pt x="384" y="96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384"/>
                  </a:lnTo>
                </a:path>
              </a:pathLst>
            </a:custGeom>
            <a:noFill/>
            <a:ln w="12700" cap="rnd" cmpd="sng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52" name="Freeform 62"/>
            <p:cNvSpPr>
              <a:spLocks/>
            </p:cNvSpPr>
            <p:nvPr/>
          </p:nvSpPr>
          <p:spPr bwMode="auto">
            <a:xfrm>
              <a:off x="2454" y="1941"/>
              <a:ext cx="527" cy="659"/>
            </a:xfrm>
            <a:custGeom>
              <a:avLst/>
              <a:gdLst>
                <a:gd name="T0" fmla="*/ 0 w 385"/>
                <a:gd name="T1" fmla="*/ 12265 h 481"/>
                <a:gd name="T2" fmla="*/ 6080 w 385"/>
                <a:gd name="T3" fmla="*/ 15345 h 481"/>
                <a:gd name="T4" fmla="*/ 12157 w 385"/>
                <a:gd name="T5" fmla="*/ 12265 h 481"/>
                <a:gd name="T6" fmla="*/ 12157 w 385"/>
                <a:gd name="T7" fmla="*/ 3079 h 481"/>
                <a:gd name="T8" fmla="*/ 6080 w 385"/>
                <a:gd name="T9" fmla="*/ 0 h 481"/>
                <a:gd name="T10" fmla="*/ 0 w 385"/>
                <a:gd name="T11" fmla="*/ 3079 h 481"/>
                <a:gd name="T12" fmla="*/ 0 w 385"/>
                <a:gd name="T13" fmla="*/ 12265 h 4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5"/>
                <a:gd name="T22" fmla="*/ 0 h 481"/>
                <a:gd name="T23" fmla="*/ 385 w 385"/>
                <a:gd name="T24" fmla="*/ 481 h 4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5" h="481">
                  <a:moveTo>
                    <a:pt x="0" y="384"/>
                  </a:moveTo>
                  <a:lnTo>
                    <a:pt x="192" y="480"/>
                  </a:lnTo>
                  <a:lnTo>
                    <a:pt x="384" y="384"/>
                  </a:lnTo>
                  <a:lnTo>
                    <a:pt x="384" y="96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384"/>
                  </a:lnTo>
                </a:path>
              </a:pathLst>
            </a:custGeom>
            <a:noFill/>
            <a:ln w="12700" cap="rnd" cmpd="sng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53" name="Freeform 63"/>
            <p:cNvSpPr>
              <a:spLocks/>
            </p:cNvSpPr>
            <p:nvPr/>
          </p:nvSpPr>
          <p:spPr bwMode="auto">
            <a:xfrm>
              <a:off x="1928" y="2993"/>
              <a:ext cx="527" cy="659"/>
            </a:xfrm>
            <a:custGeom>
              <a:avLst/>
              <a:gdLst>
                <a:gd name="T0" fmla="*/ 0 w 385"/>
                <a:gd name="T1" fmla="*/ 12265 h 481"/>
                <a:gd name="T2" fmla="*/ 6080 w 385"/>
                <a:gd name="T3" fmla="*/ 15345 h 481"/>
                <a:gd name="T4" fmla="*/ 12157 w 385"/>
                <a:gd name="T5" fmla="*/ 12265 h 481"/>
                <a:gd name="T6" fmla="*/ 12157 w 385"/>
                <a:gd name="T7" fmla="*/ 3079 h 481"/>
                <a:gd name="T8" fmla="*/ 6080 w 385"/>
                <a:gd name="T9" fmla="*/ 0 h 481"/>
                <a:gd name="T10" fmla="*/ 0 w 385"/>
                <a:gd name="T11" fmla="*/ 3079 h 481"/>
                <a:gd name="T12" fmla="*/ 0 w 385"/>
                <a:gd name="T13" fmla="*/ 12265 h 4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5"/>
                <a:gd name="T22" fmla="*/ 0 h 481"/>
                <a:gd name="T23" fmla="*/ 385 w 385"/>
                <a:gd name="T24" fmla="*/ 481 h 4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5" h="481">
                  <a:moveTo>
                    <a:pt x="0" y="384"/>
                  </a:moveTo>
                  <a:lnTo>
                    <a:pt x="192" y="480"/>
                  </a:lnTo>
                  <a:lnTo>
                    <a:pt x="384" y="384"/>
                  </a:lnTo>
                  <a:lnTo>
                    <a:pt x="384" y="96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384"/>
                  </a:lnTo>
                </a:path>
              </a:pathLst>
            </a:custGeom>
            <a:noFill/>
            <a:ln w="12700" cap="rnd" cmpd="sng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54" name="Freeform 64"/>
            <p:cNvSpPr>
              <a:spLocks/>
            </p:cNvSpPr>
            <p:nvPr/>
          </p:nvSpPr>
          <p:spPr bwMode="auto">
            <a:xfrm>
              <a:off x="2717" y="2467"/>
              <a:ext cx="528" cy="659"/>
            </a:xfrm>
            <a:custGeom>
              <a:avLst/>
              <a:gdLst>
                <a:gd name="T0" fmla="*/ 0 w 385"/>
                <a:gd name="T1" fmla="*/ 12265 h 481"/>
                <a:gd name="T2" fmla="*/ 6193 w 385"/>
                <a:gd name="T3" fmla="*/ 15345 h 481"/>
                <a:gd name="T4" fmla="*/ 12410 w 385"/>
                <a:gd name="T5" fmla="*/ 12265 h 481"/>
                <a:gd name="T6" fmla="*/ 12410 w 385"/>
                <a:gd name="T7" fmla="*/ 3079 h 481"/>
                <a:gd name="T8" fmla="*/ 6193 w 385"/>
                <a:gd name="T9" fmla="*/ 0 h 481"/>
                <a:gd name="T10" fmla="*/ 0 w 385"/>
                <a:gd name="T11" fmla="*/ 3079 h 481"/>
                <a:gd name="T12" fmla="*/ 0 w 385"/>
                <a:gd name="T13" fmla="*/ 12265 h 4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5"/>
                <a:gd name="T22" fmla="*/ 0 h 481"/>
                <a:gd name="T23" fmla="*/ 385 w 385"/>
                <a:gd name="T24" fmla="*/ 481 h 4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5" h="481">
                  <a:moveTo>
                    <a:pt x="0" y="384"/>
                  </a:moveTo>
                  <a:lnTo>
                    <a:pt x="192" y="480"/>
                  </a:lnTo>
                  <a:lnTo>
                    <a:pt x="384" y="384"/>
                  </a:lnTo>
                  <a:lnTo>
                    <a:pt x="384" y="96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384"/>
                  </a:lnTo>
                </a:path>
              </a:pathLst>
            </a:custGeom>
            <a:noFill/>
            <a:ln w="12700" cap="rnd" cmpd="sng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55" name="Freeform 65"/>
            <p:cNvSpPr>
              <a:spLocks/>
            </p:cNvSpPr>
            <p:nvPr/>
          </p:nvSpPr>
          <p:spPr bwMode="auto">
            <a:xfrm>
              <a:off x="2454" y="2993"/>
              <a:ext cx="527" cy="659"/>
            </a:xfrm>
            <a:custGeom>
              <a:avLst/>
              <a:gdLst>
                <a:gd name="T0" fmla="*/ 0 w 385"/>
                <a:gd name="T1" fmla="*/ 12265 h 481"/>
                <a:gd name="T2" fmla="*/ 6080 w 385"/>
                <a:gd name="T3" fmla="*/ 15345 h 481"/>
                <a:gd name="T4" fmla="*/ 12157 w 385"/>
                <a:gd name="T5" fmla="*/ 12265 h 481"/>
                <a:gd name="T6" fmla="*/ 12157 w 385"/>
                <a:gd name="T7" fmla="*/ 3079 h 481"/>
                <a:gd name="T8" fmla="*/ 6080 w 385"/>
                <a:gd name="T9" fmla="*/ 0 h 481"/>
                <a:gd name="T10" fmla="*/ 0 w 385"/>
                <a:gd name="T11" fmla="*/ 3079 h 481"/>
                <a:gd name="T12" fmla="*/ 0 w 385"/>
                <a:gd name="T13" fmla="*/ 12265 h 4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5"/>
                <a:gd name="T22" fmla="*/ 0 h 481"/>
                <a:gd name="T23" fmla="*/ 385 w 385"/>
                <a:gd name="T24" fmla="*/ 481 h 4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5" h="481">
                  <a:moveTo>
                    <a:pt x="0" y="384"/>
                  </a:moveTo>
                  <a:lnTo>
                    <a:pt x="192" y="480"/>
                  </a:lnTo>
                  <a:lnTo>
                    <a:pt x="384" y="384"/>
                  </a:lnTo>
                  <a:lnTo>
                    <a:pt x="384" y="96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384"/>
                  </a:lnTo>
                </a:path>
              </a:pathLst>
            </a:custGeom>
            <a:noFill/>
            <a:ln w="12700" cap="rnd" cmpd="sng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56" name="Freeform 66"/>
            <p:cNvSpPr>
              <a:spLocks/>
            </p:cNvSpPr>
            <p:nvPr/>
          </p:nvSpPr>
          <p:spPr bwMode="auto">
            <a:xfrm>
              <a:off x="2980" y="1941"/>
              <a:ext cx="528" cy="659"/>
            </a:xfrm>
            <a:custGeom>
              <a:avLst/>
              <a:gdLst>
                <a:gd name="T0" fmla="*/ 0 w 385"/>
                <a:gd name="T1" fmla="*/ 12265 h 481"/>
                <a:gd name="T2" fmla="*/ 6193 w 385"/>
                <a:gd name="T3" fmla="*/ 15345 h 481"/>
                <a:gd name="T4" fmla="*/ 12410 w 385"/>
                <a:gd name="T5" fmla="*/ 12265 h 481"/>
                <a:gd name="T6" fmla="*/ 12410 w 385"/>
                <a:gd name="T7" fmla="*/ 3079 h 481"/>
                <a:gd name="T8" fmla="*/ 6193 w 385"/>
                <a:gd name="T9" fmla="*/ 0 h 481"/>
                <a:gd name="T10" fmla="*/ 0 w 385"/>
                <a:gd name="T11" fmla="*/ 3079 h 481"/>
                <a:gd name="T12" fmla="*/ 0 w 385"/>
                <a:gd name="T13" fmla="*/ 12265 h 4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5"/>
                <a:gd name="T22" fmla="*/ 0 h 481"/>
                <a:gd name="T23" fmla="*/ 385 w 385"/>
                <a:gd name="T24" fmla="*/ 481 h 4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5" h="481">
                  <a:moveTo>
                    <a:pt x="0" y="384"/>
                  </a:moveTo>
                  <a:lnTo>
                    <a:pt x="192" y="480"/>
                  </a:lnTo>
                  <a:lnTo>
                    <a:pt x="384" y="384"/>
                  </a:lnTo>
                  <a:lnTo>
                    <a:pt x="384" y="96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384"/>
                  </a:lnTo>
                </a:path>
              </a:pathLst>
            </a:custGeom>
            <a:noFill/>
            <a:ln w="12700" cap="rnd" cmpd="sng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57" name="Freeform 67"/>
            <p:cNvSpPr>
              <a:spLocks/>
            </p:cNvSpPr>
            <p:nvPr/>
          </p:nvSpPr>
          <p:spPr bwMode="auto">
            <a:xfrm>
              <a:off x="3243" y="1414"/>
              <a:ext cx="528" cy="660"/>
            </a:xfrm>
            <a:custGeom>
              <a:avLst/>
              <a:gdLst>
                <a:gd name="T0" fmla="*/ 0 w 385"/>
                <a:gd name="T1" fmla="*/ 12460 h 481"/>
                <a:gd name="T2" fmla="*/ 6193 w 385"/>
                <a:gd name="T3" fmla="*/ 15579 h 481"/>
                <a:gd name="T4" fmla="*/ 12410 w 385"/>
                <a:gd name="T5" fmla="*/ 12460 h 481"/>
                <a:gd name="T6" fmla="*/ 12410 w 385"/>
                <a:gd name="T7" fmla="*/ 3118 h 481"/>
                <a:gd name="T8" fmla="*/ 6193 w 385"/>
                <a:gd name="T9" fmla="*/ 0 h 481"/>
                <a:gd name="T10" fmla="*/ 0 w 385"/>
                <a:gd name="T11" fmla="*/ 3118 h 481"/>
                <a:gd name="T12" fmla="*/ 0 w 385"/>
                <a:gd name="T13" fmla="*/ 12460 h 4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5"/>
                <a:gd name="T22" fmla="*/ 0 h 481"/>
                <a:gd name="T23" fmla="*/ 385 w 385"/>
                <a:gd name="T24" fmla="*/ 481 h 4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5" h="481">
                  <a:moveTo>
                    <a:pt x="0" y="384"/>
                  </a:moveTo>
                  <a:lnTo>
                    <a:pt x="192" y="480"/>
                  </a:lnTo>
                  <a:lnTo>
                    <a:pt x="384" y="384"/>
                  </a:lnTo>
                  <a:lnTo>
                    <a:pt x="384" y="96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384"/>
                  </a:lnTo>
                </a:path>
              </a:pathLst>
            </a:custGeom>
            <a:noFill/>
            <a:ln w="12700" cap="rnd" cmpd="sng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58" name="Freeform 68"/>
            <p:cNvSpPr>
              <a:spLocks/>
            </p:cNvSpPr>
            <p:nvPr/>
          </p:nvSpPr>
          <p:spPr bwMode="auto">
            <a:xfrm>
              <a:off x="2980" y="2993"/>
              <a:ext cx="528" cy="659"/>
            </a:xfrm>
            <a:custGeom>
              <a:avLst/>
              <a:gdLst>
                <a:gd name="T0" fmla="*/ 0 w 385"/>
                <a:gd name="T1" fmla="*/ 12265 h 481"/>
                <a:gd name="T2" fmla="*/ 6193 w 385"/>
                <a:gd name="T3" fmla="*/ 15345 h 481"/>
                <a:gd name="T4" fmla="*/ 12410 w 385"/>
                <a:gd name="T5" fmla="*/ 12265 h 481"/>
                <a:gd name="T6" fmla="*/ 12410 w 385"/>
                <a:gd name="T7" fmla="*/ 3079 h 481"/>
                <a:gd name="T8" fmla="*/ 6193 w 385"/>
                <a:gd name="T9" fmla="*/ 0 h 481"/>
                <a:gd name="T10" fmla="*/ 0 w 385"/>
                <a:gd name="T11" fmla="*/ 3079 h 481"/>
                <a:gd name="T12" fmla="*/ 0 w 385"/>
                <a:gd name="T13" fmla="*/ 12265 h 4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5"/>
                <a:gd name="T22" fmla="*/ 0 h 481"/>
                <a:gd name="T23" fmla="*/ 385 w 385"/>
                <a:gd name="T24" fmla="*/ 481 h 4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5" h="481">
                  <a:moveTo>
                    <a:pt x="0" y="384"/>
                  </a:moveTo>
                  <a:lnTo>
                    <a:pt x="192" y="480"/>
                  </a:lnTo>
                  <a:lnTo>
                    <a:pt x="384" y="384"/>
                  </a:lnTo>
                  <a:lnTo>
                    <a:pt x="384" y="96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384"/>
                  </a:lnTo>
                </a:path>
              </a:pathLst>
            </a:custGeom>
            <a:noFill/>
            <a:ln w="12700" cap="rnd" cmpd="sng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59" name="Freeform 69"/>
            <p:cNvSpPr>
              <a:spLocks/>
            </p:cNvSpPr>
            <p:nvPr/>
          </p:nvSpPr>
          <p:spPr bwMode="auto">
            <a:xfrm>
              <a:off x="3769" y="2467"/>
              <a:ext cx="528" cy="659"/>
            </a:xfrm>
            <a:custGeom>
              <a:avLst/>
              <a:gdLst>
                <a:gd name="T0" fmla="*/ 0 w 385"/>
                <a:gd name="T1" fmla="*/ 12265 h 481"/>
                <a:gd name="T2" fmla="*/ 6193 w 385"/>
                <a:gd name="T3" fmla="*/ 15345 h 481"/>
                <a:gd name="T4" fmla="*/ 12410 w 385"/>
                <a:gd name="T5" fmla="*/ 12265 h 481"/>
                <a:gd name="T6" fmla="*/ 12410 w 385"/>
                <a:gd name="T7" fmla="*/ 3079 h 481"/>
                <a:gd name="T8" fmla="*/ 6193 w 385"/>
                <a:gd name="T9" fmla="*/ 0 h 481"/>
                <a:gd name="T10" fmla="*/ 0 w 385"/>
                <a:gd name="T11" fmla="*/ 3079 h 481"/>
                <a:gd name="T12" fmla="*/ 0 w 385"/>
                <a:gd name="T13" fmla="*/ 12265 h 4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5"/>
                <a:gd name="T22" fmla="*/ 0 h 481"/>
                <a:gd name="T23" fmla="*/ 385 w 385"/>
                <a:gd name="T24" fmla="*/ 481 h 4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5" h="481">
                  <a:moveTo>
                    <a:pt x="0" y="384"/>
                  </a:moveTo>
                  <a:lnTo>
                    <a:pt x="192" y="480"/>
                  </a:lnTo>
                  <a:lnTo>
                    <a:pt x="384" y="384"/>
                  </a:lnTo>
                  <a:lnTo>
                    <a:pt x="384" y="96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384"/>
                  </a:lnTo>
                </a:path>
              </a:pathLst>
            </a:custGeom>
            <a:noFill/>
            <a:ln w="12700" cap="rnd" cmpd="sng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60" name="Freeform 70"/>
            <p:cNvSpPr>
              <a:spLocks/>
            </p:cNvSpPr>
            <p:nvPr/>
          </p:nvSpPr>
          <p:spPr bwMode="auto">
            <a:xfrm>
              <a:off x="3769" y="1414"/>
              <a:ext cx="528" cy="660"/>
            </a:xfrm>
            <a:custGeom>
              <a:avLst/>
              <a:gdLst>
                <a:gd name="T0" fmla="*/ 0 w 385"/>
                <a:gd name="T1" fmla="*/ 12460 h 481"/>
                <a:gd name="T2" fmla="*/ 6193 w 385"/>
                <a:gd name="T3" fmla="*/ 15579 h 481"/>
                <a:gd name="T4" fmla="*/ 12410 w 385"/>
                <a:gd name="T5" fmla="*/ 12460 h 481"/>
                <a:gd name="T6" fmla="*/ 12410 w 385"/>
                <a:gd name="T7" fmla="*/ 3118 h 481"/>
                <a:gd name="T8" fmla="*/ 6193 w 385"/>
                <a:gd name="T9" fmla="*/ 0 h 481"/>
                <a:gd name="T10" fmla="*/ 0 w 385"/>
                <a:gd name="T11" fmla="*/ 3118 h 481"/>
                <a:gd name="T12" fmla="*/ 0 w 385"/>
                <a:gd name="T13" fmla="*/ 12460 h 4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5"/>
                <a:gd name="T22" fmla="*/ 0 h 481"/>
                <a:gd name="T23" fmla="*/ 385 w 385"/>
                <a:gd name="T24" fmla="*/ 481 h 4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5" h="481">
                  <a:moveTo>
                    <a:pt x="0" y="384"/>
                  </a:moveTo>
                  <a:lnTo>
                    <a:pt x="192" y="480"/>
                  </a:lnTo>
                  <a:lnTo>
                    <a:pt x="384" y="384"/>
                  </a:lnTo>
                  <a:lnTo>
                    <a:pt x="384" y="96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384"/>
                  </a:lnTo>
                </a:path>
              </a:pathLst>
            </a:custGeom>
            <a:noFill/>
            <a:ln w="12700" cap="rnd" cmpd="sng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61" name="Freeform 71"/>
            <p:cNvSpPr>
              <a:spLocks/>
            </p:cNvSpPr>
            <p:nvPr/>
          </p:nvSpPr>
          <p:spPr bwMode="auto">
            <a:xfrm>
              <a:off x="2980" y="888"/>
              <a:ext cx="528" cy="659"/>
            </a:xfrm>
            <a:custGeom>
              <a:avLst/>
              <a:gdLst>
                <a:gd name="T0" fmla="*/ 0 w 385"/>
                <a:gd name="T1" fmla="*/ 12265 h 481"/>
                <a:gd name="T2" fmla="*/ 6193 w 385"/>
                <a:gd name="T3" fmla="*/ 15345 h 481"/>
                <a:gd name="T4" fmla="*/ 12410 w 385"/>
                <a:gd name="T5" fmla="*/ 12265 h 481"/>
                <a:gd name="T6" fmla="*/ 12410 w 385"/>
                <a:gd name="T7" fmla="*/ 3079 h 481"/>
                <a:gd name="T8" fmla="*/ 6193 w 385"/>
                <a:gd name="T9" fmla="*/ 0 h 481"/>
                <a:gd name="T10" fmla="*/ 0 w 385"/>
                <a:gd name="T11" fmla="*/ 3079 h 481"/>
                <a:gd name="T12" fmla="*/ 0 w 385"/>
                <a:gd name="T13" fmla="*/ 12265 h 4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5"/>
                <a:gd name="T22" fmla="*/ 0 h 481"/>
                <a:gd name="T23" fmla="*/ 385 w 385"/>
                <a:gd name="T24" fmla="*/ 481 h 4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5" h="481">
                  <a:moveTo>
                    <a:pt x="0" y="384"/>
                  </a:moveTo>
                  <a:lnTo>
                    <a:pt x="192" y="480"/>
                  </a:lnTo>
                  <a:lnTo>
                    <a:pt x="384" y="384"/>
                  </a:lnTo>
                  <a:lnTo>
                    <a:pt x="384" y="96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384"/>
                  </a:lnTo>
                </a:path>
              </a:pathLst>
            </a:custGeom>
            <a:noFill/>
            <a:ln w="12700" cap="rnd" cmpd="sng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62" name="Oval 72"/>
            <p:cNvSpPr>
              <a:spLocks noChangeArrowheads="1"/>
            </p:cNvSpPr>
            <p:nvPr/>
          </p:nvSpPr>
          <p:spPr bwMode="auto">
            <a:xfrm>
              <a:off x="1576" y="2194"/>
              <a:ext cx="175" cy="175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 wrap="none" lIns="92075" tIns="46038" rIns="92075" bIns="46038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it-IT" sz="1200" b="1">
                  <a:solidFill>
                    <a:srgbClr val="FFFFFF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8263" name="Oval 73"/>
            <p:cNvSpPr>
              <a:spLocks noChangeArrowheads="1"/>
            </p:cNvSpPr>
            <p:nvPr/>
          </p:nvSpPr>
          <p:spPr bwMode="auto">
            <a:xfrm>
              <a:off x="3164" y="2175"/>
              <a:ext cx="175" cy="175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 wrap="none" lIns="92075" tIns="46038" rIns="92075" bIns="46038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it-IT" sz="1200" b="1">
                  <a:solidFill>
                    <a:srgbClr val="FFFFFF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8196" name="Group 74"/>
          <p:cNvGrpSpPr>
            <a:grpSpLocks/>
          </p:cNvGrpSpPr>
          <p:nvPr/>
        </p:nvGrpSpPr>
        <p:grpSpPr bwMode="auto">
          <a:xfrm>
            <a:off x="7680327" y="5075238"/>
            <a:ext cx="2879725" cy="1377950"/>
            <a:chOff x="4105" y="3197"/>
            <a:chExt cx="1814" cy="868"/>
          </a:xfrm>
        </p:grpSpPr>
        <p:sp>
          <p:nvSpPr>
            <p:cNvPr id="8197" name="Rectangle 75"/>
            <p:cNvSpPr>
              <a:spLocks noChangeArrowheads="1"/>
            </p:cNvSpPr>
            <p:nvPr/>
          </p:nvSpPr>
          <p:spPr bwMode="auto">
            <a:xfrm>
              <a:off x="4105" y="3197"/>
              <a:ext cx="1814" cy="868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808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it-IT" altLang="it-IT" sz="1800">
                <a:latin typeface="Calibri" panose="020F0502020204030204" pitchFamily="34" charset="0"/>
              </a:endParaRPr>
            </a:p>
          </p:txBody>
        </p:sp>
        <p:sp>
          <p:nvSpPr>
            <p:cNvPr id="8198" name="Line 76"/>
            <p:cNvSpPr>
              <a:spLocks noChangeShapeType="1"/>
            </p:cNvSpPr>
            <p:nvPr/>
          </p:nvSpPr>
          <p:spPr bwMode="auto">
            <a:xfrm rot="5400000">
              <a:off x="4249" y="3642"/>
              <a:ext cx="0" cy="185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199" name="Line 77"/>
            <p:cNvSpPr>
              <a:spLocks noChangeShapeType="1"/>
            </p:cNvSpPr>
            <p:nvPr/>
          </p:nvSpPr>
          <p:spPr bwMode="auto">
            <a:xfrm rot="5400000">
              <a:off x="4241" y="3816"/>
              <a:ext cx="0" cy="182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200" name="Rectangle 78"/>
            <p:cNvSpPr>
              <a:spLocks noChangeArrowheads="1"/>
            </p:cNvSpPr>
            <p:nvPr/>
          </p:nvSpPr>
          <p:spPr bwMode="auto">
            <a:xfrm>
              <a:off x="4404" y="3644"/>
              <a:ext cx="135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it-IT" sz="1200" b="1" dirty="0" err="1">
                  <a:latin typeface="AvantGarde Bk BT"/>
                </a:rPr>
                <a:t>Mercato</a:t>
              </a:r>
              <a:r>
                <a:rPr lang="en-US" altLang="it-IT" sz="1200" b="1" dirty="0">
                  <a:latin typeface="AvantGarde Bk BT"/>
                </a:rPr>
                <a:t> </a:t>
              </a:r>
              <a:r>
                <a:rPr lang="en-US" altLang="it-IT" sz="1200" b="1" dirty="0" err="1">
                  <a:latin typeface="AvantGarde Bk BT"/>
                </a:rPr>
                <a:t>dei</a:t>
              </a:r>
              <a:r>
                <a:rPr lang="en-US" altLang="it-IT" sz="1200" b="1" dirty="0">
                  <a:latin typeface="AvantGarde Bk BT"/>
                </a:rPr>
                <a:t> </a:t>
              </a:r>
              <a:r>
                <a:rPr lang="en-US" altLang="it-IT" sz="1200" b="1" dirty="0" err="1">
                  <a:latin typeface="AvantGarde Bk BT"/>
                </a:rPr>
                <a:t>centri</a:t>
              </a:r>
              <a:r>
                <a:rPr lang="en-US" altLang="it-IT" sz="1200" b="1" dirty="0">
                  <a:latin typeface="AvantGarde Bk BT"/>
                </a:rPr>
                <a:t> di </a:t>
              </a:r>
              <a:r>
                <a:rPr lang="en-US" altLang="it-IT" sz="1200" b="1" dirty="0" err="1">
                  <a:latin typeface="AvantGarde Bk BT"/>
                </a:rPr>
                <a:t>ordine</a:t>
              </a:r>
              <a:r>
                <a:rPr lang="en-US" altLang="it-IT" sz="1200" b="1" dirty="0">
                  <a:latin typeface="AvantGarde Bk BT"/>
                </a:rPr>
                <a:t> </a:t>
              </a:r>
              <a:r>
                <a:rPr lang="en-US" altLang="it-IT" sz="1200" b="1" i="1" dirty="0">
                  <a:latin typeface="AvantGarde Bk BT"/>
                </a:rPr>
                <a:t>n</a:t>
              </a:r>
            </a:p>
          </p:txBody>
        </p:sp>
        <p:sp>
          <p:nvSpPr>
            <p:cNvPr id="8201" name="Rectangle 79"/>
            <p:cNvSpPr>
              <a:spLocks noChangeArrowheads="1"/>
            </p:cNvSpPr>
            <p:nvPr/>
          </p:nvSpPr>
          <p:spPr bwMode="auto">
            <a:xfrm>
              <a:off x="4404" y="3281"/>
              <a:ext cx="80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it-IT" sz="1200" b="1" dirty="0" err="1">
                  <a:latin typeface="AvantGarde Bk BT"/>
                </a:rPr>
                <a:t>Centri</a:t>
              </a:r>
              <a:r>
                <a:rPr lang="en-US" altLang="it-IT" sz="1200" b="1" dirty="0">
                  <a:latin typeface="AvantGarde Bk BT"/>
                </a:rPr>
                <a:t> di </a:t>
              </a:r>
              <a:r>
                <a:rPr lang="en-US" altLang="it-IT" sz="1200" b="1" dirty="0" err="1">
                  <a:latin typeface="AvantGarde Bk BT"/>
                </a:rPr>
                <a:t>ordine</a:t>
              </a:r>
              <a:r>
                <a:rPr lang="en-US" altLang="it-IT" sz="1200" b="1" dirty="0">
                  <a:latin typeface="AvantGarde Bk BT"/>
                </a:rPr>
                <a:t> </a:t>
              </a:r>
              <a:r>
                <a:rPr lang="en-US" altLang="it-IT" sz="1200" b="1" i="1" dirty="0">
                  <a:latin typeface="AvantGarde Bk BT"/>
                </a:rPr>
                <a:t>n</a:t>
              </a:r>
            </a:p>
          </p:txBody>
        </p:sp>
        <p:sp>
          <p:nvSpPr>
            <p:cNvPr id="8202" name="Oval 80"/>
            <p:cNvSpPr>
              <a:spLocks noChangeArrowheads="1"/>
            </p:cNvSpPr>
            <p:nvPr/>
          </p:nvSpPr>
          <p:spPr bwMode="auto">
            <a:xfrm>
              <a:off x="4158" y="3242"/>
              <a:ext cx="176" cy="175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 wrap="none" lIns="92075" tIns="46038" rIns="92075" bIns="46038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it-IT" sz="1200" b="1">
                  <a:solidFill>
                    <a:srgbClr val="FFFFFF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8203" name="Oval 81"/>
            <p:cNvSpPr>
              <a:spLocks noChangeArrowheads="1"/>
            </p:cNvSpPr>
            <p:nvPr/>
          </p:nvSpPr>
          <p:spPr bwMode="auto">
            <a:xfrm>
              <a:off x="4182" y="3490"/>
              <a:ext cx="121" cy="121"/>
            </a:xfrm>
            <a:prstGeom prst="ellipse">
              <a:avLst/>
            </a:prstGeom>
            <a:solidFill>
              <a:srgbClr val="99C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it-IT" altLang="it-IT" sz="1800">
                <a:latin typeface="Calibri" panose="020F0502020204030204" pitchFamily="34" charset="0"/>
              </a:endParaRPr>
            </a:p>
          </p:txBody>
        </p:sp>
        <p:sp>
          <p:nvSpPr>
            <p:cNvPr id="8204" name="Rectangle 82"/>
            <p:cNvSpPr>
              <a:spLocks noChangeArrowheads="1"/>
            </p:cNvSpPr>
            <p:nvPr/>
          </p:nvSpPr>
          <p:spPr bwMode="auto">
            <a:xfrm>
              <a:off x="4404" y="3465"/>
              <a:ext cx="94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it-IT" sz="1200" b="1" dirty="0" err="1">
                  <a:latin typeface="AvantGarde Bk BT"/>
                </a:rPr>
                <a:t>Centri</a:t>
              </a:r>
              <a:r>
                <a:rPr lang="en-US" altLang="it-IT" sz="1200" b="1" dirty="0">
                  <a:latin typeface="AvantGarde Bk BT"/>
                </a:rPr>
                <a:t> di </a:t>
              </a:r>
              <a:r>
                <a:rPr lang="en-US" altLang="it-IT" sz="1200" b="1" dirty="0" err="1">
                  <a:latin typeface="AvantGarde Bk BT"/>
                </a:rPr>
                <a:t>ordine</a:t>
              </a:r>
              <a:r>
                <a:rPr lang="en-US" altLang="it-IT" sz="1200" b="1" dirty="0">
                  <a:latin typeface="AvantGarde Bk BT"/>
                </a:rPr>
                <a:t> </a:t>
              </a:r>
              <a:r>
                <a:rPr lang="en-US" altLang="it-IT" sz="1200" b="1" i="1" dirty="0">
                  <a:latin typeface="AvantGarde Bk BT"/>
                </a:rPr>
                <a:t>n - 1</a:t>
              </a:r>
            </a:p>
          </p:txBody>
        </p:sp>
        <p:sp>
          <p:nvSpPr>
            <p:cNvPr id="8205" name="Rectangle 83"/>
            <p:cNvSpPr>
              <a:spLocks noChangeArrowheads="1"/>
            </p:cNvSpPr>
            <p:nvPr/>
          </p:nvSpPr>
          <p:spPr bwMode="auto">
            <a:xfrm>
              <a:off x="4404" y="3835"/>
              <a:ext cx="149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it-IT" sz="1200" b="1">
                  <a:latin typeface="AvantGarde Bk BT"/>
                </a:rPr>
                <a:t>Mercato dei centri di ordine </a:t>
              </a:r>
              <a:r>
                <a:rPr lang="en-US" altLang="it-IT" sz="1200" b="1" i="1">
                  <a:latin typeface="AvantGarde Bk BT"/>
                </a:rPr>
                <a:t>n - 1</a:t>
              </a:r>
            </a:p>
          </p:txBody>
        </p:sp>
      </p:grpSp>
      <p:pic>
        <p:nvPicPr>
          <p:cNvPr id="2" name="SlideChr5_c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3151" y="56855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6388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54</Words>
  <Application>Microsoft Office PowerPoint</Application>
  <PresentationFormat>Widescreen</PresentationFormat>
  <Paragraphs>20</Paragraphs>
  <Slides>1</Slides>
  <Notes>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8" baseType="lpstr">
      <vt:lpstr>Arial</vt:lpstr>
      <vt:lpstr>AvantGarde Bk BT</vt:lpstr>
      <vt:lpstr>Calibri</vt:lpstr>
      <vt:lpstr>Constantia</vt:lpstr>
      <vt:lpstr>Monotype Sorts</vt:lpstr>
      <vt:lpstr>Wingdings 2</vt:lpstr>
      <vt:lpstr>Equinozio</vt:lpstr>
      <vt:lpstr>Principio del mercato (k=3)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Hewlett-Packard Company</dc:creator>
  <cp:lastModifiedBy>Hewlett-Packard Company</cp:lastModifiedBy>
  <cp:revision>9</cp:revision>
  <dcterms:created xsi:type="dcterms:W3CDTF">2020-03-31T13:43:48Z</dcterms:created>
  <dcterms:modified xsi:type="dcterms:W3CDTF">2020-04-22T10:34:17Z</dcterms:modified>
  <cp:contentStatus>Finale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