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Diparimento di Scienze Geografiche e Storiche - Introduzione ai GIS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37AFBA-70A8-443C-B91E-6AC48E33F1CF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115916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1" y="522979"/>
            <a:ext cx="8305800" cy="72234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Principio del </a:t>
            </a:r>
            <a:r>
              <a:rPr lang="en-US" sz="4000" dirty="0" err="1"/>
              <a:t>mercato</a:t>
            </a:r>
            <a:r>
              <a:rPr lang="en-US" sz="4000" dirty="0"/>
              <a:t>(k=3)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3581400" y="1931989"/>
            <a:ext cx="2508250" cy="3343275"/>
          </a:xfrm>
          <a:custGeom>
            <a:avLst/>
            <a:gdLst>
              <a:gd name="T0" fmla="*/ 0 w 1153"/>
              <a:gd name="T1" fmla="*/ 2147483646 h 1537"/>
              <a:gd name="T2" fmla="*/ 2147483646 w 1153"/>
              <a:gd name="T3" fmla="*/ 2147483646 h 1537"/>
              <a:gd name="T4" fmla="*/ 2147483646 w 1153"/>
              <a:gd name="T5" fmla="*/ 2147483646 h 1537"/>
              <a:gd name="T6" fmla="*/ 2147483646 w 1153"/>
              <a:gd name="T7" fmla="*/ 2147483646 h 1537"/>
              <a:gd name="T8" fmla="*/ 2147483646 w 1153"/>
              <a:gd name="T9" fmla="*/ 0 h 1537"/>
              <a:gd name="T10" fmla="*/ 0 w 1153"/>
              <a:gd name="T11" fmla="*/ 2147483646 h 1537"/>
              <a:gd name="T12" fmla="*/ 0 w 1153"/>
              <a:gd name="T13" fmla="*/ 2147483646 h 15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3"/>
              <a:gd name="T22" fmla="*/ 0 h 1537"/>
              <a:gd name="T23" fmla="*/ 1153 w 1153"/>
              <a:gd name="T24" fmla="*/ 1537 h 15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3" h="1537">
                <a:moveTo>
                  <a:pt x="0" y="1152"/>
                </a:moveTo>
                <a:lnTo>
                  <a:pt x="576" y="1536"/>
                </a:lnTo>
                <a:lnTo>
                  <a:pt x="1152" y="1152"/>
                </a:lnTo>
                <a:lnTo>
                  <a:pt x="1152" y="384"/>
                </a:lnTo>
                <a:lnTo>
                  <a:pt x="576" y="0"/>
                </a:lnTo>
                <a:lnTo>
                  <a:pt x="0" y="384"/>
                </a:lnTo>
                <a:lnTo>
                  <a:pt x="0" y="1152"/>
                </a:lnTo>
              </a:path>
            </a:pathLst>
          </a:custGeom>
          <a:solidFill>
            <a:srgbClr val="B2B2B2"/>
          </a:solidFill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3998914" y="2767014"/>
            <a:ext cx="1673225" cy="1673225"/>
          </a:xfrm>
          <a:custGeom>
            <a:avLst/>
            <a:gdLst>
              <a:gd name="T0" fmla="*/ 2147483646 w 769"/>
              <a:gd name="T1" fmla="*/ 0 h 769"/>
              <a:gd name="T2" fmla="*/ 2147483646 w 769"/>
              <a:gd name="T3" fmla="*/ 0 h 769"/>
              <a:gd name="T4" fmla="*/ 2147483646 w 769"/>
              <a:gd name="T5" fmla="*/ 2147483646 h 769"/>
              <a:gd name="T6" fmla="*/ 2147483646 w 769"/>
              <a:gd name="T7" fmla="*/ 2147483646 h 769"/>
              <a:gd name="T8" fmla="*/ 2147483646 w 769"/>
              <a:gd name="T9" fmla="*/ 2147483646 h 769"/>
              <a:gd name="T10" fmla="*/ 0 w 769"/>
              <a:gd name="T11" fmla="*/ 2147483646 h 769"/>
              <a:gd name="T12" fmla="*/ 2147483646 w 769"/>
              <a:gd name="T13" fmla="*/ 0 h 7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9"/>
              <a:gd name="T22" fmla="*/ 0 h 769"/>
              <a:gd name="T23" fmla="*/ 769 w 769"/>
              <a:gd name="T24" fmla="*/ 769 h 7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9" h="769">
                <a:moveTo>
                  <a:pt x="192" y="0"/>
                </a:moveTo>
                <a:lnTo>
                  <a:pt x="576" y="0"/>
                </a:lnTo>
                <a:lnTo>
                  <a:pt x="768" y="384"/>
                </a:lnTo>
                <a:lnTo>
                  <a:pt x="576" y="768"/>
                </a:lnTo>
                <a:lnTo>
                  <a:pt x="192" y="768"/>
                </a:lnTo>
                <a:lnTo>
                  <a:pt x="0" y="384"/>
                </a:lnTo>
                <a:lnTo>
                  <a:pt x="192" y="0"/>
                </a:lnTo>
              </a:path>
            </a:pathLst>
          </a:custGeom>
          <a:solidFill>
            <a:srgbClr val="DDDDDD"/>
          </a:solidFill>
          <a:ln w="25400" cap="rnd" cmpd="sng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3581401" y="1514476"/>
            <a:ext cx="5013325" cy="4176713"/>
            <a:chOff x="1426" y="1204"/>
            <a:chExt cx="3158" cy="2631"/>
          </a:xfrm>
        </p:grpSpPr>
        <p:sp>
          <p:nvSpPr>
            <p:cNvPr id="10316" name="Line 6"/>
            <p:cNvSpPr>
              <a:spLocks noChangeShapeType="1"/>
            </p:cNvSpPr>
            <p:nvPr/>
          </p:nvSpPr>
          <p:spPr bwMode="auto">
            <a:xfrm flipH="1">
              <a:off x="1426" y="2519"/>
              <a:ext cx="263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7" name="Line 7"/>
            <p:cNvSpPr>
              <a:spLocks noChangeShapeType="1"/>
            </p:cNvSpPr>
            <p:nvPr/>
          </p:nvSpPr>
          <p:spPr bwMode="auto">
            <a:xfrm flipH="1">
              <a:off x="4320" y="2519"/>
              <a:ext cx="264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8" name="Line 8"/>
            <p:cNvSpPr>
              <a:spLocks noChangeShapeType="1"/>
            </p:cNvSpPr>
            <p:nvPr/>
          </p:nvSpPr>
          <p:spPr bwMode="auto">
            <a:xfrm flipH="1" flipV="1">
              <a:off x="2610" y="1204"/>
              <a:ext cx="132" cy="2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9" name="Line 9"/>
            <p:cNvSpPr>
              <a:spLocks noChangeShapeType="1"/>
            </p:cNvSpPr>
            <p:nvPr/>
          </p:nvSpPr>
          <p:spPr bwMode="auto">
            <a:xfrm flipV="1">
              <a:off x="3268" y="1204"/>
              <a:ext cx="197" cy="2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0" name="Line 10"/>
            <p:cNvSpPr>
              <a:spLocks noChangeShapeType="1"/>
            </p:cNvSpPr>
            <p:nvPr/>
          </p:nvSpPr>
          <p:spPr bwMode="auto">
            <a:xfrm flipH="1" flipV="1">
              <a:off x="1821" y="1730"/>
              <a:ext cx="131" cy="2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1" name="Line 11"/>
            <p:cNvSpPr>
              <a:spLocks noChangeShapeType="1"/>
            </p:cNvSpPr>
            <p:nvPr/>
          </p:nvSpPr>
          <p:spPr bwMode="auto">
            <a:xfrm flipH="1">
              <a:off x="1821" y="3046"/>
              <a:ext cx="131" cy="2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2" name="Line 12"/>
            <p:cNvSpPr>
              <a:spLocks noChangeShapeType="1"/>
            </p:cNvSpPr>
            <p:nvPr/>
          </p:nvSpPr>
          <p:spPr bwMode="auto">
            <a:xfrm>
              <a:off x="4057" y="3046"/>
              <a:ext cx="198" cy="2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3" name="Line 13"/>
            <p:cNvSpPr>
              <a:spLocks noChangeShapeType="1"/>
            </p:cNvSpPr>
            <p:nvPr/>
          </p:nvSpPr>
          <p:spPr bwMode="auto">
            <a:xfrm flipV="1">
              <a:off x="4057" y="1730"/>
              <a:ext cx="198" cy="2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4" name="Line 14"/>
            <p:cNvSpPr>
              <a:spLocks noChangeShapeType="1"/>
            </p:cNvSpPr>
            <p:nvPr/>
          </p:nvSpPr>
          <p:spPr bwMode="auto">
            <a:xfrm flipH="1">
              <a:off x="2610" y="3572"/>
              <a:ext cx="132" cy="2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5" name="Line 15"/>
            <p:cNvSpPr>
              <a:spLocks noChangeShapeType="1"/>
            </p:cNvSpPr>
            <p:nvPr/>
          </p:nvSpPr>
          <p:spPr bwMode="auto">
            <a:xfrm>
              <a:off x="3268" y="3572"/>
              <a:ext cx="131" cy="2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6" name="Freeform 16"/>
            <p:cNvSpPr>
              <a:spLocks/>
            </p:cNvSpPr>
            <p:nvPr/>
          </p:nvSpPr>
          <p:spPr bwMode="auto">
            <a:xfrm>
              <a:off x="2479" y="1467"/>
              <a:ext cx="1053" cy="1054"/>
            </a:xfrm>
            <a:custGeom>
              <a:avLst/>
              <a:gdLst>
                <a:gd name="T0" fmla="*/ 6091 w 769"/>
                <a:gd name="T1" fmla="*/ 0 h 769"/>
                <a:gd name="T2" fmla="*/ 18278 w 769"/>
                <a:gd name="T3" fmla="*/ 0 h 769"/>
                <a:gd name="T4" fmla="*/ 24389 w 769"/>
                <a:gd name="T5" fmla="*/ 12305 h 769"/>
                <a:gd name="T6" fmla="*/ 18278 w 769"/>
                <a:gd name="T7" fmla="*/ 24635 h 769"/>
                <a:gd name="T8" fmla="*/ 6091 w 769"/>
                <a:gd name="T9" fmla="*/ 24635 h 769"/>
                <a:gd name="T10" fmla="*/ 0 w 769"/>
                <a:gd name="T11" fmla="*/ 12305 h 769"/>
                <a:gd name="T12" fmla="*/ 6091 w 769"/>
                <a:gd name="T13" fmla="*/ 0 h 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9"/>
                <a:gd name="T22" fmla="*/ 0 h 769"/>
                <a:gd name="T23" fmla="*/ 769 w 769"/>
                <a:gd name="T24" fmla="*/ 769 h 7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9" h="769">
                  <a:moveTo>
                    <a:pt x="192" y="0"/>
                  </a:moveTo>
                  <a:lnTo>
                    <a:pt x="576" y="0"/>
                  </a:lnTo>
                  <a:lnTo>
                    <a:pt x="768" y="384"/>
                  </a:lnTo>
                  <a:lnTo>
                    <a:pt x="576" y="768"/>
                  </a:lnTo>
                  <a:lnTo>
                    <a:pt x="192" y="768"/>
                  </a:lnTo>
                  <a:lnTo>
                    <a:pt x="0" y="384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7" name="Freeform 17"/>
            <p:cNvSpPr>
              <a:spLocks/>
            </p:cNvSpPr>
            <p:nvPr/>
          </p:nvSpPr>
          <p:spPr bwMode="auto">
            <a:xfrm>
              <a:off x="2479" y="2519"/>
              <a:ext cx="1053" cy="1054"/>
            </a:xfrm>
            <a:custGeom>
              <a:avLst/>
              <a:gdLst>
                <a:gd name="T0" fmla="*/ 6091 w 769"/>
                <a:gd name="T1" fmla="*/ 0 h 769"/>
                <a:gd name="T2" fmla="*/ 18278 w 769"/>
                <a:gd name="T3" fmla="*/ 0 h 769"/>
                <a:gd name="T4" fmla="*/ 24389 w 769"/>
                <a:gd name="T5" fmla="*/ 12305 h 769"/>
                <a:gd name="T6" fmla="*/ 18278 w 769"/>
                <a:gd name="T7" fmla="*/ 24635 h 769"/>
                <a:gd name="T8" fmla="*/ 6091 w 769"/>
                <a:gd name="T9" fmla="*/ 24635 h 769"/>
                <a:gd name="T10" fmla="*/ 0 w 769"/>
                <a:gd name="T11" fmla="*/ 12305 h 769"/>
                <a:gd name="T12" fmla="*/ 6091 w 769"/>
                <a:gd name="T13" fmla="*/ 0 h 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9"/>
                <a:gd name="T22" fmla="*/ 0 h 769"/>
                <a:gd name="T23" fmla="*/ 769 w 769"/>
                <a:gd name="T24" fmla="*/ 769 h 7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9" h="769">
                  <a:moveTo>
                    <a:pt x="192" y="0"/>
                  </a:moveTo>
                  <a:lnTo>
                    <a:pt x="576" y="0"/>
                  </a:lnTo>
                  <a:lnTo>
                    <a:pt x="768" y="384"/>
                  </a:lnTo>
                  <a:lnTo>
                    <a:pt x="576" y="768"/>
                  </a:lnTo>
                  <a:lnTo>
                    <a:pt x="192" y="768"/>
                  </a:lnTo>
                  <a:lnTo>
                    <a:pt x="0" y="384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8" name="Freeform 18"/>
            <p:cNvSpPr>
              <a:spLocks/>
            </p:cNvSpPr>
            <p:nvPr/>
          </p:nvSpPr>
          <p:spPr bwMode="auto">
            <a:xfrm>
              <a:off x="3268" y="1993"/>
              <a:ext cx="1054" cy="1054"/>
            </a:xfrm>
            <a:custGeom>
              <a:avLst/>
              <a:gdLst>
                <a:gd name="T0" fmla="*/ 6149 w 769"/>
                <a:gd name="T1" fmla="*/ 0 h 769"/>
                <a:gd name="T2" fmla="*/ 18457 w 769"/>
                <a:gd name="T3" fmla="*/ 0 h 769"/>
                <a:gd name="T4" fmla="*/ 24635 w 769"/>
                <a:gd name="T5" fmla="*/ 12305 h 769"/>
                <a:gd name="T6" fmla="*/ 18457 w 769"/>
                <a:gd name="T7" fmla="*/ 24635 h 769"/>
                <a:gd name="T8" fmla="*/ 6149 w 769"/>
                <a:gd name="T9" fmla="*/ 24635 h 769"/>
                <a:gd name="T10" fmla="*/ 0 w 769"/>
                <a:gd name="T11" fmla="*/ 12305 h 769"/>
                <a:gd name="T12" fmla="*/ 6149 w 769"/>
                <a:gd name="T13" fmla="*/ 0 h 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9"/>
                <a:gd name="T22" fmla="*/ 0 h 769"/>
                <a:gd name="T23" fmla="*/ 769 w 769"/>
                <a:gd name="T24" fmla="*/ 769 h 7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9" h="769">
                  <a:moveTo>
                    <a:pt x="192" y="0"/>
                  </a:moveTo>
                  <a:lnTo>
                    <a:pt x="576" y="0"/>
                  </a:lnTo>
                  <a:lnTo>
                    <a:pt x="768" y="384"/>
                  </a:lnTo>
                  <a:lnTo>
                    <a:pt x="576" y="768"/>
                  </a:lnTo>
                  <a:lnTo>
                    <a:pt x="192" y="768"/>
                  </a:lnTo>
                  <a:lnTo>
                    <a:pt x="0" y="384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46" name="Freeform 19"/>
          <p:cNvSpPr>
            <a:spLocks/>
          </p:cNvSpPr>
          <p:nvPr/>
        </p:nvSpPr>
        <p:spPr bwMode="auto">
          <a:xfrm>
            <a:off x="4416425" y="3081338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47" name="Oval 20"/>
          <p:cNvSpPr>
            <a:spLocks noChangeArrowheads="1"/>
          </p:cNvSpPr>
          <p:nvPr/>
        </p:nvSpPr>
        <p:spPr bwMode="auto">
          <a:xfrm>
            <a:off x="4657726" y="3427414"/>
            <a:ext cx="352425" cy="350837"/>
          </a:xfrm>
          <a:prstGeom prst="ellipse">
            <a:avLst/>
          </a:prstGeom>
          <a:solidFill>
            <a:srgbClr val="000080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rgbClr val="FFFFFF"/>
                </a:solidFill>
                <a:latin typeface="AvantGarde Bk BT"/>
              </a:rPr>
              <a:t>A</a:t>
            </a:r>
          </a:p>
        </p:txBody>
      </p:sp>
      <p:sp>
        <p:nvSpPr>
          <p:cNvPr id="10248" name="Oval 21"/>
          <p:cNvSpPr>
            <a:spLocks noChangeArrowheads="1"/>
          </p:cNvSpPr>
          <p:nvPr/>
        </p:nvSpPr>
        <p:spPr bwMode="auto">
          <a:xfrm>
            <a:off x="4321175" y="2671764"/>
            <a:ext cx="192088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49" name="Oval 22"/>
          <p:cNvSpPr>
            <a:spLocks noChangeArrowheads="1"/>
          </p:cNvSpPr>
          <p:nvPr/>
        </p:nvSpPr>
        <p:spPr bwMode="auto">
          <a:xfrm>
            <a:off x="5156200" y="2671764"/>
            <a:ext cx="192088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0" name="Oval 23"/>
          <p:cNvSpPr>
            <a:spLocks noChangeArrowheads="1"/>
          </p:cNvSpPr>
          <p:nvPr/>
        </p:nvSpPr>
        <p:spPr bwMode="auto">
          <a:xfrm>
            <a:off x="3903664" y="3506789"/>
            <a:ext cx="192087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1" name="Oval 24"/>
          <p:cNvSpPr>
            <a:spLocks noChangeArrowheads="1"/>
          </p:cNvSpPr>
          <p:nvPr/>
        </p:nvSpPr>
        <p:spPr bwMode="auto">
          <a:xfrm>
            <a:off x="4321175" y="4341814"/>
            <a:ext cx="192088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2" name="Oval 25"/>
          <p:cNvSpPr>
            <a:spLocks noChangeArrowheads="1"/>
          </p:cNvSpPr>
          <p:nvPr/>
        </p:nvSpPr>
        <p:spPr bwMode="auto">
          <a:xfrm>
            <a:off x="5156200" y="4341814"/>
            <a:ext cx="192088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3" name="Oval 26"/>
          <p:cNvSpPr>
            <a:spLocks noChangeArrowheads="1"/>
          </p:cNvSpPr>
          <p:nvPr/>
        </p:nvSpPr>
        <p:spPr bwMode="auto">
          <a:xfrm>
            <a:off x="5573714" y="3506789"/>
            <a:ext cx="192087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4" name="Oval 27"/>
          <p:cNvSpPr>
            <a:spLocks noChangeArrowheads="1"/>
          </p:cNvSpPr>
          <p:nvPr/>
        </p:nvSpPr>
        <p:spPr bwMode="auto">
          <a:xfrm>
            <a:off x="5573714" y="1836738"/>
            <a:ext cx="192087" cy="1905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5" name="Oval 28"/>
          <p:cNvSpPr>
            <a:spLocks noChangeArrowheads="1"/>
          </p:cNvSpPr>
          <p:nvPr/>
        </p:nvSpPr>
        <p:spPr bwMode="auto">
          <a:xfrm>
            <a:off x="6410325" y="1836738"/>
            <a:ext cx="190500" cy="1905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6" name="Oval 29"/>
          <p:cNvSpPr>
            <a:spLocks noChangeArrowheads="1"/>
          </p:cNvSpPr>
          <p:nvPr/>
        </p:nvSpPr>
        <p:spPr bwMode="auto">
          <a:xfrm>
            <a:off x="6410325" y="3506789"/>
            <a:ext cx="190500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7" name="Oval 30"/>
          <p:cNvSpPr>
            <a:spLocks noChangeArrowheads="1"/>
          </p:cNvSpPr>
          <p:nvPr/>
        </p:nvSpPr>
        <p:spPr bwMode="auto">
          <a:xfrm>
            <a:off x="6827838" y="2671764"/>
            <a:ext cx="190500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8" name="Oval 31"/>
          <p:cNvSpPr>
            <a:spLocks noChangeArrowheads="1"/>
          </p:cNvSpPr>
          <p:nvPr/>
        </p:nvSpPr>
        <p:spPr bwMode="auto">
          <a:xfrm>
            <a:off x="6410325" y="5176839"/>
            <a:ext cx="190500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59" name="Oval 32"/>
          <p:cNvSpPr>
            <a:spLocks noChangeArrowheads="1"/>
          </p:cNvSpPr>
          <p:nvPr/>
        </p:nvSpPr>
        <p:spPr bwMode="auto">
          <a:xfrm>
            <a:off x="5573714" y="5176839"/>
            <a:ext cx="192087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60" name="Oval 33"/>
          <p:cNvSpPr>
            <a:spLocks noChangeArrowheads="1"/>
          </p:cNvSpPr>
          <p:nvPr/>
        </p:nvSpPr>
        <p:spPr bwMode="auto">
          <a:xfrm>
            <a:off x="6827838" y="4341814"/>
            <a:ext cx="190500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61" name="Oval 34"/>
          <p:cNvSpPr>
            <a:spLocks noChangeArrowheads="1"/>
          </p:cNvSpPr>
          <p:nvPr/>
        </p:nvSpPr>
        <p:spPr bwMode="auto">
          <a:xfrm>
            <a:off x="7662864" y="4341814"/>
            <a:ext cx="192087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62" name="Oval 35"/>
          <p:cNvSpPr>
            <a:spLocks noChangeArrowheads="1"/>
          </p:cNvSpPr>
          <p:nvPr/>
        </p:nvSpPr>
        <p:spPr bwMode="auto">
          <a:xfrm>
            <a:off x="8080375" y="3506789"/>
            <a:ext cx="192088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63" name="Oval 36"/>
          <p:cNvSpPr>
            <a:spLocks noChangeArrowheads="1"/>
          </p:cNvSpPr>
          <p:nvPr/>
        </p:nvSpPr>
        <p:spPr bwMode="auto">
          <a:xfrm>
            <a:off x="7662864" y="2671764"/>
            <a:ext cx="192087" cy="1920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10264" name="Freeform 37"/>
          <p:cNvSpPr>
            <a:spLocks/>
          </p:cNvSpPr>
          <p:nvPr/>
        </p:nvSpPr>
        <p:spPr bwMode="auto">
          <a:xfrm>
            <a:off x="6088063" y="1931989"/>
            <a:ext cx="2508250" cy="3343275"/>
          </a:xfrm>
          <a:custGeom>
            <a:avLst/>
            <a:gdLst>
              <a:gd name="T0" fmla="*/ 0 w 1153"/>
              <a:gd name="T1" fmla="*/ 2147483646 h 1537"/>
              <a:gd name="T2" fmla="*/ 2147483646 w 1153"/>
              <a:gd name="T3" fmla="*/ 2147483646 h 1537"/>
              <a:gd name="T4" fmla="*/ 2147483646 w 1153"/>
              <a:gd name="T5" fmla="*/ 2147483646 h 1537"/>
              <a:gd name="T6" fmla="*/ 2147483646 w 1153"/>
              <a:gd name="T7" fmla="*/ 2147483646 h 1537"/>
              <a:gd name="T8" fmla="*/ 2147483646 w 1153"/>
              <a:gd name="T9" fmla="*/ 0 h 1537"/>
              <a:gd name="T10" fmla="*/ 0 w 1153"/>
              <a:gd name="T11" fmla="*/ 2147483646 h 1537"/>
              <a:gd name="T12" fmla="*/ 0 w 1153"/>
              <a:gd name="T13" fmla="*/ 2147483646 h 15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3"/>
              <a:gd name="T22" fmla="*/ 0 h 1537"/>
              <a:gd name="T23" fmla="*/ 1153 w 1153"/>
              <a:gd name="T24" fmla="*/ 1537 h 15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3" h="1537">
                <a:moveTo>
                  <a:pt x="0" y="1152"/>
                </a:moveTo>
                <a:lnTo>
                  <a:pt x="576" y="1536"/>
                </a:lnTo>
                <a:lnTo>
                  <a:pt x="1152" y="1152"/>
                </a:lnTo>
                <a:lnTo>
                  <a:pt x="1152" y="384"/>
                </a:lnTo>
                <a:lnTo>
                  <a:pt x="576" y="0"/>
                </a:lnTo>
                <a:lnTo>
                  <a:pt x="0" y="384"/>
                </a:lnTo>
                <a:lnTo>
                  <a:pt x="0" y="115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5" name="Oval 38"/>
          <p:cNvSpPr>
            <a:spLocks noChangeArrowheads="1"/>
          </p:cNvSpPr>
          <p:nvPr/>
        </p:nvSpPr>
        <p:spPr bwMode="auto">
          <a:xfrm>
            <a:off x="7164389" y="3427414"/>
            <a:ext cx="352425" cy="350837"/>
          </a:xfrm>
          <a:prstGeom prst="ellipse">
            <a:avLst/>
          </a:prstGeom>
          <a:solidFill>
            <a:srgbClr val="000080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rgbClr val="FFFFFF"/>
                </a:solidFill>
                <a:latin typeface="AvantGarde Bk BT"/>
              </a:rPr>
              <a:t>A</a:t>
            </a:r>
          </a:p>
        </p:txBody>
      </p:sp>
      <p:sp>
        <p:nvSpPr>
          <p:cNvPr id="10266" name="Oval 39"/>
          <p:cNvSpPr>
            <a:spLocks noChangeArrowheads="1"/>
          </p:cNvSpPr>
          <p:nvPr/>
        </p:nvSpPr>
        <p:spPr bwMode="auto">
          <a:xfrm>
            <a:off x="5930900" y="2628901"/>
            <a:ext cx="279400" cy="277813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67" name="Oval 40"/>
          <p:cNvSpPr>
            <a:spLocks noChangeArrowheads="1"/>
          </p:cNvSpPr>
          <p:nvPr/>
        </p:nvSpPr>
        <p:spPr bwMode="auto">
          <a:xfrm>
            <a:off x="5948363" y="4316413"/>
            <a:ext cx="279400" cy="277812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68" name="Oval 41"/>
          <p:cNvSpPr>
            <a:spLocks noChangeArrowheads="1"/>
          </p:cNvSpPr>
          <p:nvPr/>
        </p:nvSpPr>
        <p:spPr bwMode="auto">
          <a:xfrm>
            <a:off x="4678363" y="5133976"/>
            <a:ext cx="277812" cy="277813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69" name="Oval 42"/>
          <p:cNvSpPr>
            <a:spLocks noChangeArrowheads="1"/>
          </p:cNvSpPr>
          <p:nvPr/>
        </p:nvSpPr>
        <p:spPr bwMode="auto">
          <a:xfrm>
            <a:off x="3424238" y="4298951"/>
            <a:ext cx="279400" cy="277813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70" name="Oval 43"/>
          <p:cNvSpPr>
            <a:spLocks noChangeArrowheads="1"/>
          </p:cNvSpPr>
          <p:nvPr/>
        </p:nvSpPr>
        <p:spPr bwMode="auto">
          <a:xfrm>
            <a:off x="3424238" y="2628901"/>
            <a:ext cx="279400" cy="277813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71" name="Oval 44"/>
          <p:cNvSpPr>
            <a:spLocks noChangeArrowheads="1"/>
          </p:cNvSpPr>
          <p:nvPr/>
        </p:nvSpPr>
        <p:spPr bwMode="auto">
          <a:xfrm>
            <a:off x="4678363" y="1792288"/>
            <a:ext cx="277812" cy="2794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72" name="Freeform 45"/>
          <p:cNvSpPr>
            <a:spLocks/>
          </p:cNvSpPr>
          <p:nvPr/>
        </p:nvSpPr>
        <p:spPr bwMode="auto">
          <a:xfrm>
            <a:off x="3998913" y="2244725"/>
            <a:ext cx="838200" cy="1047750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3" name="Freeform 46"/>
          <p:cNvSpPr>
            <a:spLocks/>
          </p:cNvSpPr>
          <p:nvPr/>
        </p:nvSpPr>
        <p:spPr bwMode="auto">
          <a:xfrm>
            <a:off x="4833938" y="2244725"/>
            <a:ext cx="838200" cy="1047750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4" name="Freeform 47"/>
          <p:cNvSpPr>
            <a:spLocks/>
          </p:cNvSpPr>
          <p:nvPr/>
        </p:nvSpPr>
        <p:spPr bwMode="auto">
          <a:xfrm>
            <a:off x="5253038" y="3081338"/>
            <a:ext cx="836612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5" name="Freeform 48"/>
          <p:cNvSpPr>
            <a:spLocks/>
          </p:cNvSpPr>
          <p:nvPr/>
        </p:nvSpPr>
        <p:spPr bwMode="auto">
          <a:xfrm>
            <a:off x="4833938" y="3916363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6" name="Freeform 49"/>
          <p:cNvSpPr>
            <a:spLocks/>
          </p:cNvSpPr>
          <p:nvPr/>
        </p:nvSpPr>
        <p:spPr bwMode="auto">
          <a:xfrm>
            <a:off x="3998913" y="3916363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7" name="Freeform 50"/>
          <p:cNvSpPr>
            <a:spLocks/>
          </p:cNvSpPr>
          <p:nvPr/>
        </p:nvSpPr>
        <p:spPr bwMode="auto">
          <a:xfrm>
            <a:off x="3581400" y="3081338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8" name="Freeform 51"/>
          <p:cNvSpPr>
            <a:spLocks/>
          </p:cNvSpPr>
          <p:nvPr/>
        </p:nvSpPr>
        <p:spPr bwMode="auto">
          <a:xfrm>
            <a:off x="5670551" y="2244725"/>
            <a:ext cx="836613" cy="1047750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9" name="Freeform 52"/>
          <p:cNvSpPr>
            <a:spLocks/>
          </p:cNvSpPr>
          <p:nvPr/>
        </p:nvSpPr>
        <p:spPr bwMode="auto">
          <a:xfrm>
            <a:off x="5670551" y="3916363"/>
            <a:ext cx="836613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0" name="Freeform 53"/>
          <p:cNvSpPr>
            <a:spLocks/>
          </p:cNvSpPr>
          <p:nvPr/>
        </p:nvSpPr>
        <p:spPr bwMode="auto">
          <a:xfrm>
            <a:off x="4416425" y="4751388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1" name="Freeform 54"/>
          <p:cNvSpPr>
            <a:spLocks/>
          </p:cNvSpPr>
          <p:nvPr/>
        </p:nvSpPr>
        <p:spPr bwMode="auto">
          <a:xfrm>
            <a:off x="3163888" y="3916363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2" name="Freeform 55"/>
          <p:cNvSpPr>
            <a:spLocks/>
          </p:cNvSpPr>
          <p:nvPr/>
        </p:nvSpPr>
        <p:spPr bwMode="auto">
          <a:xfrm>
            <a:off x="3163888" y="2244725"/>
            <a:ext cx="838200" cy="1047750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3" name="Freeform 56"/>
          <p:cNvSpPr>
            <a:spLocks/>
          </p:cNvSpPr>
          <p:nvPr/>
        </p:nvSpPr>
        <p:spPr bwMode="auto">
          <a:xfrm>
            <a:off x="4416425" y="1409701"/>
            <a:ext cx="838200" cy="1046163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4" name="Oval 57"/>
          <p:cNvSpPr>
            <a:spLocks noChangeArrowheads="1"/>
          </p:cNvSpPr>
          <p:nvPr/>
        </p:nvSpPr>
        <p:spPr bwMode="auto">
          <a:xfrm>
            <a:off x="7183438" y="5133976"/>
            <a:ext cx="279400" cy="277813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5" name="Oval 58"/>
          <p:cNvSpPr>
            <a:spLocks noChangeArrowheads="1"/>
          </p:cNvSpPr>
          <p:nvPr/>
        </p:nvSpPr>
        <p:spPr bwMode="auto">
          <a:xfrm>
            <a:off x="8437563" y="4298951"/>
            <a:ext cx="277812" cy="277813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Oval 59"/>
          <p:cNvSpPr>
            <a:spLocks noChangeArrowheads="1"/>
          </p:cNvSpPr>
          <p:nvPr/>
        </p:nvSpPr>
        <p:spPr bwMode="auto">
          <a:xfrm>
            <a:off x="8437563" y="2628901"/>
            <a:ext cx="277812" cy="277813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7" name="Oval 60"/>
          <p:cNvSpPr>
            <a:spLocks noChangeArrowheads="1"/>
          </p:cNvSpPr>
          <p:nvPr/>
        </p:nvSpPr>
        <p:spPr bwMode="auto">
          <a:xfrm>
            <a:off x="7183438" y="1792288"/>
            <a:ext cx="279400" cy="2794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8" name="Freeform 61"/>
          <p:cNvSpPr>
            <a:spLocks/>
          </p:cNvSpPr>
          <p:nvPr/>
        </p:nvSpPr>
        <p:spPr bwMode="auto">
          <a:xfrm>
            <a:off x="6505575" y="2244725"/>
            <a:ext cx="838200" cy="1047750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9" name="Freeform 62"/>
          <p:cNvSpPr>
            <a:spLocks/>
          </p:cNvSpPr>
          <p:nvPr/>
        </p:nvSpPr>
        <p:spPr bwMode="auto">
          <a:xfrm>
            <a:off x="7340600" y="3916363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0" name="Freeform 63"/>
          <p:cNvSpPr>
            <a:spLocks/>
          </p:cNvSpPr>
          <p:nvPr/>
        </p:nvSpPr>
        <p:spPr bwMode="auto">
          <a:xfrm>
            <a:off x="7758113" y="3081338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1" name="Freeform 64"/>
          <p:cNvSpPr>
            <a:spLocks/>
          </p:cNvSpPr>
          <p:nvPr/>
        </p:nvSpPr>
        <p:spPr bwMode="auto">
          <a:xfrm>
            <a:off x="5253038" y="1409701"/>
            <a:ext cx="836612" cy="1046163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2" name="Freeform 65"/>
          <p:cNvSpPr>
            <a:spLocks/>
          </p:cNvSpPr>
          <p:nvPr/>
        </p:nvSpPr>
        <p:spPr bwMode="auto">
          <a:xfrm>
            <a:off x="6088063" y="1409701"/>
            <a:ext cx="836612" cy="1046163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3" name="Freeform 66"/>
          <p:cNvSpPr>
            <a:spLocks/>
          </p:cNvSpPr>
          <p:nvPr/>
        </p:nvSpPr>
        <p:spPr bwMode="auto">
          <a:xfrm>
            <a:off x="6088063" y="3081338"/>
            <a:ext cx="836612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4" name="Freeform 67"/>
          <p:cNvSpPr>
            <a:spLocks/>
          </p:cNvSpPr>
          <p:nvPr/>
        </p:nvSpPr>
        <p:spPr bwMode="auto">
          <a:xfrm>
            <a:off x="5253038" y="4751388"/>
            <a:ext cx="836612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5" name="Freeform 68"/>
          <p:cNvSpPr>
            <a:spLocks/>
          </p:cNvSpPr>
          <p:nvPr/>
        </p:nvSpPr>
        <p:spPr bwMode="auto">
          <a:xfrm>
            <a:off x="6505575" y="3916363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6" name="Freeform 69"/>
          <p:cNvSpPr>
            <a:spLocks/>
          </p:cNvSpPr>
          <p:nvPr/>
        </p:nvSpPr>
        <p:spPr bwMode="auto">
          <a:xfrm>
            <a:off x="6088063" y="4751388"/>
            <a:ext cx="836612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7" name="Freeform 70"/>
          <p:cNvSpPr>
            <a:spLocks/>
          </p:cNvSpPr>
          <p:nvPr/>
        </p:nvSpPr>
        <p:spPr bwMode="auto">
          <a:xfrm>
            <a:off x="6923088" y="3081338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8" name="Freeform 71"/>
          <p:cNvSpPr>
            <a:spLocks/>
          </p:cNvSpPr>
          <p:nvPr/>
        </p:nvSpPr>
        <p:spPr bwMode="auto">
          <a:xfrm>
            <a:off x="7340600" y="2244725"/>
            <a:ext cx="838200" cy="1047750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9" name="Freeform 72"/>
          <p:cNvSpPr>
            <a:spLocks/>
          </p:cNvSpPr>
          <p:nvPr/>
        </p:nvSpPr>
        <p:spPr bwMode="auto">
          <a:xfrm>
            <a:off x="6923088" y="4751388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00" name="Freeform 73"/>
          <p:cNvSpPr>
            <a:spLocks/>
          </p:cNvSpPr>
          <p:nvPr/>
        </p:nvSpPr>
        <p:spPr bwMode="auto">
          <a:xfrm>
            <a:off x="8175625" y="3916363"/>
            <a:ext cx="838200" cy="1046162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01" name="Freeform 74"/>
          <p:cNvSpPr>
            <a:spLocks/>
          </p:cNvSpPr>
          <p:nvPr/>
        </p:nvSpPr>
        <p:spPr bwMode="auto">
          <a:xfrm>
            <a:off x="8175625" y="2244725"/>
            <a:ext cx="838200" cy="1047750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02" name="Freeform 75"/>
          <p:cNvSpPr>
            <a:spLocks/>
          </p:cNvSpPr>
          <p:nvPr/>
        </p:nvSpPr>
        <p:spPr bwMode="auto">
          <a:xfrm>
            <a:off x="6923088" y="1409701"/>
            <a:ext cx="838200" cy="1046163"/>
          </a:xfrm>
          <a:custGeom>
            <a:avLst/>
            <a:gdLst>
              <a:gd name="T0" fmla="*/ 0 w 385"/>
              <a:gd name="T1" fmla="*/ 2147483646 h 481"/>
              <a:gd name="T2" fmla="*/ 2147483646 w 385"/>
              <a:gd name="T3" fmla="*/ 2147483646 h 481"/>
              <a:gd name="T4" fmla="*/ 2147483646 w 385"/>
              <a:gd name="T5" fmla="*/ 2147483646 h 481"/>
              <a:gd name="T6" fmla="*/ 2147483646 w 385"/>
              <a:gd name="T7" fmla="*/ 2147483646 h 481"/>
              <a:gd name="T8" fmla="*/ 2147483646 w 385"/>
              <a:gd name="T9" fmla="*/ 0 h 481"/>
              <a:gd name="T10" fmla="*/ 0 w 385"/>
              <a:gd name="T11" fmla="*/ 2147483646 h 481"/>
              <a:gd name="T12" fmla="*/ 0 w 385"/>
              <a:gd name="T13" fmla="*/ 2147483646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481"/>
              <a:gd name="T23" fmla="*/ 385 w 385"/>
              <a:gd name="T24" fmla="*/ 481 h 4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481">
                <a:moveTo>
                  <a:pt x="0" y="384"/>
                </a:moveTo>
                <a:lnTo>
                  <a:pt x="192" y="480"/>
                </a:lnTo>
                <a:lnTo>
                  <a:pt x="384" y="384"/>
                </a:lnTo>
                <a:lnTo>
                  <a:pt x="384" y="96"/>
                </a:lnTo>
                <a:lnTo>
                  <a:pt x="192" y="0"/>
                </a:lnTo>
                <a:lnTo>
                  <a:pt x="0" y="96"/>
                </a:lnTo>
                <a:lnTo>
                  <a:pt x="0" y="384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303" name="Group 76"/>
          <p:cNvGrpSpPr>
            <a:grpSpLocks/>
          </p:cNvGrpSpPr>
          <p:nvPr/>
        </p:nvGrpSpPr>
        <p:grpSpPr bwMode="auto">
          <a:xfrm>
            <a:off x="9753601" y="1245180"/>
            <a:ext cx="2060575" cy="946150"/>
            <a:chOff x="4063" y="3386"/>
            <a:chExt cx="1298" cy="596"/>
          </a:xfrm>
        </p:grpSpPr>
        <p:sp>
          <p:nvSpPr>
            <p:cNvPr id="10304" name="Rectangle 77"/>
            <p:cNvSpPr>
              <a:spLocks noChangeArrowheads="1"/>
            </p:cNvSpPr>
            <p:nvPr/>
          </p:nvSpPr>
          <p:spPr bwMode="auto">
            <a:xfrm>
              <a:off x="4063" y="3386"/>
              <a:ext cx="1298" cy="5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Calibri" panose="020F0502020204030204" pitchFamily="34" charset="0"/>
              </a:endParaRPr>
            </a:p>
          </p:txBody>
        </p:sp>
        <p:sp>
          <p:nvSpPr>
            <p:cNvPr id="10305" name="Line 78"/>
            <p:cNvSpPr>
              <a:spLocks noChangeShapeType="1"/>
            </p:cNvSpPr>
            <p:nvPr/>
          </p:nvSpPr>
          <p:spPr bwMode="auto">
            <a:xfrm>
              <a:off x="4220" y="3745"/>
              <a:ext cx="0" cy="1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06" name="Line 79"/>
            <p:cNvSpPr>
              <a:spLocks noChangeShapeType="1"/>
            </p:cNvSpPr>
            <p:nvPr/>
          </p:nvSpPr>
          <p:spPr bwMode="auto">
            <a:xfrm>
              <a:off x="4404" y="3745"/>
              <a:ext cx="0" cy="18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07" name="Line 80"/>
            <p:cNvSpPr>
              <a:spLocks noChangeShapeType="1"/>
            </p:cNvSpPr>
            <p:nvPr/>
          </p:nvSpPr>
          <p:spPr bwMode="auto">
            <a:xfrm>
              <a:off x="4588" y="3745"/>
              <a:ext cx="0" cy="18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08" name="Rectangle 81"/>
            <p:cNvSpPr>
              <a:spLocks noChangeArrowheads="1"/>
            </p:cNvSpPr>
            <p:nvPr/>
          </p:nvSpPr>
          <p:spPr bwMode="auto">
            <a:xfrm>
              <a:off x="4193" y="3623"/>
              <a:ext cx="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200" b="1">
                  <a:latin typeface="AvantGarde Bk BT"/>
                </a:rPr>
                <a:t>A</a:t>
              </a:r>
            </a:p>
          </p:txBody>
        </p:sp>
        <p:sp>
          <p:nvSpPr>
            <p:cNvPr id="10309" name="Rectangle 82"/>
            <p:cNvSpPr>
              <a:spLocks noChangeArrowheads="1"/>
            </p:cNvSpPr>
            <p:nvPr/>
          </p:nvSpPr>
          <p:spPr bwMode="auto">
            <a:xfrm>
              <a:off x="4374" y="3623"/>
              <a:ext cx="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200" b="1">
                  <a:latin typeface="AvantGarde Bk BT"/>
                </a:rPr>
                <a:t>B</a:t>
              </a:r>
            </a:p>
          </p:txBody>
        </p:sp>
        <p:sp>
          <p:nvSpPr>
            <p:cNvPr id="10310" name="Rectangle 83"/>
            <p:cNvSpPr>
              <a:spLocks noChangeArrowheads="1"/>
            </p:cNvSpPr>
            <p:nvPr/>
          </p:nvSpPr>
          <p:spPr bwMode="auto">
            <a:xfrm>
              <a:off x="4553" y="3623"/>
              <a:ext cx="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200" b="1">
                  <a:latin typeface="AvantGarde Bk BT"/>
                </a:rPr>
                <a:t>C</a:t>
              </a:r>
            </a:p>
          </p:txBody>
        </p:sp>
        <p:sp>
          <p:nvSpPr>
            <p:cNvPr id="10311" name="Rectangle 84"/>
            <p:cNvSpPr>
              <a:spLocks noChangeArrowheads="1"/>
            </p:cNvSpPr>
            <p:nvPr/>
          </p:nvSpPr>
          <p:spPr bwMode="auto">
            <a:xfrm>
              <a:off x="4657" y="3755"/>
              <a:ext cx="4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latin typeface="AvantGarde Bk BT"/>
                </a:rPr>
                <a:t>mercato</a:t>
              </a:r>
            </a:p>
          </p:txBody>
        </p:sp>
        <p:sp>
          <p:nvSpPr>
            <p:cNvPr id="10312" name="Oval 85"/>
            <p:cNvSpPr>
              <a:spLocks noChangeArrowheads="1"/>
            </p:cNvSpPr>
            <p:nvPr/>
          </p:nvSpPr>
          <p:spPr bwMode="auto">
            <a:xfrm>
              <a:off x="4138" y="3437"/>
              <a:ext cx="160" cy="159"/>
            </a:xfrm>
            <a:prstGeom prst="ellipse">
              <a:avLst/>
            </a:prstGeom>
            <a:solidFill>
              <a:srgbClr val="000080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 b="1">
                <a:solidFill>
                  <a:srgbClr val="FFFFFF"/>
                </a:solidFill>
                <a:latin typeface="AvantGarde Bk BT"/>
              </a:endParaRPr>
            </a:p>
          </p:txBody>
        </p:sp>
        <p:sp>
          <p:nvSpPr>
            <p:cNvPr id="10313" name="Oval 86"/>
            <p:cNvSpPr>
              <a:spLocks noChangeArrowheads="1"/>
            </p:cNvSpPr>
            <p:nvPr/>
          </p:nvSpPr>
          <p:spPr bwMode="auto">
            <a:xfrm>
              <a:off x="4339" y="3442"/>
              <a:ext cx="147" cy="14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2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14" name="Oval 87"/>
            <p:cNvSpPr>
              <a:spLocks noChangeArrowheads="1"/>
            </p:cNvSpPr>
            <p:nvPr/>
          </p:nvSpPr>
          <p:spPr bwMode="auto">
            <a:xfrm>
              <a:off x="4528" y="3455"/>
              <a:ext cx="121" cy="12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Calibri" panose="020F0502020204030204" pitchFamily="34" charset="0"/>
              </a:endParaRPr>
            </a:p>
          </p:txBody>
        </p:sp>
        <p:sp>
          <p:nvSpPr>
            <p:cNvPr id="10315" name="Rectangle 88"/>
            <p:cNvSpPr>
              <a:spLocks noChangeArrowheads="1"/>
            </p:cNvSpPr>
            <p:nvPr/>
          </p:nvSpPr>
          <p:spPr bwMode="auto">
            <a:xfrm>
              <a:off x="4728" y="3451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latin typeface="AvantGarde Bk BT"/>
                </a:rPr>
                <a:t>ordine</a:t>
              </a:r>
            </a:p>
          </p:txBody>
        </p:sp>
      </p:grpSp>
      <p:pic>
        <p:nvPicPr>
          <p:cNvPr id="2" name="SlideChr6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1363" y="5776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1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</Words>
  <Application>Microsoft Office PowerPoint</Application>
  <PresentationFormat>Widescreen</PresentationFormat>
  <Paragraphs>21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AvantGarde Bk BT</vt:lpstr>
      <vt:lpstr>Calibri</vt:lpstr>
      <vt:lpstr>Constantia</vt:lpstr>
      <vt:lpstr>Monotype Sorts</vt:lpstr>
      <vt:lpstr>Wingdings 2</vt:lpstr>
      <vt:lpstr>Equinozio</vt:lpstr>
      <vt:lpstr>Principio del mercato(k=3)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9</cp:revision>
  <dcterms:created xsi:type="dcterms:W3CDTF">2020-03-31T13:43:48Z</dcterms:created>
  <dcterms:modified xsi:type="dcterms:W3CDTF">2020-04-22T10:36:00Z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