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0" r:id="rId2"/>
    <p:sldId id="261" r:id="rId3"/>
    <p:sldId id="262" r:id="rId4"/>
    <p:sldId id="263" r:id="rId5"/>
    <p:sldId id="297" r:id="rId6"/>
    <p:sldId id="299" r:id="rId7"/>
  </p:sldIdLst>
  <p:sldSz cx="9290050" cy="7056438"/>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647" autoAdjust="0"/>
  </p:normalViewPr>
  <p:slideViewPr>
    <p:cSldViewPr snapToGrid="0" snapToObjects="1">
      <p:cViewPr varScale="1">
        <p:scale>
          <a:sx n="130" d="100"/>
          <a:sy n="130" d="100"/>
        </p:scale>
        <p:origin x="-2320" y="-104"/>
      </p:cViewPr>
      <p:guideLst>
        <p:guide orient="horz" pos="2222"/>
        <p:guide pos="292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05B165-D140-7E4D-B00D-031A9EE7938D}" type="datetimeFigureOut">
              <a:rPr lang="it-IT" smtClean="0"/>
              <a:t>22/04/20</a:t>
            </a:fld>
            <a:endParaRPr lang="it-IT"/>
          </a:p>
        </p:txBody>
      </p:sp>
      <p:sp>
        <p:nvSpPr>
          <p:cNvPr id="4" name="Segnaposto immagine diapositiva 3"/>
          <p:cNvSpPr>
            <a:spLocks noGrp="1" noRot="1" noChangeAspect="1"/>
          </p:cNvSpPr>
          <p:nvPr>
            <p:ph type="sldImg" idx="2"/>
          </p:nvPr>
        </p:nvSpPr>
        <p:spPr>
          <a:xfrm>
            <a:off x="1171575" y="685800"/>
            <a:ext cx="451485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6F4891-C716-DD4B-A62D-0343099F51B2}" type="slidenum">
              <a:rPr lang="it-IT" smtClean="0"/>
              <a:t>‹n.›</a:t>
            </a:fld>
            <a:endParaRPr lang="it-IT"/>
          </a:p>
        </p:txBody>
      </p:sp>
    </p:spTree>
    <p:extLst>
      <p:ext uri="{BB962C8B-B14F-4D97-AF65-F5344CB8AC3E}">
        <p14:creationId xmlns:p14="http://schemas.microsoft.com/office/powerpoint/2010/main" val="19893183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6F4891-C716-DD4B-A62D-0343099F51B2}" type="slidenum">
              <a:rPr lang="it-IT" smtClean="0"/>
              <a:t>2</a:t>
            </a:fld>
            <a:endParaRPr lang="it-IT"/>
          </a:p>
        </p:txBody>
      </p:sp>
    </p:spTree>
    <p:extLst>
      <p:ext uri="{BB962C8B-B14F-4D97-AF65-F5344CB8AC3E}">
        <p14:creationId xmlns:p14="http://schemas.microsoft.com/office/powerpoint/2010/main" val="422141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64503" y="282585"/>
            <a:ext cx="8361045" cy="1176073"/>
          </a:xfrm>
          <a:prstGeom prst="rect">
            <a:avLst/>
          </a:prstGeom>
        </p:spPr>
        <p:txBody>
          <a:bodyPr lIns="93406" tIns="46703" rIns="93406" bIns="46703"/>
          <a:lstStyle/>
          <a:p>
            <a:r>
              <a:rPr lang="it-IT" smtClean="0"/>
              <a:t>Fare clic per modificare stile</a:t>
            </a:r>
            <a:endParaRPr lang="it-IT"/>
          </a:p>
        </p:txBody>
      </p:sp>
      <p:sp>
        <p:nvSpPr>
          <p:cNvPr id="3" name="Segnaposto contenuto 2"/>
          <p:cNvSpPr>
            <a:spLocks noGrp="1"/>
          </p:cNvSpPr>
          <p:nvPr>
            <p:ph idx="1"/>
          </p:nvPr>
        </p:nvSpPr>
        <p:spPr>
          <a:xfrm>
            <a:off x="464503" y="1646503"/>
            <a:ext cx="8361045" cy="4656923"/>
          </a:xfrm>
          <a:prstGeom prst="rect">
            <a:avLst/>
          </a:prstGeom>
        </p:spPr>
        <p:txBody>
          <a:bodyPr lIns="93406" tIns="46703" rIns="93406" bIns="46703"/>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xfrm>
            <a:off x="464503" y="6425932"/>
            <a:ext cx="2167678" cy="490030"/>
          </a:xfrm>
          <a:prstGeom prst="rect">
            <a:avLst/>
          </a:prstGeom>
          <a:ln/>
        </p:spPr>
        <p:txBody>
          <a:bodyPr lIns="93406" tIns="46703" rIns="93406" bIns="46703"/>
          <a:lstStyle>
            <a:lvl1pPr>
              <a:defRPr/>
            </a:lvl1pPr>
          </a:lstStyle>
          <a:p>
            <a:pPr>
              <a:defRPr/>
            </a:pPr>
            <a:endParaRPr lang="it-IT"/>
          </a:p>
        </p:txBody>
      </p:sp>
      <p:sp>
        <p:nvSpPr>
          <p:cNvPr id="5" name="Rectangle 5"/>
          <p:cNvSpPr>
            <a:spLocks noGrp="1" noChangeArrowheads="1"/>
          </p:cNvSpPr>
          <p:nvPr>
            <p:ph type="ftr" sz="quarter" idx="11"/>
          </p:nvPr>
        </p:nvSpPr>
        <p:spPr>
          <a:xfrm>
            <a:off x="3174101" y="6425932"/>
            <a:ext cx="2941849" cy="490030"/>
          </a:xfrm>
          <a:prstGeom prst="rect">
            <a:avLst/>
          </a:prstGeom>
          <a:ln/>
        </p:spPr>
        <p:txBody>
          <a:bodyPr lIns="93406" tIns="46703" rIns="93406" bIns="46703"/>
          <a:lstStyle>
            <a:lvl1pPr>
              <a:defRPr/>
            </a:lvl1pPr>
          </a:lstStyle>
          <a:p>
            <a:pPr>
              <a:defRPr/>
            </a:pPr>
            <a:endParaRPr lang="it-IT"/>
          </a:p>
        </p:txBody>
      </p:sp>
      <p:sp>
        <p:nvSpPr>
          <p:cNvPr id="6" name="Rectangle 6"/>
          <p:cNvSpPr>
            <a:spLocks noGrp="1" noChangeArrowheads="1"/>
          </p:cNvSpPr>
          <p:nvPr>
            <p:ph type="sldNum" sz="quarter" idx="12"/>
          </p:nvPr>
        </p:nvSpPr>
        <p:spPr>
          <a:xfrm>
            <a:off x="6657869" y="6425932"/>
            <a:ext cx="2167678" cy="490030"/>
          </a:xfrm>
          <a:prstGeom prst="rect">
            <a:avLst/>
          </a:prstGeom>
          <a:ln/>
        </p:spPr>
        <p:txBody>
          <a:bodyPr lIns="93406" tIns="46703" rIns="93406" bIns="46703"/>
          <a:lstStyle>
            <a:lvl1pPr>
              <a:defRPr/>
            </a:lvl1pPr>
          </a:lstStyle>
          <a:p>
            <a:pPr>
              <a:defRPr/>
            </a:pPr>
            <a:fld id="{5EEA6074-A65D-DD4C-82E2-C1BAC4B5CFE7}" type="slidenum">
              <a:rPr lang="it-IT"/>
              <a:pPr>
                <a:defRPr/>
              </a:pPr>
              <a:t>‹n.›</a:t>
            </a:fld>
            <a:endParaRPr lang="it-IT"/>
          </a:p>
        </p:txBody>
      </p:sp>
    </p:spTree>
    <p:extLst>
      <p:ext uri="{BB962C8B-B14F-4D97-AF65-F5344CB8AC3E}">
        <p14:creationId xmlns:p14="http://schemas.microsoft.com/office/powerpoint/2010/main" val="518527078"/>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ttangolo 1"/>
          <p:cNvSpPr/>
          <p:nvPr/>
        </p:nvSpPr>
        <p:spPr>
          <a:xfrm>
            <a:off x="886968" y="685799"/>
            <a:ext cx="7370064" cy="5858037"/>
          </a:xfrm>
          <a:prstGeom prst="rect">
            <a:avLst/>
          </a:prstGeom>
        </p:spPr>
        <p:txBody>
          <a:bodyPr lIns="0" tIns="0" rIns="0" bIns="0">
            <a:noAutofit/>
          </a:bodyPr>
          <a:lstStyle/>
          <a:p>
            <a:pPr marL="266700" indent="0" algn="ctr">
              <a:spcAft>
                <a:spcPts val="1470"/>
              </a:spcAft>
            </a:pPr>
            <a:r>
              <a:rPr lang="it-IT" sz="3200" dirty="0" smtClean="0">
                <a:latin typeface="Arial"/>
              </a:rPr>
              <a:t>È un “</a:t>
            </a:r>
            <a:r>
              <a:rPr lang="it" sz="3200" b="1" dirty="0" smtClean="0">
                <a:latin typeface="Arial"/>
              </a:rPr>
              <a:t>B</a:t>
            </a:r>
            <a:r>
              <a:rPr lang="it-IT" sz="3200" b="1" dirty="0" smtClean="0">
                <a:latin typeface="Arial"/>
              </a:rPr>
              <a:t>UONO SCRITTORE</a:t>
            </a:r>
            <a:r>
              <a:rPr lang="it-IT" sz="3200" dirty="0" smtClean="0">
                <a:latin typeface="Arial"/>
              </a:rPr>
              <a:t>”</a:t>
            </a:r>
            <a:endParaRPr lang="it" sz="3200" dirty="0">
              <a:latin typeface="Arial"/>
            </a:endParaRPr>
          </a:p>
          <a:p>
            <a:pPr marL="558800" indent="4064" algn="ctr">
              <a:spcAft>
                <a:spcPts val="2520"/>
              </a:spcAft>
            </a:pPr>
            <a:r>
              <a:rPr lang="it-IT" sz="2400" b="1" dirty="0" smtClean="0">
                <a:latin typeface="Arial"/>
              </a:rPr>
              <a:t>colui che sa scrivere un qualunque testo</a:t>
            </a:r>
          </a:p>
          <a:p>
            <a:pPr marL="558800" indent="4064" algn="ctr">
              <a:spcAft>
                <a:spcPts val="2520"/>
              </a:spcAft>
            </a:pPr>
            <a:r>
              <a:rPr lang="it-IT" sz="2400" b="1" dirty="0" smtClean="0">
                <a:latin typeface="Arial"/>
              </a:rPr>
              <a:t> e segue tre regole</a:t>
            </a:r>
          </a:p>
          <a:p>
            <a:pPr marL="558800" indent="4064" algn="ctr">
              <a:spcAft>
                <a:spcPts val="2520"/>
              </a:spcAft>
            </a:pPr>
            <a:endParaRPr lang="it" sz="2000" b="1" dirty="0">
              <a:solidFill>
                <a:srgbClr val="FD0000"/>
              </a:solidFill>
              <a:latin typeface="Arial"/>
            </a:endParaRPr>
          </a:p>
          <a:p>
            <a:pPr marL="457200" indent="-457200" algn="just">
              <a:buAutoNum type="arabicPeriod"/>
            </a:pPr>
            <a:r>
              <a:rPr lang="it-IT" sz="2000" b="1" dirty="0" smtClean="0">
                <a:latin typeface="Arial"/>
              </a:rPr>
              <a:t>PROGETTA</a:t>
            </a:r>
            <a:r>
              <a:rPr lang="it-IT" sz="2000" dirty="0" smtClean="0">
                <a:latin typeface="Arial"/>
              </a:rPr>
              <a:t> il testo.</a:t>
            </a:r>
          </a:p>
          <a:p>
            <a:pPr marL="457200" indent="-457200" algn="just">
              <a:buAutoNum type="arabicPeriod"/>
            </a:pPr>
            <a:endParaRPr lang="it-IT" sz="2000" dirty="0" smtClean="0">
              <a:latin typeface="Arial"/>
            </a:endParaRPr>
          </a:p>
          <a:p>
            <a:pPr algn="just"/>
            <a:endParaRPr lang="it-IT" sz="2000" dirty="0" smtClean="0">
              <a:latin typeface="Arial"/>
            </a:endParaRPr>
          </a:p>
          <a:p>
            <a:pPr algn="just"/>
            <a:r>
              <a:rPr lang="it-IT" sz="2000" b="1" dirty="0" smtClean="0">
                <a:latin typeface="Arial"/>
              </a:rPr>
              <a:t>2. ELABORA</a:t>
            </a:r>
            <a:r>
              <a:rPr lang="it-IT" sz="2000" dirty="0" smtClean="0">
                <a:latin typeface="Arial"/>
              </a:rPr>
              <a:t> il testo.</a:t>
            </a:r>
          </a:p>
          <a:p>
            <a:pPr algn="just"/>
            <a:endParaRPr lang="it-IT" sz="2000" dirty="0" smtClean="0">
              <a:latin typeface="Arial"/>
            </a:endParaRPr>
          </a:p>
          <a:p>
            <a:pPr algn="just"/>
            <a:endParaRPr lang="it-IT" sz="2000" dirty="0" smtClean="0">
              <a:latin typeface="Arial"/>
            </a:endParaRPr>
          </a:p>
          <a:p>
            <a:pPr algn="just"/>
            <a:r>
              <a:rPr lang="it-IT" sz="2000" b="1" dirty="0" smtClean="0">
                <a:latin typeface="Arial"/>
              </a:rPr>
              <a:t>3. CONTROLLA</a:t>
            </a:r>
            <a:r>
              <a:rPr lang="it-IT" sz="2000" dirty="0" smtClean="0">
                <a:latin typeface="Arial"/>
              </a:rPr>
              <a:t>, </a:t>
            </a:r>
            <a:r>
              <a:rPr lang="it-IT" sz="2000" b="1" dirty="0" smtClean="0">
                <a:latin typeface="Arial"/>
              </a:rPr>
              <a:t>CORREGGE</a:t>
            </a:r>
            <a:r>
              <a:rPr lang="it-IT" sz="2000" dirty="0" smtClean="0">
                <a:latin typeface="Arial"/>
              </a:rPr>
              <a:t> e </a:t>
            </a:r>
            <a:r>
              <a:rPr lang="it-IT" sz="2000" b="1" dirty="0" smtClean="0">
                <a:latin typeface="Arial"/>
              </a:rPr>
              <a:t>MIGLIORA</a:t>
            </a:r>
            <a:r>
              <a:rPr lang="it-IT" sz="2000" dirty="0" smtClean="0">
                <a:latin typeface="Arial"/>
              </a:rPr>
              <a:t> il testo dopo averlo scritto.</a:t>
            </a:r>
            <a:endParaRPr lang="it" sz="2000" dirty="0">
              <a:latin typeface="Arial"/>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ttangolo 1"/>
          <p:cNvSpPr/>
          <p:nvPr/>
        </p:nvSpPr>
        <p:spPr>
          <a:xfrm>
            <a:off x="2718816" y="489166"/>
            <a:ext cx="3392424" cy="743154"/>
          </a:xfrm>
          <a:prstGeom prst="rect">
            <a:avLst/>
          </a:prstGeom>
        </p:spPr>
        <p:txBody>
          <a:bodyPr wrap="none" lIns="0" tIns="0" rIns="0" bIns="0">
            <a:noAutofit/>
          </a:bodyPr>
          <a:lstStyle/>
          <a:p>
            <a:pPr indent="0" algn="ctr">
              <a:spcAft>
                <a:spcPts val="3150"/>
              </a:spcAft>
            </a:pPr>
            <a:r>
              <a:rPr lang="en-US" sz="3200" b="1" dirty="0" err="1" smtClean="0">
                <a:latin typeface="Arial"/>
              </a:rPr>
              <a:t>Progettare</a:t>
            </a:r>
            <a:r>
              <a:rPr lang="en-US" sz="3200" b="1" dirty="0" smtClean="0">
                <a:latin typeface="Arial"/>
              </a:rPr>
              <a:t> </a:t>
            </a:r>
            <a:r>
              <a:rPr lang="en-US" sz="3200" b="1" dirty="0" err="1" smtClean="0">
                <a:latin typeface="Arial"/>
              </a:rPr>
              <a:t>il</a:t>
            </a:r>
            <a:r>
              <a:rPr lang="en-US" sz="3200" b="1" dirty="0" smtClean="0">
                <a:latin typeface="Arial"/>
              </a:rPr>
              <a:t> </a:t>
            </a:r>
            <a:r>
              <a:rPr lang="en-US" sz="3200" b="1" dirty="0" err="1" smtClean="0">
                <a:latin typeface="Arial"/>
              </a:rPr>
              <a:t>testo</a:t>
            </a:r>
            <a:endParaRPr lang="en-US" sz="3200" b="1" dirty="0">
              <a:latin typeface="Arial"/>
            </a:endParaRPr>
          </a:p>
        </p:txBody>
      </p:sp>
      <p:sp>
        <p:nvSpPr>
          <p:cNvPr id="3" name="Rettangolo 2"/>
          <p:cNvSpPr/>
          <p:nvPr/>
        </p:nvSpPr>
        <p:spPr>
          <a:xfrm>
            <a:off x="397487" y="1448679"/>
            <a:ext cx="8560516" cy="5066074"/>
          </a:xfrm>
          <a:prstGeom prst="rect">
            <a:avLst/>
          </a:prstGeom>
        </p:spPr>
        <p:txBody>
          <a:bodyPr lIns="0" tIns="0" rIns="0" bIns="0">
            <a:noAutofit/>
          </a:bodyPr>
          <a:lstStyle/>
          <a:p>
            <a:pPr algn="just"/>
            <a:r>
              <a:rPr lang="it-IT" dirty="0" smtClean="0">
                <a:latin typeface="Arial"/>
              </a:rPr>
              <a:t>Vuol dire aver ben chiari i punti cardine su cui si intende costruire il testo</a:t>
            </a:r>
            <a:r>
              <a:rPr lang="it" dirty="0" smtClean="0">
                <a:latin typeface="Arial"/>
              </a:rPr>
              <a:t>:</a:t>
            </a:r>
            <a:endParaRPr lang="it-IT" dirty="0" smtClean="0">
              <a:latin typeface="Arial"/>
            </a:endParaRPr>
          </a:p>
          <a:p>
            <a:pPr algn="just"/>
            <a:endParaRPr lang="it" dirty="0" smtClean="0">
              <a:latin typeface="Arial"/>
            </a:endParaRPr>
          </a:p>
          <a:p>
            <a:pPr marL="342900" indent="-342900" algn="just">
              <a:buAutoNum type="arabicPeriod"/>
            </a:pPr>
            <a:r>
              <a:rPr lang="it" b="1" dirty="0" smtClean="0">
                <a:latin typeface="Arial"/>
              </a:rPr>
              <a:t>L</a:t>
            </a:r>
            <a:r>
              <a:rPr lang="it-IT" b="1" dirty="0" smtClean="0">
                <a:latin typeface="Arial"/>
              </a:rPr>
              <a:t>o scopo </a:t>
            </a:r>
            <a:r>
              <a:rPr lang="it-IT" dirty="0" smtClean="0">
                <a:latin typeface="Arial"/>
              </a:rPr>
              <a:t>reale sotteso e lo scopo apparente.</a:t>
            </a:r>
          </a:p>
          <a:p>
            <a:pPr algn="just"/>
            <a:endParaRPr lang="it" dirty="0" smtClean="0">
              <a:latin typeface="Arial"/>
            </a:endParaRPr>
          </a:p>
          <a:p>
            <a:pPr algn="just">
              <a:buAutoNum type="arabicPeriod" startAt="2"/>
            </a:pPr>
            <a:r>
              <a:rPr lang="it-IT" b="1" dirty="0" smtClean="0">
                <a:latin typeface="Arial"/>
              </a:rPr>
              <a:t> Il destinatario </a:t>
            </a:r>
            <a:r>
              <a:rPr lang="it-IT" dirty="0" smtClean="0">
                <a:latin typeface="Arial"/>
              </a:rPr>
              <a:t>(caratteristiche e attese).</a:t>
            </a:r>
          </a:p>
          <a:p>
            <a:pPr algn="just"/>
            <a:endParaRPr lang="it" dirty="0" smtClean="0">
              <a:latin typeface="Arial"/>
            </a:endParaRPr>
          </a:p>
          <a:p>
            <a:pPr algn="just">
              <a:buAutoNum type="arabicPeriod" startAt="2"/>
            </a:pPr>
            <a:r>
              <a:rPr lang="it" b="1" dirty="0" smtClean="0">
                <a:latin typeface="Arial"/>
              </a:rPr>
              <a:t> I</a:t>
            </a:r>
            <a:r>
              <a:rPr lang="it-IT" b="1" dirty="0" smtClean="0">
                <a:latin typeface="Arial"/>
              </a:rPr>
              <a:t>l registro linguistico </a:t>
            </a:r>
            <a:r>
              <a:rPr lang="it-IT" dirty="0" smtClean="0">
                <a:latin typeface="Arial"/>
              </a:rPr>
              <a:t>(scelta tra i tre livelli espressivi della lingua italiana:</a:t>
            </a:r>
          </a:p>
          <a:p>
            <a:pPr algn="just"/>
            <a:r>
              <a:rPr lang="it-IT" dirty="0" smtClean="0">
                <a:latin typeface="Arial"/>
              </a:rPr>
              <a:t>A. Livello formale: registro aulico, colto e impersonale-formale;</a:t>
            </a:r>
          </a:p>
          <a:p>
            <a:pPr algn="just"/>
            <a:r>
              <a:rPr lang="it-IT" dirty="0" smtClean="0">
                <a:latin typeface="Arial"/>
              </a:rPr>
              <a:t>B. Livello medio: registro medio, lingua italiana standard;</a:t>
            </a:r>
          </a:p>
          <a:p>
            <a:pPr algn="just"/>
            <a:r>
              <a:rPr lang="it-IT" dirty="0" smtClean="0">
                <a:latin typeface="Arial"/>
              </a:rPr>
              <a:t>C. Livello informale: registro colloquiale-familiare e intimo-confidenziale.</a:t>
            </a:r>
          </a:p>
          <a:p>
            <a:pPr algn="just"/>
            <a:endParaRPr lang="it" dirty="0" smtClean="0">
              <a:latin typeface="Arial"/>
            </a:endParaRPr>
          </a:p>
          <a:p>
            <a:pPr algn="just">
              <a:buAutoNum type="arabicPeriod" startAt="4"/>
            </a:pPr>
            <a:r>
              <a:rPr lang="it-IT" b="1" dirty="0" smtClean="0">
                <a:latin typeface="Arial"/>
              </a:rPr>
              <a:t> Conoscere </a:t>
            </a:r>
            <a:r>
              <a:rPr lang="it-IT" dirty="0" smtClean="0">
                <a:latin typeface="Arial"/>
              </a:rPr>
              <a:t>gli argomenti.</a:t>
            </a:r>
          </a:p>
          <a:p>
            <a:pPr algn="just">
              <a:buAutoNum type="arabicPeriod" startAt="4"/>
            </a:pPr>
            <a:endParaRPr lang="it-IT" dirty="0" smtClean="0">
              <a:latin typeface="Arial"/>
            </a:endParaRPr>
          </a:p>
          <a:p>
            <a:pPr algn="just">
              <a:buAutoNum type="arabicPeriod" startAt="4"/>
            </a:pPr>
            <a:r>
              <a:rPr lang="it-IT" b="1" dirty="0" smtClean="0">
                <a:latin typeface="Arial"/>
              </a:rPr>
              <a:t> </a:t>
            </a:r>
            <a:r>
              <a:rPr lang="it-IT" dirty="0" smtClean="0">
                <a:latin typeface="Arial"/>
              </a:rPr>
              <a:t>Decidere il livello di </a:t>
            </a:r>
            <a:r>
              <a:rPr lang="it-IT" b="1" dirty="0" smtClean="0">
                <a:latin typeface="Arial"/>
              </a:rPr>
              <a:t>approfondimento.</a:t>
            </a:r>
          </a:p>
          <a:p>
            <a:pPr algn="just">
              <a:buAutoNum type="arabicPeriod" startAt="4"/>
            </a:pPr>
            <a:endParaRPr lang="it" b="1" dirty="0" smtClean="0">
              <a:latin typeface="Arial"/>
            </a:endParaRPr>
          </a:p>
          <a:p>
            <a:pPr algn="just">
              <a:buAutoNum type="arabicPeriod" startAt="6"/>
            </a:pPr>
            <a:r>
              <a:rPr lang="it-IT" b="1" dirty="0" smtClean="0">
                <a:latin typeface="Arial"/>
              </a:rPr>
              <a:t> </a:t>
            </a:r>
            <a:r>
              <a:rPr lang="it-IT" dirty="0" smtClean="0">
                <a:latin typeface="Arial"/>
              </a:rPr>
              <a:t>Scegliere la  </a:t>
            </a:r>
            <a:r>
              <a:rPr lang="it-IT" b="1" dirty="0" smtClean="0">
                <a:latin typeface="Arial"/>
              </a:rPr>
              <a:t>tipologia e la forma testuale.</a:t>
            </a:r>
          </a:p>
          <a:p>
            <a:pPr algn="just"/>
            <a:endParaRPr lang="it" b="1" dirty="0" smtClean="0">
              <a:latin typeface="Arial"/>
            </a:endParaRPr>
          </a:p>
          <a:p>
            <a:pPr algn="just">
              <a:buAutoNum type="arabicPeriod" startAt="6"/>
            </a:pPr>
            <a:r>
              <a:rPr lang="it-IT" b="1" dirty="0" smtClean="0">
                <a:latin typeface="Arial"/>
              </a:rPr>
              <a:t> </a:t>
            </a:r>
            <a:r>
              <a:rPr lang="it-IT" dirty="0" smtClean="0">
                <a:latin typeface="Arial"/>
              </a:rPr>
              <a:t>Organizzare i contenuti in una </a:t>
            </a:r>
            <a:r>
              <a:rPr lang="it-IT" b="1" dirty="0" smtClean="0">
                <a:latin typeface="Arial"/>
              </a:rPr>
              <a:t>scaletta</a:t>
            </a:r>
            <a:r>
              <a:rPr lang="it-IT" b="1" dirty="0">
                <a:latin typeface="Arial"/>
              </a:rPr>
              <a:t>.</a:t>
            </a:r>
            <a:endParaRPr lang="it" b="1" dirty="0">
              <a:latin typeface="Arial"/>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ttangolo 1"/>
          <p:cNvSpPr/>
          <p:nvPr/>
        </p:nvSpPr>
        <p:spPr>
          <a:xfrm>
            <a:off x="2718816" y="442130"/>
            <a:ext cx="3392424" cy="950108"/>
          </a:xfrm>
          <a:prstGeom prst="rect">
            <a:avLst/>
          </a:prstGeom>
        </p:spPr>
        <p:txBody>
          <a:bodyPr wrap="none" lIns="0" tIns="0" rIns="0" bIns="0">
            <a:noAutofit/>
          </a:bodyPr>
          <a:lstStyle/>
          <a:p>
            <a:pPr indent="0" algn="ctr">
              <a:spcAft>
                <a:spcPts val="3150"/>
              </a:spcAft>
            </a:pPr>
            <a:r>
              <a:rPr lang="it-IT" sz="3200" b="1" dirty="0" smtClean="0">
                <a:latin typeface="Arial"/>
              </a:rPr>
              <a:t>Elaborare il testo</a:t>
            </a:r>
            <a:endParaRPr lang="en-US" sz="3200" b="1" dirty="0">
              <a:latin typeface="Arial"/>
            </a:endParaRPr>
          </a:p>
        </p:txBody>
      </p:sp>
      <p:sp>
        <p:nvSpPr>
          <p:cNvPr id="3" name="Rettangolo 2"/>
          <p:cNvSpPr/>
          <p:nvPr/>
        </p:nvSpPr>
        <p:spPr>
          <a:xfrm>
            <a:off x="1091287" y="1984880"/>
            <a:ext cx="7140403" cy="3725178"/>
          </a:xfrm>
          <a:prstGeom prst="rect">
            <a:avLst/>
          </a:prstGeom>
        </p:spPr>
        <p:txBody>
          <a:bodyPr lIns="0" tIns="0" rIns="0" bIns="0">
            <a:noAutofit/>
          </a:bodyPr>
          <a:lstStyle/>
          <a:p>
            <a:pPr>
              <a:lnSpc>
                <a:spcPts val="0"/>
              </a:lnSpc>
            </a:pPr>
            <a:r>
              <a:rPr lang="it-IT" sz="1600" dirty="0">
                <a:latin typeface="Arial"/>
              </a:rPr>
              <a:t>Vuol </a:t>
            </a:r>
            <a:r>
              <a:rPr lang="it-IT" sz="1600" dirty="0" smtClean="0">
                <a:latin typeface="Arial"/>
              </a:rPr>
              <a:t>dire:</a:t>
            </a:r>
          </a:p>
          <a:p>
            <a:pPr>
              <a:spcBef>
                <a:spcPts val="3150"/>
              </a:spcBef>
              <a:spcAft>
                <a:spcPts val="840"/>
              </a:spcAft>
            </a:pPr>
            <a:r>
              <a:rPr lang="it-IT" sz="2000" b="1" dirty="0" smtClean="0">
                <a:latin typeface="Arial"/>
              </a:rPr>
              <a:t>1. Costruire un testo completo</a:t>
            </a:r>
            <a:r>
              <a:rPr lang="it-IT" sz="2000" dirty="0" smtClean="0">
                <a:latin typeface="Arial"/>
              </a:rPr>
              <a:t>: inizio, svolgimento, fine.</a:t>
            </a:r>
          </a:p>
          <a:p>
            <a:pPr>
              <a:spcBef>
                <a:spcPts val="3150"/>
              </a:spcBef>
              <a:spcAft>
                <a:spcPts val="840"/>
              </a:spcAft>
            </a:pPr>
            <a:r>
              <a:rPr lang="it-IT" sz="2000" b="1" dirty="0" smtClean="0">
                <a:latin typeface="Arial"/>
              </a:rPr>
              <a:t>2. Essere originali</a:t>
            </a:r>
            <a:r>
              <a:rPr lang="it-IT" sz="2000" dirty="0" smtClean="0">
                <a:latin typeface="Arial"/>
              </a:rPr>
              <a:t>  organizzando il materiale in modo nuovo; esprimendo il proprio pensiero; evitando banalità e luoghi comuni.</a:t>
            </a:r>
          </a:p>
          <a:p>
            <a:pPr>
              <a:spcBef>
                <a:spcPts val="3150"/>
              </a:spcBef>
              <a:spcAft>
                <a:spcPts val="840"/>
              </a:spcAft>
            </a:pPr>
            <a:r>
              <a:rPr lang="it-IT" sz="2000" b="1" dirty="0" smtClean="0">
                <a:latin typeface="Arial"/>
              </a:rPr>
              <a:t>3. Porre attenzione all’inizio e alla fine </a:t>
            </a:r>
            <a:r>
              <a:rPr lang="it-IT" sz="2000" dirty="0" smtClean="0">
                <a:latin typeface="Arial"/>
              </a:rPr>
              <a:t>del testo</a:t>
            </a:r>
            <a:r>
              <a:rPr lang="it-IT" sz="2000" b="1" dirty="0" smtClean="0">
                <a:latin typeface="Arial"/>
              </a:rPr>
              <a:t>.</a:t>
            </a:r>
          </a:p>
          <a:p>
            <a:pPr>
              <a:spcBef>
                <a:spcPts val="3150"/>
              </a:spcBef>
              <a:spcAft>
                <a:spcPts val="840"/>
              </a:spcAft>
            </a:pPr>
            <a:r>
              <a:rPr lang="it-IT" sz="2000" b="1" dirty="0" smtClean="0">
                <a:latin typeface="Arial"/>
              </a:rPr>
              <a:t>4. Curare la coerenza logica </a:t>
            </a:r>
            <a:r>
              <a:rPr lang="it-IT" sz="2000" dirty="0" smtClean="0">
                <a:latin typeface="Arial"/>
              </a:rPr>
              <a:t>del testo</a:t>
            </a:r>
            <a:r>
              <a:rPr lang="it-IT" sz="2000" b="1" dirty="0" smtClean="0">
                <a:latin typeface="Arial"/>
              </a:rPr>
              <a:t>.</a:t>
            </a:r>
            <a:endParaRPr lang="it" sz="2000" b="1" dirty="0">
              <a:latin typeface="Arial"/>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ttangolo 1"/>
          <p:cNvSpPr/>
          <p:nvPr/>
        </p:nvSpPr>
        <p:spPr>
          <a:xfrm>
            <a:off x="1467593" y="507980"/>
            <a:ext cx="6604167" cy="856038"/>
          </a:xfrm>
          <a:prstGeom prst="rect">
            <a:avLst/>
          </a:prstGeom>
        </p:spPr>
        <p:txBody>
          <a:bodyPr wrap="none" lIns="0" tIns="0" rIns="0" bIns="0">
            <a:noAutofit/>
          </a:bodyPr>
          <a:lstStyle/>
          <a:p>
            <a:pPr indent="0" algn="ctr">
              <a:spcAft>
                <a:spcPts val="3360"/>
              </a:spcAft>
            </a:pPr>
            <a:r>
              <a:rPr lang="it-IT" sz="3200" b="1" dirty="0" smtClean="0">
                <a:latin typeface="Arial"/>
              </a:rPr>
              <a:t>Controllare e correggere il testo</a:t>
            </a:r>
          </a:p>
          <a:p>
            <a:pPr indent="0" algn="ctr">
              <a:spcAft>
                <a:spcPts val="3360"/>
              </a:spcAft>
            </a:pPr>
            <a:endParaRPr lang="en-US" sz="3800" dirty="0">
              <a:latin typeface="Arial"/>
            </a:endParaRPr>
          </a:p>
        </p:txBody>
      </p:sp>
      <p:sp>
        <p:nvSpPr>
          <p:cNvPr id="3" name="Rettangolo 2"/>
          <p:cNvSpPr/>
          <p:nvPr/>
        </p:nvSpPr>
        <p:spPr>
          <a:xfrm>
            <a:off x="1213586" y="1448680"/>
            <a:ext cx="7159219" cy="3941541"/>
          </a:xfrm>
          <a:prstGeom prst="rect">
            <a:avLst/>
          </a:prstGeom>
        </p:spPr>
        <p:txBody>
          <a:bodyPr lIns="0" tIns="0" rIns="0" bIns="0">
            <a:noAutofit/>
          </a:bodyPr>
          <a:lstStyle/>
          <a:p>
            <a:pPr algn="just"/>
            <a:r>
              <a:rPr lang="it-IT" sz="2000" dirty="0" smtClean="0">
                <a:latin typeface="Arial"/>
              </a:rPr>
              <a:t>Vuol dire considerare il testo su due piani:</a:t>
            </a:r>
          </a:p>
          <a:p>
            <a:pPr algn="just"/>
            <a:endParaRPr lang="it" sz="2000" dirty="0">
              <a:latin typeface="Arial"/>
            </a:endParaRPr>
          </a:p>
          <a:p>
            <a:pPr algn="just">
              <a:buAutoNum type="arabicPeriod"/>
            </a:pPr>
            <a:r>
              <a:rPr lang="it-IT" sz="2000" b="1" dirty="0" smtClean="0">
                <a:solidFill>
                  <a:srgbClr val="000000"/>
                </a:solidFill>
                <a:latin typeface="Arial"/>
              </a:rPr>
              <a:t> Del contenuto</a:t>
            </a:r>
            <a:r>
              <a:rPr lang="it-IT" sz="2000" dirty="0" smtClean="0">
                <a:solidFill>
                  <a:srgbClr val="000000"/>
                </a:solidFill>
                <a:latin typeface="Arial"/>
              </a:rPr>
              <a:t> per controllarne la completezza, l’originalità, l’efficacia dell’inizio e della conclusione, l’ordine e la coerenza logica.</a:t>
            </a:r>
          </a:p>
          <a:p>
            <a:pPr algn="just">
              <a:buAutoNum type="arabicPeriod"/>
            </a:pPr>
            <a:endParaRPr lang="it" sz="2000" dirty="0">
              <a:solidFill>
                <a:srgbClr val="000000"/>
              </a:solidFill>
              <a:latin typeface="Arial"/>
            </a:endParaRPr>
          </a:p>
          <a:p>
            <a:pPr algn="just"/>
            <a:r>
              <a:rPr lang="it" sz="2000" b="1" dirty="0">
                <a:solidFill>
                  <a:srgbClr val="000000"/>
                </a:solidFill>
                <a:latin typeface="Arial"/>
              </a:rPr>
              <a:t>2. </a:t>
            </a:r>
            <a:r>
              <a:rPr lang="it-IT" sz="2000" b="1" dirty="0" smtClean="0">
                <a:solidFill>
                  <a:srgbClr val="000000"/>
                </a:solidFill>
                <a:latin typeface="Arial"/>
              </a:rPr>
              <a:t>Della forma </a:t>
            </a:r>
            <a:r>
              <a:rPr lang="it-IT" sz="2000" dirty="0" smtClean="0">
                <a:solidFill>
                  <a:srgbClr val="000000"/>
                </a:solidFill>
                <a:latin typeface="Arial"/>
              </a:rPr>
              <a:t>per  controllarne la correttezza linguistica, la coerenza stilistica e l’aspetto grafico.</a:t>
            </a:r>
          </a:p>
          <a:p>
            <a:pPr algn="just"/>
            <a:endParaRPr lang="it" sz="2000" dirty="0">
              <a:solidFill>
                <a:srgbClr val="000000"/>
              </a:solidFill>
              <a:latin typeface="Arial"/>
            </a:endParaRPr>
          </a:p>
          <a:p>
            <a:pPr algn="just"/>
            <a:r>
              <a:rPr lang="it-IT" sz="2000" dirty="0" smtClean="0">
                <a:solidFill>
                  <a:srgbClr val="000000"/>
                </a:solidFill>
                <a:latin typeface="Arial"/>
              </a:rPr>
              <a:t>Dopo aver letto attentamente il testo capoverso per capoverso bisogna intervenire per correggere gli eventuali errori e migliorare ciò che non soddisfa.</a:t>
            </a:r>
          </a:p>
          <a:p>
            <a:pPr indent="-5334" algn="just"/>
            <a:r>
              <a:rPr lang="it" sz="2000" dirty="0" smtClean="0">
                <a:solidFill>
                  <a:srgbClr val="000000"/>
                </a:solidFill>
                <a:latin typeface="Arial"/>
              </a:rPr>
              <a:t> </a:t>
            </a:r>
            <a:endParaRPr lang="it" sz="2000" dirty="0">
              <a:solidFill>
                <a:srgbClr val="000000"/>
              </a:solidFill>
              <a:latin typeface="Arial"/>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ttangolo 1"/>
          <p:cNvSpPr/>
          <p:nvPr/>
        </p:nvSpPr>
        <p:spPr>
          <a:xfrm>
            <a:off x="2718816" y="451538"/>
            <a:ext cx="3392424" cy="686712"/>
          </a:xfrm>
          <a:prstGeom prst="rect">
            <a:avLst/>
          </a:prstGeom>
        </p:spPr>
        <p:txBody>
          <a:bodyPr wrap="none" lIns="0" tIns="0" rIns="0" bIns="0">
            <a:noAutofit/>
          </a:bodyPr>
          <a:lstStyle/>
          <a:p>
            <a:pPr indent="0" algn="ctr">
              <a:spcAft>
                <a:spcPts val="3360"/>
              </a:spcAft>
            </a:pPr>
            <a:r>
              <a:rPr lang="it-IT" sz="3200" b="1" dirty="0" smtClean="0">
                <a:latin typeface="Arial"/>
              </a:rPr>
              <a:t>Migliorare il testo</a:t>
            </a:r>
            <a:endParaRPr lang="en-US" sz="3200" b="1" dirty="0">
              <a:latin typeface="Arial"/>
            </a:endParaRPr>
          </a:p>
        </p:txBody>
      </p:sp>
      <p:sp>
        <p:nvSpPr>
          <p:cNvPr id="3" name="Rettangolo 2"/>
          <p:cNvSpPr/>
          <p:nvPr/>
        </p:nvSpPr>
        <p:spPr>
          <a:xfrm>
            <a:off x="1338071" y="1241726"/>
            <a:ext cx="7062955" cy="5531325"/>
          </a:xfrm>
          <a:prstGeom prst="rect">
            <a:avLst/>
          </a:prstGeom>
        </p:spPr>
        <p:txBody>
          <a:bodyPr lIns="0" tIns="0" rIns="0" bIns="0">
            <a:noAutofit/>
          </a:bodyPr>
          <a:lstStyle/>
          <a:p>
            <a:pPr algn="just"/>
            <a:r>
              <a:rPr lang="it-IT" dirty="0" smtClean="0">
                <a:latin typeface="Arial"/>
              </a:rPr>
              <a:t>Vuol dire:</a:t>
            </a:r>
          </a:p>
          <a:p>
            <a:pPr algn="just"/>
            <a:endParaRPr lang="it" dirty="0">
              <a:solidFill>
                <a:srgbClr val="000000"/>
              </a:solidFill>
              <a:latin typeface="Arial"/>
            </a:endParaRPr>
          </a:p>
          <a:p>
            <a:pPr algn="just">
              <a:buAutoNum type="arabicPeriod"/>
            </a:pPr>
            <a:r>
              <a:rPr lang="it-IT" b="1" dirty="0" smtClean="0">
                <a:solidFill>
                  <a:srgbClr val="000000"/>
                </a:solidFill>
                <a:latin typeface="Arial"/>
              </a:rPr>
              <a:t> Eliminare</a:t>
            </a:r>
            <a:r>
              <a:rPr lang="it-IT" dirty="0" smtClean="0">
                <a:solidFill>
                  <a:srgbClr val="000000"/>
                </a:solidFill>
                <a:latin typeface="Arial"/>
              </a:rPr>
              <a:t> ciò che sembra una ripetizione</a:t>
            </a:r>
            <a:r>
              <a:rPr lang="it" dirty="0" smtClean="0">
                <a:solidFill>
                  <a:srgbClr val="000000"/>
                </a:solidFill>
                <a:latin typeface="Arial"/>
              </a:rPr>
              <a:t> </a:t>
            </a:r>
            <a:r>
              <a:rPr lang="it-IT" dirty="0" smtClean="0">
                <a:solidFill>
                  <a:srgbClr val="000000"/>
                </a:solidFill>
                <a:latin typeface="Arial"/>
              </a:rPr>
              <a:t>o qualcosa di secondario, inutile o persino fuorviante.</a:t>
            </a:r>
          </a:p>
          <a:p>
            <a:pPr algn="just"/>
            <a:endParaRPr lang="it-IT" dirty="0" smtClean="0">
              <a:solidFill>
                <a:srgbClr val="000000"/>
              </a:solidFill>
              <a:latin typeface="Arial"/>
            </a:endParaRPr>
          </a:p>
          <a:p>
            <a:pPr algn="just">
              <a:buAutoNum type="arabicPeriod" startAt="2"/>
            </a:pPr>
            <a:r>
              <a:rPr lang="it-IT" b="1" dirty="0" smtClean="0">
                <a:solidFill>
                  <a:srgbClr val="000000"/>
                </a:solidFill>
                <a:latin typeface="Arial"/>
              </a:rPr>
              <a:t> </a:t>
            </a:r>
            <a:r>
              <a:rPr lang="it" b="1" dirty="0" smtClean="0">
                <a:solidFill>
                  <a:srgbClr val="000000"/>
                </a:solidFill>
                <a:latin typeface="Arial"/>
              </a:rPr>
              <a:t>R</a:t>
            </a:r>
            <a:r>
              <a:rPr lang="it-IT" b="1" dirty="0" err="1" smtClean="0">
                <a:solidFill>
                  <a:srgbClr val="000000"/>
                </a:solidFill>
                <a:latin typeface="Arial"/>
              </a:rPr>
              <a:t>iformulare</a:t>
            </a:r>
            <a:r>
              <a:rPr lang="it-IT" b="1" dirty="0" smtClean="0">
                <a:solidFill>
                  <a:srgbClr val="000000"/>
                </a:solidFill>
                <a:latin typeface="Arial"/>
              </a:rPr>
              <a:t> </a:t>
            </a:r>
            <a:r>
              <a:rPr lang="it-IT" dirty="0" smtClean="0">
                <a:solidFill>
                  <a:srgbClr val="000000"/>
                </a:solidFill>
                <a:latin typeface="Arial"/>
              </a:rPr>
              <a:t>singole parti del testo: per esprimere in termini più chiari un pass</a:t>
            </a:r>
            <a:r>
              <a:rPr lang="it" dirty="0" smtClean="0">
                <a:solidFill>
                  <a:srgbClr val="000000"/>
                </a:solidFill>
                <a:latin typeface="Arial"/>
              </a:rPr>
              <a:t>o</a:t>
            </a:r>
            <a:r>
              <a:rPr lang="it-IT" dirty="0" smtClean="0">
                <a:solidFill>
                  <a:srgbClr val="000000"/>
                </a:solidFill>
                <a:latin typeface="Arial"/>
              </a:rPr>
              <a:t>  contorto; per semplificare una costruzione sintattica troppo elaborata; per esprimere i concetti in modo più efficace.</a:t>
            </a:r>
          </a:p>
          <a:p>
            <a:pPr algn="just">
              <a:buAutoNum type="arabicPeriod" startAt="2"/>
            </a:pPr>
            <a:endParaRPr lang="it" dirty="0">
              <a:solidFill>
                <a:srgbClr val="000000"/>
              </a:solidFill>
              <a:latin typeface="Arial"/>
            </a:endParaRPr>
          </a:p>
          <a:p>
            <a:pPr algn="just"/>
            <a:r>
              <a:rPr lang="it" b="1" dirty="0" smtClean="0">
                <a:solidFill>
                  <a:srgbClr val="000000"/>
                </a:solidFill>
                <a:latin typeface="Arial"/>
              </a:rPr>
              <a:t>3.</a:t>
            </a:r>
            <a:r>
              <a:rPr lang="it-IT" b="1" dirty="0" smtClean="0">
                <a:solidFill>
                  <a:srgbClr val="000000"/>
                </a:solidFill>
                <a:latin typeface="Arial"/>
              </a:rPr>
              <a:t> Sostituire </a:t>
            </a:r>
            <a:r>
              <a:rPr lang="it-IT" dirty="0" smtClean="0">
                <a:solidFill>
                  <a:srgbClr val="000000"/>
                </a:solidFill>
                <a:latin typeface="Arial"/>
              </a:rPr>
              <a:t>termini generici con sinonimi precisi o termini ripetuti troppo spesso o a distanza ravvicinata con sinonimi.</a:t>
            </a:r>
          </a:p>
          <a:p>
            <a:pPr algn="just"/>
            <a:endParaRPr lang="it" dirty="0">
              <a:solidFill>
                <a:srgbClr val="000000"/>
              </a:solidFill>
              <a:latin typeface="Arial"/>
            </a:endParaRPr>
          </a:p>
          <a:p>
            <a:pPr algn="just">
              <a:buAutoNum type="arabicPeriod" startAt="4"/>
            </a:pPr>
            <a:r>
              <a:rPr lang="it-IT" b="1" dirty="0" smtClean="0">
                <a:solidFill>
                  <a:srgbClr val="000000"/>
                </a:solidFill>
                <a:latin typeface="Arial"/>
              </a:rPr>
              <a:t> Saldare </a:t>
            </a:r>
            <a:r>
              <a:rPr lang="it-IT" dirty="0" smtClean="0">
                <a:solidFill>
                  <a:srgbClr val="000000"/>
                </a:solidFill>
                <a:latin typeface="Arial"/>
              </a:rPr>
              <a:t>o separare frasi per rendere il testo più scorrevole.</a:t>
            </a:r>
          </a:p>
          <a:p>
            <a:pPr algn="just"/>
            <a:endParaRPr lang="it-IT" dirty="0" smtClean="0">
              <a:solidFill>
                <a:srgbClr val="000000"/>
              </a:solidFill>
              <a:latin typeface="Arial"/>
            </a:endParaRPr>
          </a:p>
          <a:p>
            <a:pPr algn="just"/>
            <a:r>
              <a:rPr lang="it-IT" b="1" dirty="0" smtClean="0">
                <a:solidFill>
                  <a:srgbClr val="000000"/>
                </a:solidFill>
                <a:latin typeface="Arial"/>
              </a:rPr>
              <a:t>5. Rinsaldare</a:t>
            </a:r>
            <a:r>
              <a:rPr lang="it-IT" dirty="0" smtClean="0">
                <a:solidFill>
                  <a:srgbClr val="000000"/>
                </a:solidFill>
                <a:latin typeface="Arial"/>
              </a:rPr>
              <a:t> i legami logici.</a:t>
            </a:r>
          </a:p>
          <a:p>
            <a:pPr algn="just"/>
            <a:endParaRPr lang="it-IT" dirty="0" smtClean="0">
              <a:solidFill>
                <a:srgbClr val="000000"/>
              </a:solidFill>
              <a:latin typeface="Arial"/>
            </a:endParaRPr>
          </a:p>
          <a:p>
            <a:pPr algn="just"/>
            <a:r>
              <a:rPr lang="it-IT" b="1" dirty="0" smtClean="0">
                <a:solidFill>
                  <a:srgbClr val="000000"/>
                </a:solidFill>
                <a:latin typeface="Arial"/>
              </a:rPr>
              <a:t>6. Arricchire</a:t>
            </a:r>
            <a:r>
              <a:rPr lang="it-IT" dirty="0" smtClean="0">
                <a:solidFill>
                  <a:srgbClr val="000000"/>
                </a:solidFill>
                <a:latin typeface="Arial"/>
              </a:rPr>
              <a:t> il testo.</a:t>
            </a:r>
          </a:p>
          <a:p>
            <a:pPr algn="just"/>
            <a:endParaRPr lang="it-IT" dirty="0" smtClean="0">
              <a:solidFill>
                <a:srgbClr val="000000"/>
              </a:solidFill>
              <a:latin typeface="Arial"/>
            </a:endParaRPr>
          </a:p>
          <a:p>
            <a:pPr algn="just"/>
            <a:r>
              <a:rPr lang="it-IT" b="1" dirty="0" smtClean="0">
                <a:solidFill>
                  <a:srgbClr val="000000"/>
                </a:solidFill>
                <a:latin typeface="Arial"/>
              </a:rPr>
              <a:t>7. Migliorare</a:t>
            </a:r>
            <a:r>
              <a:rPr lang="it-IT" dirty="0" smtClean="0">
                <a:solidFill>
                  <a:srgbClr val="000000"/>
                </a:solidFill>
                <a:latin typeface="Arial"/>
              </a:rPr>
              <a:t> l’aspetto grafico del testo</a:t>
            </a:r>
            <a:r>
              <a:rPr lang="it-IT" sz="1600" dirty="0" smtClean="0">
                <a:solidFill>
                  <a:srgbClr val="000000"/>
                </a:solidFill>
                <a:latin typeface="Arial"/>
              </a:rPr>
              <a:t>.</a:t>
            </a:r>
            <a:endParaRPr lang="it" sz="1600" dirty="0">
              <a:solidFill>
                <a:srgbClr val="000000"/>
              </a:solidFill>
              <a:latin typeface="Arial"/>
            </a:endParaRPr>
          </a:p>
        </p:txBody>
      </p:sp>
    </p:spTree>
    <p:extLst>
      <p:ext uri="{BB962C8B-B14F-4D97-AF65-F5344CB8AC3E}">
        <p14:creationId xmlns:p14="http://schemas.microsoft.com/office/powerpoint/2010/main" val="888782743"/>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4503" y="282585"/>
            <a:ext cx="8361045" cy="800383"/>
          </a:xfrm>
        </p:spPr>
        <p:txBody>
          <a:bodyPr/>
          <a:lstStyle/>
          <a:p>
            <a:pPr algn="ctr" eaLnBrk="1" hangingPunct="1">
              <a:defRPr/>
            </a:pPr>
            <a:r>
              <a:rPr lang="it-IT" sz="3600" b="1" dirty="0">
                <a:cs typeface="+mj-cs"/>
              </a:rPr>
              <a:t>Uso e interpretazione della fiaba</a:t>
            </a:r>
          </a:p>
        </p:txBody>
      </p:sp>
      <p:sp>
        <p:nvSpPr>
          <p:cNvPr id="51203" name="Rectangle 3"/>
          <p:cNvSpPr>
            <a:spLocks noGrp="1" noChangeArrowheads="1"/>
          </p:cNvSpPr>
          <p:nvPr>
            <p:ph type="body" idx="1"/>
          </p:nvPr>
        </p:nvSpPr>
        <p:spPr>
          <a:xfrm>
            <a:off x="464503" y="1158106"/>
            <a:ext cx="8361045" cy="5630449"/>
          </a:xfrm>
        </p:spPr>
        <p:txBody>
          <a:bodyPr/>
          <a:lstStyle/>
          <a:p>
            <a:pPr algn="just">
              <a:lnSpc>
                <a:spcPct val="80000"/>
              </a:lnSpc>
              <a:defRPr/>
            </a:pPr>
            <a:r>
              <a:rPr lang="it-IT" sz="2000" dirty="0">
                <a:latin typeface="Arial"/>
                <a:cs typeface="Arial"/>
              </a:rPr>
              <a:t>Umberto Eco distingue tra l'interpretazione e l'uso dei testi (1979 e 1990</a:t>
            </a:r>
            <a:r>
              <a:rPr lang="it-IT" sz="2000" dirty="0" smtClean="0">
                <a:latin typeface="Arial"/>
                <a:cs typeface="Arial"/>
              </a:rPr>
              <a:t>).</a:t>
            </a:r>
          </a:p>
          <a:p>
            <a:pPr algn="just">
              <a:lnSpc>
                <a:spcPct val="80000"/>
              </a:lnSpc>
              <a:defRPr/>
            </a:pPr>
            <a:endParaRPr lang="it-IT" sz="2000" dirty="0">
              <a:latin typeface="Arial"/>
              <a:cs typeface="Arial"/>
            </a:endParaRPr>
          </a:p>
          <a:p>
            <a:pPr algn="just" eaLnBrk="1" hangingPunct="1">
              <a:lnSpc>
                <a:spcPct val="80000"/>
              </a:lnSpc>
              <a:defRPr/>
            </a:pPr>
            <a:r>
              <a:rPr lang="it-IT" sz="2000" dirty="0">
                <a:latin typeface="Arial"/>
                <a:cs typeface="Arial"/>
              </a:rPr>
              <a:t>INTERPRETAZIONE:  il lettore empirico fa delle congetture circa il lettore modello postulato dal testo e mette alla prova tali congetture iniziali secondo un principio di coerenza. </a:t>
            </a:r>
            <a:endParaRPr lang="it-IT" sz="2000" dirty="0" smtClean="0">
              <a:latin typeface="Arial"/>
              <a:cs typeface="Arial"/>
            </a:endParaRPr>
          </a:p>
          <a:p>
            <a:pPr algn="just" eaLnBrk="1" hangingPunct="1">
              <a:lnSpc>
                <a:spcPct val="80000"/>
              </a:lnSpc>
              <a:defRPr/>
            </a:pPr>
            <a:endParaRPr lang="it-IT" sz="2000" dirty="0">
              <a:latin typeface="Arial"/>
              <a:cs typeface="Arial"/>
            </a:endParaRPr>
          </a:p>
          <a:p>
            <a:pPr algn="just" eaLnBrk="1" hangingPunct="1">
              <a:lnSpc>
                <a:spcPct val="80000"/>
              </a:lnSpc>
              <a:defRPr/>
            </a:pPr>
            <a:r>
              <a:rPr lang="it-IT" sz="2000" dirty="0">
                <a:latin typeface="Arial"/>
                <a:cs typeface="Arial"/>
              </a:rPr>
              <a:t>USO: il testo non è che uno stimolo iniziale per un'ulteriore attività creativa. </a:t>
            </a:r>
          </a:p>
          <a:p>
            <a:pPr algn="just" eaLnBrk="1" hangingPunct="1">
              <a:lnSpc>
                <a:spcPct val="80000"/>
              </a:lnSpc>
              <a:defRPr/>
            </a:pPr>
            <a:r>
              <a:rPr lang="it-IT" sz="2000" dirty="0">
                <a:latin typeface="Arial"/>
                <a:cs typeface="Arial"/>
              </a:rPr>
              <a:t>Distinguere l'interpretazione dall'uso del testo non significa negare l'importanza del ruolo del lettore nella costruzione di significato, ma semplicemente ridimensionare tale ruolo rispetto </a:t>
            </a:r>
            <a:r>
              <a:rPr lang="it-IT" sz="2000" dirty="0" err="1">
                <a:latin typeface="Arial"/>
                <a:cs typeface="Arial"/>
              </a:rPr>
              <a:t>all</a:t>
            </a:r>
            <a:r>
              <a:rPr lang="ja-JP" altLang="it-IT" sz="2000" dirty="0">
                <a:latin typeface="Arial"/>
                <a:cs typeface="Arial"/>
              </a:rPr>
              <a:t>’</a:t>
            </a:r>
            <a:r>
              <a:rPr lang="it-IT" sz="2000" i="1" dirty="0" err="1">
                <a:latin typeface="Arial"/>
                <a:cs typeface="Arial"/>
              </a:rPr>
              <a:t>intentio</a:t>
            </a:r>
            <a:r>
              <a:rPr lang="it-IT" sz="2000" i="1" dirty="0">
                <a:latin typeface="Arial"/>
                <a:cs typeface="Arial"/>
              </a:rPr>
              <a:t> </a:t>
            </a:r>
            <a:r>
              <a:rPr lang="it-IT" sz="2000" i="1" dirty="0" err="1">
                <a:latin typeface="Arial"/>
                <a:cs typeface="Arial"/>
              </a:rPr>
              <a:t>operis</a:t>
            </a:r>
            <a:r>
              <a:rPr lang="it-IT" sz="2000" dirty="0">
                <a:latin typeface="Arial"/>
                <a:cs typeface="Arial"/>
              </a:rPr>
              <a:t>. E senz'altro vero che un testo può dar luogo ad un numero infinito (o indefinito) di letture diverse, la maggior parte delle quali non avrà niente a che fare con le intenzioni dell'autore empirico (del tutto irrilevanti ai fini di una teoria dell'interpretazione); ma è altrettanto vero che, tra queste possibili letture, alcune reggeranno alla prova della coerenza testuale, mentre altre si dimostreranno insostenibili dal punto di vista ermeneutico. Detto questo, il lettore rimane libero di giocare col testo, "battendolo in modo da adattarlo ai propri propositi" (</a:t>
            </a:r>
            <a:r>
              <a:rPr lang="it-IT" sz="2000" dirty="0" err="1">
                <a:latin typeface="Arial"/>
                <a:cs typeface="Arial"/>
              </a:rPr>
              <a:t>Rorty</a:t>
            </a:r>
            <a:r>
              <a:rPr lang="it-IT" sz="2000" dirty="0">
                <a:latin typeface="Arial"/>
                <a:cs typeface="Arial"/>
              </a:rPr>
              <a:t>, 1982) - l'importante, però è che la distinzione tra interpretazione e uso del testo sia ben chiara, al fine di evitare equivoci o abusi.</a:t>
            </a:r>
          </a:p>
          <a:p>
            <a:pPr algn="just" eaLnBrk="1" hangingPunct="1">
              <a:lnSpc>
                <a:spcPct val="80000"/>
              </a:lnSpc>
              <a:defRPr/>
            </a:pPr>
            <a:endParaRPr lang="it-IT" sz="2000" dirty="0">
              <a:latin typeface="Arial"/>
              <a:cs typeface="Arial"/>
            </a:endParaRPr>
          </a:p>
        </p:txBody>
      </p:sp>
    </p:spTree>
    <p:extLst>
      <p:ext uri="{BB962C8B-B14F-4D97-AF65-F5344CB8AC3E}">
        <p14:creationId xmlns:p14="http://schemas.microsoft.com/office/powerpoint/2010/main" val="4261083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954</TotalTime>
  <Words>637</Words>
  <Application>Microsoft Macintosh PowerPoint</Application>
  <PresentationFormat>Personalizzato</PresentationFormat>
  <Paragraphs>69</Paragraphs>
  <Slides>6</Slides>
  <Notes>1</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Office Theme</vt:lpstr>
      <vt:lpstr>Presentazione di PowerPoint</vt:lpstr>
      <vt:lpstr>Presentazione di PowerPoint</vt:lpstr>
      <vt:lpstr>Presentazione di PowerPoint</vt:lpstr>
      <vt:lpstr>Presentazione di PowerPoint</vt:lpstr>
      <vt:lpstr>Presentazione di PowerPoint</vt:lpstr>
      <vt:lpstr>Uso e interpretazione della fiaba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cp:lastModifiedBy>iMac</cp:lastModifiedBy>
  <cp:revision>70</cp:revision>
  <dcterms:modified xsi:type="dcterms:W3CDTF">2020-04-22T12:32:00Z</dcterms:modified>
</cp:coreProperties>
</file>