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98" r:id="rId4"/>
    <p:sldMasterId id="2147483710" r:id="rId5"/>
    <p:sldMasterId id="2147483723" r:id="rId6"/>
  </p:sldMasterIdLst>
  <p:notesMasterIdLst>
    <p:notesMasterId r:id="rId40"/>
  </p:notesMasterIdLst>
  <p:sldIdLst>
    <p:sldId id="289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90" r:id="rId35"/>
    <p:sldId id="284" r:id="rId36"/>
    <p:sldId id="286" r:id="rId37"/>
    <p:sldId id="285" r:id="rId38"/>
    <p:sldId id="287" r:id="rId3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56"/>
  </p:normalViewPr>
  <p:slideViewPr>
    <p:cSldViewPr>
      <p:cViewPr varScale="1">
        <p:scale>
          <a:sx n="102" d="100"/>
          <a:sy n="102" d="100"/>
        </p:scale>
        <p:origin x="624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0" d="100"/>
        <a:sy n="1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F6A4D-EB23-400F-AC46-80A569BDC5C3}" type="datetimeFigureOut">
              <a:rPr lang="it-IT" smtClean="0"/>
              <a:t>20/04/20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222136-BC1B-445E-BCE1-9CDCF5E7C47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8613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6675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/>
          </a:p>
        </p:txBody>
      </p:sp>
      <p:sp>
        <p:nvSpPr>
          <p:cNvPr id="156676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9E24066-65C1-416C-91E8-908640FB4674}" type="slidenum">
              <a:rPr lang="it-IT" altLang="it-IT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16</a:t>
            </a:fld>
            <a:endParaRPr lang="it-IT" alt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CE554F-32EF-44B4-A00C-BCDDBEE1CAD6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268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7DF038-BBBE-4D8E-A72A-ABE96DDEAD4C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530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FA2D60-1D34-4591-9F37-C35D2EB2020B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3223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B9560-021F-4010-B743-797E99AB7489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3808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7527CD4-ED72-4CD5-B33E-68728324661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711688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3E405828-D858-4523-8BDF-2CAFD742859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405609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6B068C8B-BCF1-49A4-B22C-25602A157C9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574790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71BC597-E6FE-408B-B3FB-FD3F4092653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45702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107BCBD-8FB8-4739-B8A2-0962C8F21EA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597374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6346F3B-82C1-4697-8B9B-F820A79AD9D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389506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3520D173-70BE-4A86-A1F1-D5CDE7D2F93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17847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793271-EBE9-46E3-8DA0-1E74B0669ED5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9034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6BED35B0-1C25-402C-A6EB-129060CD9EB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063783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377C447E-2A34-4588-980E-054CE6904C4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937545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A4F2CFD3-E899-402B-9E7B-92219E2CFD1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883170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38D0D6EF-3218-4646-9155-6EFF3CA786B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716760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7081F-201F-4291-9B66-EB6910F7327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455134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434490-27B8-4240-9E6C-660CA4D3D53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588633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94EA75-AC0B-45CE-A8A2-A776735F34C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797717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EF567C-BD68-4248-96AE-6331B18279A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533517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C801B8-8A5E-4963-A0DD-CBC00F1D85E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11888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22F27-6D70-4D17-9802-31CF27F8C17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28221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EAEFA6-CD71-4741-B065-A8FE91274995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8707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697EDC-1518-4809-AB0B-0EB15E473A5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607980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C0D5A-25E9-4565-A888-C154725F907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499485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927C41-B93B-437D-A685-628D1B4B09F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555775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4D739E-2E5A-4A59-BD18-E657166A7A1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684218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E823E8-0122-4B9D-941E-262244C1922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831180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D0AD77-3644-40E7-B4A1-71B553309F4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275161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943861-DAB0-4550-B478-201F42873D7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733842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E336CF-F213-4C04-9DE2-ACFA0DC994F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958463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E00EAE-3AED-4021-ADEF-A6DC6177A4C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097307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36F7D9-544D-47E1-9710-4AC4D025928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01682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8C230D-B0BB-4257-A9F8-A6B811F6EA71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3133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CD302F-20B0-462C-866C-079E85D0AF0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60104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BB7984-1DA2-4CE2-816E-9DA1799A070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943103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E56AA9-5E6C-486F-87D8-895092BDFDA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383996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78646D-CF76-4982-8F1F-F7A95A4E6B9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910941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A1A792-67AD-42A7-940D-87C9F224C4F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195165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6919F0-241A-414B-B81B-C4BE9A1E17B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86271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009947-C9DC-4BD9-B382-B746F2A6F91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820812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-9525" y="-20638"/>
            <a:ext cx="9153525" cy="6878638"/>
            <a:chOff x="-6" y="-13"/>
            <a:chExt cx="5766" cy="4333"/>
          </a:xfrm>
        </p:grpSpPr>
        <p:sp>
          <p:nvSpPr>
            <p:cNvPr id="5" name="Rectangle 2"/>
            <p:cNvSpPr>
              <a:spLocks noChangeArrowheads="1"/>
            </p:cNvSpPr>
            <p:nvPr/>
          </p:nvSpPr>
          <p:spPr bwMode="invGray">
            <a:xfrm>
              <a:off x="5549" y="0"/>
              <a:ext cx="211" cy="4320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36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" name="Freeform 3"/>
            <p:cNvSpPr>
              <a:spLocks/>
            </p:cNvSpPr>
            <p:nvPr/>
          </p:nvSpPr>
          <p:spPr bwMode="white">
            <a:xfrm>
              <a:off x="-6" y="2828"/>
              <a:ext cx="3625" cy="1492"/>
            </a:xfrm>
            <a:custGeom>
              <a:avLst/>
              <a:gdLst>
                <a:gd name="T0" fmla="*/ 0 w 3625"/>
                <a:gd name="T1" fmla="*/ 1491 h 1492"/>
                <a:gd name="T2" fmla="*/ 0 w 3625"/>
                <a:gd name="T3" fmla="*/ 0 h 1492"/>
                <a:gd name="T4" fmla="*/ 171 w 3625"/>
                <a:gd name="T5" fmla="*/ 3 h 1492"/>
                <a:gd name="T6" fmla="*/ 355 w 3625"/>
                <a:gd name="T7" fmla="*/ 9 h 1492"/>
                <a:gd name="T8" fmla="*/ 499 w 3625"/>
                <a:gd name="T9" fmla="*/ 21 h 1492"/>
                <a:gd name="T10" fmla="*/ 650 w 3625"/>
                <a:gd name="T11" fmla="*/ 36 h 1492"/>
                <a:gd name="T12" fmla="*/ 809 w 3625"/>
                <a:gd name="T13" fmla="*/ 54 h 1492"/>
                <a:gd name="T14" fmla="*/ 957 w 3625"/>
                <a:gd name="T15" fmla="*/ 78 h 1492"/>
                <a:gd name="T16" fmla="*/ 1119 w 3625"/>
                <a:gd name="T17" fmla="*/ 105 h 1492"/>
                <a:gd name="T18" fmla="*/ 1261 w 3625"/>
                <a:gd name="T19" fmla="*/ 133 h 1492"/>
                <a:gd name="T20" fmla="*/ 1441 w 3625"/>
                <a:gd name="T21" fmla="*/ 175 h 1492"/>
                <a:gd name="T22" fmla="*/ 1598 w 3625"/>
                <a:gd name="T23" fmla="*/ 217 h 1492"/>
                <a:gd name="T24" fmla="*/ 1763 w 3625"/>
                <a:gd name="T25" fmla="*/ 269 h 1492"/>
                <a:gd name="T26" fmla="*/ 1887 w 3625"/>
                <a:gd name="T27" fmla="*/ 308 h 1492"/>
                <a:gd name="T28" fmla="*/ 2085 w 3625"/>
                <a:gd name="T29" fmla="*/ 384 h 1492"/>
                <a:gd name="T30" fmla="*/ 2230 w 3625"/>
                <a:gd name="T31" fmla="*/ 444 h 1492"/>
                <a:gd name="T32" fmla="*/ 2456 w 3625"/>
                <a:gd name="T33" fmla="*/ 547 h 1492"/>
                <a:gd name="T34" fmla="*/ 2666 w 3625"/>
                <a:gd name="T35" fmla="*/ 662 h 1492"/>
                <a:gd name="T36" fmla="*/ 2859 w 3625"/>
                <a:gd name="T37" fmla="*/ 786 h 1492"/>
                <a:gd name="T38" fmla="*/ 3046 w 3625"/>
                <a:gd name="T39" fmla="*/ 920 h 1492"/>
                <a:gd name="T40" fmla="*/ 3193 w 3625"/>
                <a:gd name="T41" fmla="*/ 1038 h 1492"/>
                <a:gd name="T42" fmla="*/ 3332 w 3625"/>
                <a:gd name="T43" fmla="*/ 1168 h 1492"/>
                <a:gd name="T44" fmla="*/ 3440 w 3625"/>
                <a:gd name="T45" fmla="*/ 1280 h 1492"/>
                <a:gd name="T46" fmla="*/ 3524 w 3625"/>
                <a:gd name="T47" fmla="*/ 1380 h 1492"/>
                <a:gd name="T48" fmla="*/ 3624 w 3625"/>
                <a:gd name="T49" fmla="*/ 1491 h 1492"/>
                <a:gd name="T50" fmla="*/ 3608 w 3625"/>
                <a:gd name="T51" fmla="*/ 1491 h 1492"/>
                <a:gd name="T52" fmla="*/ 0 w 3625"/>
                <a:gd name="T53" fmla="*/ 1491 h 149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625" h="1492">
                  <a:moveTo>
                    <a:pt x="0" y="1491"/>
                  </a:moveTo>
                  <a:lnTo>
                    <a:pt x="0" y="0"/>
                  </a:lnTo>
                  <a:lnTo>
                    <a:pt x="171" y="3"/>
                  </a:lnTo>
                  <a:lnTo>
                    <a:pt x="355" y="9"/>
                  </a:lnTo>
                  <a:lnTo>
                    <a:pt x="499" y="21"/>
                  </a:lnTo>
                  <a:lnTo>
                    <a:pt x="650" y="36"/>
                  </a:lnTo>
                  <a:lnTo>
                    <a:pt x="809" y="54"/>
                  </a:lnTo>
                  <a:lnTo>
                    <a:pt x="957" y="78"/>
                  </a:lnTo>
                  <a:lnTo>
                    <a:pt x="1119" y="105"/>
                  </a:lnTo>
                  <a:lnTo>
                    <a:pt x="1261" y="133"/>
                  </a:lnTo>
                  <a:lnTo>
                    <a:pt x="1441" y="175"/>
                  </a:lnTo>
                  <a:lnTo>
                    <a:pt x="1598" y="217"/>
                  </a:lnTo>
                  <a:lnTo>
                    <a:pt x="1763" y="269"/>
                  </a:lnTo>
                  <a:lnTo>
                    <a:pt x="1887" y="308"/>
                  </a:lnTo>
                  <a:lnTo>
                    <a:pt x="2085" y="384"/>
                  </a:lnTo>
                  <a:lnTo>
                    <a:pt x="2230" y="444"/>
                  </a:lnTo>
                  <a:lnTo>
                    <a:pt x="2456" y="547"/>
                  </a:lnTo>
                  <a:lnTo>
                    <a:pt x="2666" y="662"/>
                  </a:lnTo>
                  <a:lnTo>
                    <a:pt x="2859" y="786"/>
                  </a:lnTo>
                  <a:lnTo>
                    <a:pt x="3046" y="920"/>
                  </a:lnTo>
                  <a:lnTo>
                    <a:pt x="3193" y="1038"/>
                  </a:lnTo>
                  <a:lnTo>
                    <a:pt x="3332" y="1168"/>
                  </a:lnTo>
                  <a:lnTo>
                    <a:pt x="3440" y="1280"/>
                  </a:lnTo>
                  <a:lnTo>
                    <a:pt x="3524" y="1380"/>
                  </a:lnTo>
                  <a:lnTo>
                    <a:pt x="3624" y="1491"/>
                  </a:lnTo>
                  <a:lnTo>
                    <a:pt x="3608" y="1491"/>
                  </a:lnTo>
                  <a:lnTo>
                    <a:pt x="0" y="1491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4"/>
            <p:cNvSpPr>
              <a:spLocks/>
            </p:cNvSpPr>
            <p:nvPr/>
          </p:nvSpPr>
          <p:spPr bwMode="white">
            <a:xfrm>
              <a:off x="0" y="2405"/>
              <a:ext cx="5143" cy="1902"/>
            </a:xfrm>
            <a:custGeom>
              <a:avLst/>
              <a:gdLst>
                <a:gd name="T0" fmla="*/ 2718 w 5143"/>
                <a:gd name="T1" fmla="*/ 405 h 1902"/>
                <a:gd name="T2" fmla="*/ 2466 w 5143"/>
                <a:gd name="T3" fmla="*/ 333 h 1902"/>
                <a:gd name="T4" fmla="*/ 2202 w 5143"/>
                <a:gd name="T5" fmla="*/ 261 h 1902"/>
                <a:gd name="T6" fmla="*/ 1929 w 5143"/>
                <a:gd name="T7" fmla="*/ 198 h 1902"/>
                <a:gd name="T8" fmla="*/ 1695 w 5143"/>
                <a:gd name="T9" fmla="*/ 153 h 1902"/>
                <a:gd name="T10" fmla="*/ 1434 w 5143"/>
                <a:gd name="T11" fmla="*/ 111 h 1902"/>
                <a:gd name="T12" fmla="*/ 1188 w 5143"/>
                <a:gd name="T13" fmla="*/ 75 h 1902"/>
                <a:gd name="T14" fmla="*/ 957 w 5143"/>
                <a:gd name="T15" fmla="*/ 48 h 1902"/>
                <a:gd name="T16" fmla="*/ 747 w 5143"/>
                <a:gd name="T17" fmla="*/ 30 h 1902"/>
                <a:gd name="T18" fmla="*/ 501 w 5143"/>
                <a:gd name="T19" fmla="*/ 15 h 1902"/>
                <a:gd name="T20" fmla="*/ 246 w 5143"/>
                <a:gd name="T21" fmla="*/ 3 h 1902"/>
                <a:gd name="T22" fmla="*/ 0 w 5143"/>
                <a:gd name="T23" fmla="*/ 0 h 1902"/>
                <a:gd name="T24" fmla="*/ 0 w 5143"/>
                <a:gd name="T25" fmla="*/ 275 h 1902"/>
                <a:gd name="T26" fmla="*/ 0 w 5143"/>
                <a:gd name="T27" fmla="*/ 345 h 1902"/>
                <a:gd name="T28" fmla="*/ 0 w 5143"/>
                <a:gd name="T29" fmla="*/ 275 h 1902"/>
                <a:gd name="T30" fmla="*/ 0 w 5143"/>
                <a:gd name="T31" fmla="*/ 342 h 1902"/>
                <a:gd name="T32" fmla="*/ 339 w 5143"/>
                <a:gd name="T33" fmla="*/ 351 h 1902"/>
                <a:gd name="T34" fmla="*/ 606 w 5143"/>
                <a:gd name="T35" fmla="*/ 372 h 1902"/>
                <a:gd name="T36" fmla="*/ 852 w 5143"/>
                <a:gd name="T37" fmla="*/ 399 h 1902"/>
                <a:gd name="T38" fmla="*/ 1068 w 5143"/>
                <a:gd name="T39" fmla="*/ 435 h 1902"/>
                <a:gd name="T40" fmla="*/ 1275 w 5143"/>
                <a:gd name="T41" fmla="*/ 474 h 1902"/>
                <a:gd name="T42" fmla="*/ 1545 w 5143"/>
                <a:gd name="T43" fmla="*/ 540 h 1902"/>
                <a:gd name="T44" fmla="*/ 1761 w 5143"/>
                <a:gd name="T45" fmla="*/ 603 h 1902"/>
                <a:gd name="T46" fmla="*/ 1971 w 5143"/>
                <a:gd name="T47" fmla="*/ 678 h 1902"/>
                <a:gd name="T48" fmla="*/ 2166 w 5143"/>
                <a:gd name="T49" fmla="*/ 747 h 1902"/>
                <a:gd name="T50" fmla="*/ 2397 w 5143"/>
                <a:gd name="T51" fmla="*/ 852 h 1902"/>
                <a:gd name="T52" fmla="*/ 2613 w 5143"/>
                <a:gd name="T53" fmla="*/ 960 h 1902"/>
                <a:gd name="T54" fmla="*/ 2832 w 5143"/>
                <a:gd name="T55" fmla="*/ 1095 h 1902"/>
                <a:gd name="T56" fmla="*/ 3012 w 5143"/>
                <a:gd name="T57" fmla="*/ 1212 h 1902"/>
                <a:gd name="T58" fmla="*/ 3186 w 5143"/>
                <a:gd name="T59" fmla="*/ 1347 h 1902"/>
                <a:gd name="T60" fmla="*/ 3351 w 5143"/>
                <a:gd name="T61" fmla="*/ 1497 h 1902"/>
                <a:gd name="T62" fmla="*/ 3480 w 5143"/>
                <a:gd name="T63" fmla="*/ 1629 h 1902"/>
                <a:gd name="T64" fmla="*/ 3612 w 5143"/>
                <a:gd name="T65" fmla="*/ 1785 h 1902"/>
                <a:gd name="T66" fmla="*/ 3699 w 5143"/>
                <a:gd name="T67" fmla="*/ 1901 h 1902"/>
                <a:gd name="T68" fmla="*/ 5142 w 5143"/>
                <a:gd name="T69" fmla="*/ 1901 h 1902"/>
                <a:gd name="T70" fmla="*/ 5076 w 5143"/>
                <a:gd name="T71" fmla="*/ 1827 h 1902"/>
                <a:gd name="T72" fmla="*/ 4968 w 5143"/>
                <a:gd name="T73" fmla="*/ 1707 h 1902"/>
                <a:gd name="T74" fmla="*/ 4797 w 5143"/>
                <a:gd name="T75" fmla="*/ 1539 h 1902"/>
                <a:gd name="T76" fmla="*/ 4617 w 5143"/>
                <a:gd name="T77" fmla="*/ 1383 h 1902"/>
                <a:gd name="T78" fmla="*/ 4410 w 5143"/>
                <a:gd name="T79" fmla="*/ 1221 h 1902"/>
                <a:gd name="T80" fmla="*/ 4185 w 5143"/>
                <a:gd name="T81" fmla="*/ 1071 h 1902"/>
                <a:gd name="T82" fmla="*/ 3960 w 5143"/>
                <a:gd name="T83" fmla="*/ 939 h 1902"/>
                <a:gd name="T84" fmla="*/ 3708 w 5143"/>
                <a:gd name="T85" fmla="*/ 801 h 1902"/>
                <a:gd name="T86" fmla="*/ 3492 w 5143"/>
                <a:gd name="T87" fmla="*/ 702 h 1902"/>
                <a:gd name="T88" fmla="*/ 3231 w 5143"/>
                <a:gd name="T89" fmla="*/ 588 h 1902"/>
                <a:gd name="T90" fmla="*/ 2964 w 5143"/>
                <a:gd name="T91" fmla="*/ 489 h 1902"/>
                <a:gd name="T92" fmla="*/ 2718 w 5143"/>
                <a:gd name="T93" fmla="*/ 405 h 190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5143" h="1902">
                  <a:moveTo>
                    <a:pt x="2718" y="405"/>
                  </a:moveTo>
                  <a:lnTo>
                    <a:pt x="2466" y="333"/>
                  </a:lnTo>
                  <a:lnTo>
                    <a:pt x="2202" y="261"/>
                  </a:lnTo>
                  <a:lnTo>
                    <a:pt x="1929" y="198"/>
                  </a:lnTo>
                  <a:lnTo>
                    <a:pt x="1695" y="153"/>
                  </a:lnTo>
                  <a:lnTo>
                    <a:pt x="1434" y="111"/>
                  </a:lnTo>
                  <a:lnTo>
                    <a:pt x="1188" y="75"/>
                  </a:lnTo>
                  <a:lnTo>
                    <a:pt x="957" y="48"/>
                  </a:lnTo>
                  <a:lnTo>
                    <a:pt x="747" y="30"/>
                  </a:lnTo>
                  <a:lnTo>
                    <a:pt x="501" y="15"/>
                  </a:lnTo>
                  <a:lnTo>
                    <a:pt x="246" y="3"/>
                  </a:lnTo>
                  <a:lnTo>
                    <a:pt x="0" y="0"/>
                  </a:lnTo>
                  <a:lnTo>
                    <a:pt x="0" y="275"/>
                  </a:lnTo>
                  <a:lnTo>
                    <a:pt x="0" y="345"/>
                  </a:lnTo>
                  <a:lnTo>
                    <a:pt x="0" y="275"/>
                  </a:lnTo>
                  <a:lnTo>
                    <a:pt x="0" y="342"/>
                  </a:lnTo>
                  <a:lnTo>
                    <a:pt x="339" y="351"/>
                  </a:lnTo>
                  <a:lnTo>
                    <a:pt x="606" y="372"/>
                  </a:lnTo>
                  <a:lnTo>
                    <a:pt x="852" y="399"/>
                  </a:lnTo>
                  <a:lnTo>
                    <a:pt x="1068" y="435"/>
                  </a:lnTo>
                  <a:lnTo>
                    <a:pt x="1275" y="474"/>
                  </a:lnTo>
                  <a:lnTo>
                    <a:pt x="1545" y="540"/>
                  </a:lnTo>
                  <a:lnTo>
                    <a:pt x="1761" y="603"/>
                  </a:lnTo>
                  <a:lnTo>
                    <a:pt x="1971" y="678"/>
                  </a:lnTo>
                  <a:lnTo>
                    <a:pt x="2166" y="747"/>
                  </a:lnTo>
                  <a:lnTo>
                    <a:pt x="2397" y="852"/>
                  </a:lnTo>
                  <a:lnTo>
                    <a:pt x="2613" y="960"/>
                  </a:lnTo>
                  <a:lnTo>
                    <a:pt x="2832" y="1095"/>
                  </a:lnTo>
                  <a:lnTo>
                    <a:pt x="3012" y="1212"/>
                  </a:lnTo>
                  <a:lnTo>
                    <a:pt x="3186" y="1347"/>
                  </a:lnTo>
                  <a:lnTo>
                    <a:pt x="3351" y="1497"/>
                  </a:lnTo>
                  <a:lnTo>
                    <a:pt x="3480" y="1629"/>
                  </a:lnTo>
                  <a:lnTo>
                    <a:pt x="3612" y="1785"/>
                  </a:lnTo>
                  <a:lnTo>
                    <a:pt x="3699" y="1901"/>
                  </a:lnTo>
                  <a:lnTo>
                    <a:pt x="5142" y="1901"/>
                  </a:lnTo>
                  <a:lnTo>
                    <a:pt x="5076" y="1827"/>
                  </a:lnTo>
                  <a:lnTo>
                    <a:pt x="4968" y="1707"/>
                  </a:lnTo>
                  <a:lnTo>
                    <a:pt x="4797" y="1539"/>
                  </a:lnTo>
                  <a:lnTo>
                    <a:pt x="4617" y="1383"/>
                  </a:lnTo>
                  <a:lnTo>
                    <a:pt x="4410" y="1221"/>
                  </a:lnTo>
                  <a:lnTo>
                    <a:pt x="4185" y="1071"/>
                  </a:lnTo>
                  <a:lnTo>
                    <a:pt x="3960" y="939"/>
                  </a:lnTo>
                  <a:lnTo>
                    <a:pt x="3708" y="801"/>
                  </a:lnTo>
                  <a:lnTo>
                    <a:pt x="3492" y="702"/>
                  </a:lnTo>
                  <a:lnTo>
                    <a:pt x="3231" y="588"/>
                  </a:lnTo>
                  <a:lnTo>
                    <a:pt x="2964" y="489"/>
                  </a:lnTo>
                  <a:lnTo>
                    <a:pt x="2718" y="405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white">
            <a:xfrm>
              <a:off x="0" y="1982"/>
              <a:ext cx="5760" cy="2325"/>
            </a:xfrm>
            <a:custGeom>
              <a:avLst/>
              <a:gdLst>
                <a:gd name="T0" fmla="*/ 0 w 5760"/>
                <a:gd name="T1" fmla="*/ 0 h 2325"/>
                <a:gd name="T2" fmla="*/ 0 w 5760"/>
                <a:gd name="T3" fmla="*/ 339 h 2325"/>
                <a:gd name="T4" fmla="*/ 558 w 5760"/>
                <a:gd name="T5" fmla="*/ 357 h 2325"/>
                <a:gd name="T6" fmla="*/ 807 w 5760"/>
                <a:gd name="T7" fmla="*/ 375 h 2325"/>
                <a:gd name="T8" fmla="*/ 1056 w 5760"/>
                <a:gd name="T9" fmla="*/ 399 h 2325"/>
                <a:gd name="T10" fmla="*/ 1272 w 5760"/>
                <a:gd name="T11" fmla="*/ 426 h 2325"/>
                <a:gd name="T12" fmla="*/ 1539 w 5760"/>
                <a:gd name="T13" fmla="*/ 465 h 2325"/>
                <a:gd name="T14" fmla="*/ 1791 w 5760"/>
                <a:gd name="T15" fmla="*/ 510 h 2325"/>
                <a:gd name="T16" fmla="*/ 2076 w 5760"/>
                <a:gd name="T17" fmla="*/ 570 h 2325"/>
                <a:gd name="T18" fmla="*/ 2334 w 5760"/>
                <a:gd name="T19" fmla="*/ 630 h 2325"/>
                <a:gd name="T20" fmla="*/ 2544 w 5760"/>
                <a:gd name="T21" fmla="*/ 687 h 2325"/>
                <a:gd name="T22" fmla="*/ 2775 w 5760"/>
                <a:gd name="T23" fmla="*/ 759 h 2325"/>
                <a:gd name="T24" fmla="*/ 3003 w 5760"/>
                <a:gd name="T25" fmla="*/ 837 h 2325"/>
                <a:gd name="T26" fmla="*/ 3231 w 5760"/>
                <a:gd name="T27" fmla="*/ 924 h 2325"/>
                <a:gd name="T28" fmla="*/ 3438 w 5760"/>
                <a:gd name="T29" fmla="*/ 1005 h 2325"/>
                <a:gd name="T30" fmla="*/ 3663 w 5760"/>
                <a:gd name="T31" fmla="*/ 1110 h 2325"/>
                <a:gd name="T32" fmla="*/ 3903 w 5760"/>
                <a:gd name="T33" fmla="*/ 1233 h 2325"/>
                <a:gd name="T34" fmla="*/ 4149 w 5760"/>
                <a:gd name="T35" fmla="*/ 1374 h 2325"/>
                <a:gd name="T36" fmla="*/ 4353 w 5760"/>
                <a:gd name="T37" fmla="*/ 1506 h 2325"/>
                <a:gd name="T38" fmla="*/ 4491 w 5760"/>
                <a:gd name="T39" fmla="*/ 1602 h 2325"/>
                <a:gd name="T40" fmla="*/ 4668 w 5760"/>
                <a:gd name="T41" fmla="*/ 1740 h 2325"/>
                <a:gd name="T42" fmla="*/ 4824 w 5760"/>
                <a:gd name="T43" fmla="*/ 1875 h 2325"/>
                <a:gd name="T44" fmla="*/ 4968 w 5760"/>
                <a:gd name="T45" fmla="*/ 2016 h 2325"/>
                <a:gd name="T46" fmla="*/ 5100 w 5760"/>
                <a:gd name="T47" fmla="*/ 2154 h 2325"/>
                <a:gd name="T48" fmla="*/ 5238 w 5760"/>
                <a:gd name="T49" fmla="*/ 2324 h 2325"/>
                <a:gd name="T50" fmla="*/ 5759 w 5760"/>
                <a:gd name="T51" fmla="*/ 2324 h 2325"/>
                <a:gd name="T52" fmla="*/ 5759 w 5760"/>
                <a:gd name="T53" fmla="*/ 1245 h 2325"/>
                <a:gd name="T54" fmla="*/ 5580 w 5760"/>
                <a:gd name="T55" fmla="*/ 1119 h 2325"/>
                <a:gd name="T56" fmla="*/ 5400 w 5760"/>
                <a:gd name="T57" fmla="*/ 1020 h 2325"/>
                <a:gd name="T58" fmla="*/ 5205 w 5760"/>
                <a:gd name="T59" fmla="*/ 918 h 2325"/>
                <a:gd name="T60" fmla="*/ 5031 w 5760"/>
                <a:gd name="T61" fmla="*/ 837 h 2325"/>
                <a:gd name="T62" fmla="*/ 4866 w 5760"/>
                <a:gd name="T63" fmla="*/ 771 h 2325"/>
                <a:gd name="T64" fmla="*/ 4710 w 5760"/>
                <a:gd name="T65" fmla="*/ 711 h 2325"/>
                <a:gd name="T66" fmla="*/ 4545 w 5760"/>
                <a:gd name="T67" fmla="*/ 651 h 2325"/>
                <a:gd name="T68" fmla="*/ 4386 w 5760"/>
                <a:gd name="T69" fmla="*/ 600 h 2325"/>
                <a:gd name="T70" fmla="*/ 4248 w 5760"/>
                <a:gd name="T71" fmla="*/ 552 h 2325"/>
                <a:gd name="T72" fmla="*/ 3993 w 5760"/>
                <a:gd name="T73" fmla="*/ 483 h 2325"/>
                <a:gd name="T74" fmla="*/ 3777 w 5760"/>
                <a:gd name="T75" fmla="*/ 423 h 2325"/>
                <a:gd name="T76" fmla="*/ 3564 w 5760"/>
                <a:gd name="T77" fmla="*/ 375 h 2325"/>
                <a:gd name="T78" fmla="*/ 3282 w 5760"/>
                <a:gd name="T79" fmla="*/ 312 h 2325"/>
                <a:gd name="T80" fmla="*/ 3003 w 5760"/>
                <a:gd name="T81" fmla="*/ 261 h 2325"/>
                <a:gd name="T82" fmla="*/ 2733 w 5760"/>
                <a:gd name="T83" fmla="*/ 213 h 2325"/>
                <a:gd name="T84" fmla="*/ 2451 w 5760"/>
                <a:gd name="T85" fmla="*/ 171 h 2325"/>
                <a:gd name="T86" fmla="*/ 2211 w 5760"/>
                <a:gd name="T87" fmla="*/ 138 h 2325"/>
                <a:gd name="T88" fmla="*/ 1974 w 5760"/>
                <a:gd name="T89" fmla="*/ 108 h 2325"/>
                <a:gd name="T90" fmla="*/ 1665 w 5760"/>
                <a:gd name="T91" fmla="*/ 81 h 2325"/>
                <a:gd name="T92" fmla="*/ 1437 w 5760"/>
                <a:gd name="T93" fmla="*/ 60 h 2325"/>
                <a:gd name="T94" fmla="*/ 1125 w 5760"/>
                <a:gd name="T95" fmla="*/ 36 h 2325"/>
                <a:gd name="T96" fmla="*/ 828 w 5760"/>
                <a:gd name="T97" fmla="*/ 21 h 2325"/>
                <a:gd name="T98" fmla="*/ 558 w 5760"/>
                <a:gd name="T99" fmla="*/ 12 h 2325"/>
                <a:gd name="T100" fmla="*/ 282 w 5760"/>
                <a:gd name="T101" fmla="*/ 3 h 2325"/>
                <a:gd name="T102" fmla="*/ 0 w 5760"/>
                <a:gd name="T103" fmla="*/ 0 h 232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5760" h="2325">
                  <a:moveTo>
                    <a:pt x="0" y="0"/>
                  </a:moveTo>
                  <a:lnTo>
                    <a:pt x="0" y="339"/>
                  </a:lnTo>
                  <a:lnTo>
                    <a:pt x="558" y="357"/>
                  </a:lnTo>
                  <a:lnTo>
                    <a:pt x="807" y="375"/>
                  </a:lnTo>
                  <a:lnTo>
                    <a:pt x="1056" y="399"/>
                  </a:lnTo>
                  <a:lnTo>
                    <a:pt x="1272" y="426"/>
                  </a:lnTo>
                  <a:lnTo>
                    <a:pt x="1539" y="465"/>
                  </a:lnTo>
                  <a:lnTo>
                    <a:pt x="1791" y="510"/>
                  </a:lnTo>
                  <a:lnTo>
                    <a:pt x="2076" y="570"/>
                  </a:lnTo>
                  <a:lnTo>
                    <a:pt x="2334" y="630"/>
                  </a:lnTo>
                  <a:lnTo>
                    <a:pt x="2544" y="687"/>
                  </a:lnTo>
                  <a:lnTo>
                    <a:pt x="2775" y="759"/>
                  </a:lnTo>
                  <a:lnTo>
                    <a:pt x="3003" y="837"/>
                  </a:lnTo>
                  <a:lnTo>
                    <a:pt x="3231" y="924"/>
                  </a:lnTo>
                  <a:lnTo>
                    <a:pt x="3438" y="1005"/>
                  </a:lnTo>
                  <a:lnTo>
                    <a:pt x="3663" y="1110"/>
                  </a:lnTo>
                  <a:lnTo>
                    <a:pt x="3903" y="1233"/>
                  </a:lnTo>
                  <a:lnTo>
                    <a:pt x="4149" y="1374"/>
                  </a:lnTo>
                  <a:lnTo>
                    <a:pt x="4353" y="1506"/>
                  </a:lnTo>
                  <a:lnTo>
                    <a:pt x="4491" y="1602"/>
                  </a:lnTo>
                  <a:lnTo>
                    <a:pt x="4668" y="1740"/>
                  </a:lnTo>
                  <a:lnTo>
                    <a:pt x="4824" y="1875"/>
                  </a:lnTo>
                  <a:lnTo>
                    <a:pt x="4968" y="2016"/>
                  </a:lnTo>
                  <a:lnTo>
                    <a:pt x="5100" y="2154"/>
                  </a:lnTo>
                  <a:lnTo>
                    <a:pt x="5238" y="2324"/>
                  </a:lnTo>
                  <a:lnTo>
                    <a:pt x="5759" y="2324"/>
                  </a:lnTo>
                  <a:lnTo>
                    <a:pt x="5759" y="1245"/>
                  </a:lnTo>
                  <a:lnTo>
                    <a:pt x="5580" y="1119"/>
                  </a:lnTo>
                  <a:lnTo>
                    <a:pt x="5400" y="1020"/>
                  </a:lnTo>
                  <a:lnTo>
                    <a:pt x="5205" y="918"/>
                  </a:lnTo>
                  <a:lnTo>
                    <a:pt x="5031" y="837"/>
                  </a:lnTo>
                  <a:lnTo>
                    <a:pt x="4866" y="771"/>
                  </a:lnTo>
                  <a:lnTo>
                    <a:pt x="4710" y="711"/>
                  </a:lnTo>
                  <a:lnTo>
                    <a:pt x="4545" y="651"/>
                  </a:lnTo>
                  <a:lnTo>
                    <a:pt x="4386" y="600"/>
                  </a:lnTo>
                  <a:lnTo>
                    <a:pt x="4248" y="552"/>
                  </a:lnTo>
                  <a:lnTo>
                    <a:pt x="3993" y="483"/>
                  </a:lnTo>
                  <a:lnTo>
                    <a:pt x="3777" y="423"/>
                  </a:lnTo>
                  <a:lnTo>
                    <a:pt x="3564" y="375"/>
                  </a:lnTo>
                  <a:lnTo>
                    <a:pt x="3282" y="312"/>
                  </a:lnTo>
                  <a:lnTo>
                    <a:pt x="3003" y="261"/>
                  </a:lnTo>
                  <a:lnTo>
                    <a:pt x="2733" y="213"/>
                  </a:lnTo>
                  <a:lnTo>
                    <a:pt x="2451" y="171"/>
                  </a:lnTo>
                  <a:lnTo>
                    <a:pt x="2211" y="138"/>
                  </a:lnTo>
                  <a:lnTo>
                    <a:pt x="1974" y="108"/>
                  </a:lnTo>
                  <a:lnTo>
                    <a:pt x="1665" y="81"/>
                  </a:lnTo>
                  <a:lnTo>
                    <a:pt x="1437" y="60"/>
                  </a:lnTo>
                  <a:lnTo>
                    <a:pt x="1125" y="36"/>
                  </a:lnTo>
                  <a:lnTo>
                    <a:pt x="828" y="21"/>
                  </a:lnTo>
                  <a:lnTo>
                    <a:pt x="558" y="12"/>
                  </a:lnTo>
                  <a:lnTo>
                    <a:pt x="282" y="3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white">
            <a:xfrm>
              <a:off x="0" y="1550"/>
              <a:ext cx="5760" cy="1573"/>
            </a:xfrm>
            <a:custGeom>
              <a:avLst/>
              <a:gdLst>
                <a:gd name="T0" fmla="*/ 0 w 5760"/>
                <a:gd name="T1" fmla="*/ 0 h 1573"/>
                <a:gd name="T2" fmla="*/ 0 w 5760"/>
                <a:gd name="T3" fmla="*/ 351 h 1573"/>
                <a:gd name="T4" fmla="*/ 282 w 5760"/>
                <a:gd name="T5" fmla="*/ 357 h 1573"/>
                <a:gd name="T6" fmla="*/ 627 w 5760"/>
                <a:gd name="T7" fmla="*/ 363 h 1573"/>
                <a:gd name="T8" fmla="*/ 960 w 5760"/>
                <a:gd name="T9" fmla="*/ 375 h 1573"/>
                <a:gd name="T10" fmla="*/ 1218 w 5760"/>
                <a:gd name="T11" fmla="*/ 393 h 1573"/>
                <a:gd name="T12" fmla="*/ 1470 w 5760"/>
                <a:gd name="T13" fmla="*/ 411 h 1573"/>
                <a:gd name="T14" fmla="*/ 1746 w 5760"/>
                <a:gd name="T15" fmla="*/ 435 h 1573"/>
                <a:gd name="T16" fmla="*/ 2022 w 5760"/>
                <a:gd name="T17" fmla="*/ 462 h 1573"/>
                <a:gd name="T18" fmla="*/ 2340 w 5760"/>
                <a:gd name="T19" fmla="*/ 504 h 1573"/>
                <a:gd name="T20" fmla="*/ 2664 w 5760"/>
                <a:gd name="T21" fmla="*/ 549 h 1573"/>
                <a:gd name="T22" fmla="*/ 2952 w 5760"/>
                <a:gd name="T23" fmla="*/ 597 h 1573"/>
                <a:gd name="T24" fmla="*/ 3225 w 5760"/>
                <a:gd name="T25" fmla="*/ 648 h 1573"/>
                <a:gd name="T26" fmla="*/ 3513 w 5760"/>
                <a:gd name="T27" fmla="*/ 708 h 1573"/>
                <a:gd name="T28" fmla="*/ 3693 w 5760"/>
                <a:gd name="T29" fmla="*/ 750 h 1573"/>
                <a:gd name="T30" fmla="*/ 3936 w 5760"/>
                <a:gd name="T31" fmla="*/ 810 h 1573"/>
                <a:gd name="T32" fmla="*/ 4095 w 5760"/>
                <a:gd name="T33" fmla="*/ 855 h 1573"/>
                <a:gd name="T34" fmla="*/ 4281 w 5760"/>
                <a:gd name="T35" fmla="*/ 909 h 1573"/>
                <a:gd name="T36" fmla="*/ 4503 w 5760"/>
                <a:gd name="T37" fmla="*/ 981 h 1573"/>
                <a:gd name="T38" fmla="*/ 4704 w 5760"/>
                <a:gd name="T39" fmla="*/ 1053 h 1573"/>
                <a:gd name="T40" fmla="*/ 4911 w 5760"/>
                <a:gd name="T41" fmla="*/ 1131 h 1573"/>
                <a:gd name="T42" fmla="*/ 5073 w 5760"/>
                <a:gd name="T43" fmla="*/ 1197 h 1573"/>
                <a:gd name="T44" fmla="*/ 5256 w 5760"/>
                <a:gd name="T45" fmla="*/ 1281 h 1573"/>
                <a:gd name="T46" fmla="*/ 5475 w 5760"/>
                <a:gd name="T47" fmla="*/ 1401 h 1573"/>
                <a:gd name="T48" fmla="*/ 5628 w 5760"/>
                <a:gd name="T49" fmla="*/ 1482 h 1573"/>
                <a:gd name="T50" fmla="*/ 5759 w 5760"/>
                <a:gd name="T51" fmla="*/ 1572 h 1573"/>
                <a:gd name="T52" fmla="*/ 5759 w 5760"/>
                <a:gd name="T53" fmla="*/ 633 h 1573"/>
                <a:gd name="T54" fmla="*/ 5493 w 5760"/>
                <a:gd name="T55" fmla="*/ 570 h 1573"/>
                <a:gd name="T56" fmla="*/ 5214 w 5760"/>
                <a:gd name="T57" fmla="*/ 501 h 1573"/>
                <a:gd name="T58" fmla="*/ 4950 w 5760"/>
                <a:gd name="T59" fmla="*/ 444 h 1573"/>
                <a:gd name="T60" fmla="*/ 4701 w 5760"/>
                <a:gd name="T61" fmla="*/ 396 h 1573"/>
                <a:gd name="T62" fmla="*/ 4425 w 5760"/>
                <a:gd name="T63" fmla="*/ 348 h 1573"/>
                <a:gd name="T64" fmla="*/ 4110 w 5760"/>
                <a:gd name="T65" fmla="*/ 294 h 1573"/>
                <a:gd name="T66" fmla="*/ 3813 w 5760"/>
                <a:gd name="T67" fmla="*/ 252 h 1573"/>
                <a:gd name="T68" fmla="*/ 3549 w 5760"/>
                <a:gd name="T69" fmla="*/ 213 h 1573"/>
                <a:gd name="T70" fmla="*/ 3261 w 5760"/>
                <a:gd name="T71" fmla="*/ 183 h 1573"/>
                <a:gd name="T72" fmla="*/ 3015 w 5760"/>
                <a:gd name="T73" fmla="*/ 153 h 1573"/>
                <a:gd name="T74" fmla="*/ 2757 w 5760"/>
                <a:gd name="T75" fmla="*/ 129 h 1573"/>
                <a:gd name="T76" fmla="*/ 2520 w 5760"/>
                <a:gd name="T77" fmla="*/ 105 h 1573"/>
                <a:gd name="T78" fmla="*/ 2301 w 5760"/>
                <a:gd name="T79" fmla="*/ 87 h 1573"/>
                <a:gd name="T80" fmla="*/ 2013 w 5760"/>
                <a:gd name="T81" fmla="*/ 66 h 1573"/>
                <a:gd name="T82" fmla="*/ 1731 w 5760"/>
                <a:gd name="T83" fmla="*/ 48 h 1573"/>
                <a:gd name="T84" fmla="*/ 1524 w 5760"/>
                <a:gd name="T85" fmla="*/ 39 h 1573"/>
                <a:gd name="T86" fmla="*/ 1260 w 5760"/>
                <a:gd name="T87" fmla="*/ 27 h 1573"/>
                <a:gd name="T88" fmla="*/ 966 w 5760"/>
                <a:gd name="T89" fmla="*/ 15 h 1573"/>
                <a:gd name="T90" fmla="*/ 714 w 5760"/>
                <a:gd name="T91" fmla="*/ 12 h 1573"/>
                <a:gd name="T92" fmla="*/ 510 w 5760"/>
                <a:gd name="T93" fmla="*/ 6 h 1573"/>
                <a:gd name="T94" fmla="*/ 243 w 5760"/>
                <a:gd name="T95" fmla="*/ 0 h 1573"/>
                <a:gd name="T96" fmla="*/ 0 w 5760"/>
                <a:gd name="T97" fmla="*/ 0 h 157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5760" h="1573">
                  <a:moveTo>
                    <a:pt x="0" y="0"/>
                  </a:moveTo>
                  <a:lnTo>
                    <a:pt x="0" y="351"/>
                  </a:lnTo>
                  <a:lnTo>
                    <a:pt x="282" y="357"/>
                  </a:lnTo>
                  <a:lnTo>
                    <a:pt x="627" y="363"/>
                  </a:lnTo>
                  <a:lnTo>
                    <a:pt x="960" y="375"/>
                  </a:lnTo>
                  <a:lnTo>
                    <a:pt x="1218" y="393"/>
                  </a:lnTo>
                  <a:lnTo>
                    <a:pt x="1470" y="411"/>
                  </a:lnTo>
                  <a:lnTo>
                    <a:pt x="1746" y="435"/>
                  </a:lnTo>
                  <a:lnTo>
                    <a:pt x="2022" y="462"/>
                  </a:lnTo>
                  <a:lnTo>
                    <a:pt x="2340" y="504"/>
                  </a:lnTo>
                  <a:lnTo>
                    <a:pt x="2664" y="549"/>
                  </a:lnTo>
                  <a:lnTo>
                    <a:pt x="2952" y="597"/>
                  </a:lnTo>
                  <a:lnTo>
                    <a:pt x="3225" y="648"/>
                  </a:lnTo>
                  <a:lnTo>
                    <a:pt x="3513" y="708"/>
                  </a:lnTo>
                  <a:lnTo>
                    <a:pt x="3693" y="750"/>
                  </a:lnTo>
                  <a:lnTo>
                    <a:pt x="3936" y="810"/>
                  </a:lnTo>
                  <a:lnTo>
                    <a:pt x="4095" y="855"/>
                  </a:lnTo>
                  <a:lnTo>
                    <a:pt x="4281" y="909"/>
                  </a:lnTo>
                  <a:lnTo>
                    <a:pt x="4503" y="981"/>
                  </a:lnTo>
                  <a:lnTo>
                    <a:pt x="4704" y="1053"/>
                  </a:lnTo>
                  <a:lnTo>
                    <a:pt x="4911" y="1131"/>
                  </a:lnTo>
                  <a:lnTo>
                    <a:pt x="5073" y="1197"/>
                  </a:lnTo>
                  <a:lnTo>
                    <a:pt x="5256" y="1281"/>
                  </a:lnTo>
                  <a:lnTo>
                    <a:pt x="5475" y="1401"/>
                  </a:lnTo>
                  <a:lnTo>
                    <a:pt x="5628" y="1482"/>
                  </a:lnTo>
                  <a:lnTo>
                    <a:pt x="5759" y="1572"/>
                  </a:lnTo>
                  <a:lnTo>
                    <a:pt x="5759" y="633"/>
                  </a:lnTo>
                  <a:lnTo>
                    <a:pt x="5493" y="570"/>
                  </a:lnTo>
                  <a:lnTo>
                    <a:pt x="5214" y="501"/>
                  </a:lnTo>
                  <a:lnTo>
                    <a:pt x="4950" y="444"/>
                  </a:lnTo>
                  <a:lnTo>
                    <a:pt x="4701" y="396"/>
                  </a:lnTo>
                  <a:lnTo>
                    <a:pt x="4425" y="348"/>
                  </a:lnTo>
                  <a:lnTo>
                    <a:pt x="4110" y="294"/>
                  </a:lnTo>
                  <a:lnTo>
                    <a:pt x="3813" y="252"/>
                  </a:lnTo>
                  <a:lnTo>
                    <a:pt x="3549" y="213"/>
                  </a:lnTo>
                  <a:lnTo>
                    <a:pt x="3261" y="183"/>
                  </a:lnTo>
                  <a:lnTo>
                    <a:pt x="3015" y="153"/>
                  </a:lnTo>
                  <a:lnTo>
                    <a:pt x="2757" y="129"/>
                  </a:lnTo>
                  <a:lnTo>
                    <a:pt x="2520" y="105"/>
                  </a:lnTo>
                  <a:lnTo>
                    <a:pt x="2301" y="87"/>
                  </a:lnTo>
                  <a:lnTo>
                    <a:pt x="2013" y="66"/>
                  </a:lnTo>
                  <a:lnTo>
                    <a:pt x="1731" y="48"/>
                  </a:lnTo>
                  <a:lnTo>
                    <a:pt x="1524" y="39"/>
                  </a:lnTo>
                  <a:lnTo>
                    <a:pt x="1260" y="27"/>
                  </a:lnTo>
                  <a:lnTo>
                    <a:pt x="966" y="15"/>
                  </a:lnTo>
                  <a:lnTo>
                    <a:pt x="714" y="12"/>
                  </a:lnTo>
                  <a:lnTo>
                    <a:pt x="510" y="6"/>
                  </a:lnTo>
                  <a:lnTo>
                    <a:pt x="243" y="0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white">
            <a:xfrm>
              <a:off x="0" y="1130"/>
              <a:ext cx="5760" cy="970"/>
            </a:xfrm>
            <a:custGeom>
              <a:avLst/>
              <a:gdLst>
                <a:gd name="T0" fmla="*/ 0 w 5760"/>
                <a:gd name="T1" fmla="*/ 0 h 970"/>
                <a:gd name="T2" fmla="*/ 0 w 5760"/>
                <a:gd name="T3" fmla="*/ 339 h 970"/>
                <a:gd name="T4" fmla="*/ 318 w 5760"/>
                <a:gd name="T5" fmla="*/ 342 h 970"/>
                <a:gd name="T6" fmla="*/ 591 w 5760"/>
                <a:gd name="T7" fmla="*/ 348 h 970"/>
                <a:gd name="T8" fmla="*/ 846 w 5760"/>
                <a:gd name="T9" fmla="*/ 354 h 970"/>
                <a:gd name="T10" fmla="*/ 1074 w 5760"/>
                <a:gd name="T11" fmla="*/ 360 h 970"/>
                <a:gd name="T12" fmla="*/ 1314 w 5760"/>
                <a:gd name="T13" fmla="*/ 366 h 970"/>
                <a:gd name="T14" fmla="*/ 1599 w 5760"/>
                <a:gd name="T15" fmla="*/ 381 h 970"/>
                <a:gd name="T16" fmla="*/ 1911 w 5760"/>
                <a:gd name="T17" fmla="*/ 399 h 970"/>
                <a:gd name="T18" fmla="*/ 2241 w 5760"/>
                <a:gd name="T19" fmla="*/ 420 h 970"/>
                <a:gd name="T20" fmla="*/ 2619 w 5760"/>
                <a:gd name="T21" fmla="*/ 453 h 970"/>
                <a:gd name="T22" fmla="*/ 2889 w 5760"/>
                <a:gd name="T23" fmla="*/ 477 h 970"/>
                <a:gd name="T24" fmla="*/ 3177 w 5760"/>
                <a:gd name="T25" fmla="*/ 507 h 970"/>
                <a:gd name="T26" fmla="*/ 3498 w 5760"/>
                <a:gd name="T27" fmla="*/ 543 h 970"/>
                <a:gd name="T28" fmla="*/ 3813 w 5760"/>
                <a:gd name="T29" fmla="*/ 585 h 970"/>
                <a:gd name="T30" fmla="*/ 4044 w 5760"/>
                <a:gd name="T31" fmla="*/ 618 h 970"/>
                <a:gd name="T32" fmla="*/ 4365 w 5760"/>
                <a:gd name="T33" fmla="*/ 669 h 970"/>
                <a:gd name="T34" fmla="*/ 4683 w 5760"/>
                <a:gd name="T35" fmla="*/ 726 h 970"/>
                <a:gd name="T36" fmla="*/ 4980 w 5760"/>
                <a:gd name="T37" fmla="*/ 786 h 970"/>
                <a:gd name="T38" fmla="*/ 5268 w 5760"/>
                <a:gd name="T39" fmla="*/ 846 h 970"/>
                <a:gd name="T40" fmla="*/ 5646 w 5760"/>
                <a:gd name="T41" fmla="*/ 942 h 970"/>
                <a:gd name="T42" fmla="*/ 5759 w 5760"/>
                <a:gd name="T43" fmla="*/ 969 h 970"/>
                <a:gd name="T44" fmla="*/ 5759 w 5760"/>
                <a:gd name="T45" fmla="*/ 0 h 970"/>
                <a:gd name="T46" fmla="*/ 0 w 5760"/>
                <a:gd name="T47" fmla="*/ 0 h 97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5760" h="970">
                  <a:moveTo>
                    <a:pt x="0" y="0"/>
                  </a:moveTo>
                  <a:lnTo>
                    <a:pt x="0" y="339"/>
                  </a:lnTo>
                  <a:lnTo>
                    <a:pt x="318" y="342"/>
                  </a:lnTo>
                  <a:lnTo>
                    <a:pt x="591" y="348"/>
                  </a:lnTo>
                  <a:lnTo>
                    <a:pt x="846" y="354"/>
                  </a:lnTo>
                  <a:lnTo>
                    <a:pt x="1074" y="360"/>
                  </a:lnTo>
                  <a:lnTo>
                    <a:pt x="1314" y="366"/>
                  </a:lnTo>
                  <a:lnTo>
                    <a:pt x="1599" y="381"/>
                  </a:lnTo>
                  <a:lnTo>
                    <a:pt x="1911" y="399"/>
                  </a:lnTo>
                  <a:lnTo>
                    <a:pt x="2241" y="420"/>
                  </a:lnTo>
                  <a:lnTo>
                    <a:pt x="2619" y="453"/>
                  </a:lnTo>
                  <a:lnTo>
                    <a:pt x="2889" y="477"/>
                  </a:lnTo>
                  <a:lnTo>
                    <a:pt x="3177" y="507"/>
                  </a:lnTo>
                  <a:lnTo>
                    <a:pt x="3498" y="543"/>
                  </a:lnTo>
                  <a:lnTo>
                    <a:pt x="3813" y="585"/>
                  </a:lnTo>
                  <a:lnTo>
                    <a:pt x="4044" y="618"/>
                  </a:lnTo>
                  <a:lnTo>
                    <a:pt x="4365" y="669"/>
                  </a:lnTo>
                  <a:lnTo>
                    <a:pt x="4683" y="726"/>
                  </a:lnTo>
                  <a:lnTo>
                    <a:pt x="4980" y="786"/>
                  </a:lnTo>
                  <a:lnTo>
                    <a:pt x="5268" y="846"/>
                  </a:lnTo>
                  <a:lnTo>
                    <a:pt x="5646" y="942"/>
                  </a:lnTo>
                  <a:lnTo>
                    <a:pt x="5759" y="969"/>
                  </a:lnTo>
                  <a:lnTo>
                    <a:pt x="5759" y="0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white">
            <a:xfrm>
              <a:off x="0" y="-13"/>
              <a:ext cx="5760" cy="1060"/>
            </a:xfrm>
            <a:custGeom>
              <a:avLst/>
              <a:gdLst>
                <a:gd name="T0" fmla="*/ 0 w 5760"/>
                <a:gd name="T1" fmla="*/ 753 h 1060"/>
                <a:gd name="T2" fmla="*/ 0 w 5760"/>
                <a:gd name="T3" fmla="*/ 1059 h 1060"/>
                <a:gd name="T4" fmla="*/ 5759 w 5760"/>
                <a:gd name="T5" fmla="*/ 1059 h 1060"/>
                <a:gd name="T6" fmla="*/ 5759 w 5760"/>
                <a:gd name="T7" fmla="*/ 0 h 1060"/>
                <a:gd name="T8" fmla="*/ 5430 w 5760"/>
                <a:gd name="T9" fmla="*/ 0 h 1060"/>
                <a:gd name="T10" fmla="*/ 5298 w 5760"/>
                <a:gd name="T11" fmla="*/ 84 h 1060"/>
                <a:gd name="T12" fmla="*/ 5136 w 5760"/>
                <a:gd name="T13" fmla="*/ 159 h 1060"/>
                <a:gd name="T14" fmla="*/ 4968 w 5760"/>
                <a:gd name="T15" fmla="*/ 222 h 1060"/>
                <a:gd name="T16" fmla="*/ 4812 w 5760"/>
                <a:gd name="T17" fmla="*/ 267 h 1060"/>
                <a:gd name="T18" fmla="*/ 4626 w 5760"/>
                <a:gd name="T19" fmla="*/ 324 h 1060"/>
                <a:gd name="T20" fmla="*/ 4440 w 5760"/>
                <a:gd name="T21" fmla="*/ 366 h 1060"/>
                <a:gd name="T22" fmla="*/ 4230 w 5760"/>
                <a:gd name="T23" fmla="*/ 414 h 1060"/>
                <a:gd name="T24" fmla="*/ 3939 w 5760"/>
                <a:gd name="T25" fmla="*/ 468 h 1060"/>
                <a:gd name="T26" fmla="*/ 3711 w 5760"/>
                <a:gd name="T27" fmla="*/ 504 h 1060"/>
                <a:gd name="T28" fmla="*/ 3441 w 5760"/>
                <a:gd name="T29" fmla="*/ 543 h 1060"/>
                <a:gd name="T30" fmla="*/ 3189 w 5760"/>
                <a:gd name="T31" fmla="*/ 579 h 1060"/>
                <a:gd name="T32" fmla="*/ 2925 w 5760"/>
                <a:gd name="T33" fmla="*/ 606 h 1060"/>
                <a:gd name="T34" fmla="*/ 2679 w 5760"/>
                <a:gd name="T35" fmla="*/ 633 h 1060"/>
                <a:gd name="T36" fmla="*/ 2418 w 5760"/>
                <a:gd name="T37" fmla="*/ 654 h 1060"/>
                <a:gd name="T38" fmla="*/ 2142 w 5760"/>
                <a:gd name="T39" fmla="*/ 675 h 1060"/>
                <a:gd name="T40" fmla="*/ 1896 w 5760"/>
                <a:gd name="T41" fmla="*/ 693 h 1060"/>
                <a:gd name="T42" fmla="*/ 1647 w 5760"/>
                <a:gd name="T43" fmla="*/ 708 h 1060"/>
                <a:gd name="T44" fmla="*/ 1404 w 5760"/>
                <a:gd name="T45" fmla="*/ 720 h 1060"/>
                <a:gd name="T46" fmla="*/ 1170 w 5760"/>
                <a:gd name="T47" fmla="*/ 732 h 1060"/>
                <a:gd name="T48" fmla="*/ 906 w 5760"/>
                <a:gd name="T49" fmla="*/ 738 h 1060"/>
                <a:gd name="T50" fmla="*/ 534 w 5760"/>
                <a:gd name="T51" fmla="*/ 747 h 1060"/>
                <a:gd name="T52" fmla="*/ 201 w 5760"/>
                <a:gd name="T53" fmla="*/ 753 h 1060"/>
                <a:gd name="T54" fmla="*/ 0 w 5760"/>
                <a:gd name="T55" fmla="*/ 753 h 106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5760" h="1060">
                  <a:moveTo>
                    <a:pt x="0" y="753"/>
                  </a:moveTo>
                  <a:lnTo>
                    <a:pt x="0" y="1059"/>
                  </a:lnTo>
                  <a:lnTo>
                    <a:pt x="5759" y="1059"/>
                  </a:lnTo>
                  <a:lnTo>
                    <a:pt x="5759" y="0"/>
                  </a:lnTo>
                  <a:lnTo>
                    <a:pt x="5430" y="0"/>
                  </a:lnTo>
                  <a:lnTo>
                    <a:pt x="5298" y="84"/>
                  </a:lnTo>
                  <a:lnTo>
                    <a:pt x="5136" y="159"/>
                  </a:lnTo>
                  <a:lnTo>
                    <a:pt x="4968" y="222"/>
                  </a:lnTo>
                  <a:lnTo>
                    <a:pt x="4812" y="267"/>
                  </a:lnTo>
                  <a:lnTo>
                    <a:pt x="4626" y="324"/>
                  </a:lnTo>
                  <a:lnTo>
                    <a:pt x="4440" y="366"/>
                  </a:lnTo>
                  <a:lnTo>
                    <a:pt x="4230" y="414"/>
                  </a:lnTo>
                  <a:lnTo>
                    <a:pt x="3939" y="468"/>
                  </a:lnTo>
                  <a:lnTo>
                    <a:pt x="3711" y="504"/>
                  </a:lnTo>
                  <a:lnTo>
                    <a:pt x="3441" y="543"/>
                  </a:lnTo>
                  <a:lnTo>
                    <a:pt x="3189" y="579"/>
                  </a:lnTo>
                  <a:lnTo>
                    <a:pt x="2925" y="606"/>
                  </a:lnTo>
                  <a:lnTo>
                    <a:pt x="2679" y="633"/>
                  </a:lnTo>
                  <a:lnTo>
                    <a:pt x="2418" y="654"/>
                  </a:lnTo>
                  <a:lnTo>
                    <a:pt x="2142" y="675"/>
                  </a:lnTo>
                  <a:lnTo>
                    <a:pt x="1896" y="693"/>
                  </a:lnTo>
                  <a:lnTo>
                    <a:pt x="1647" y="708"/>
                  </a:lnTo>
                  <a:lnTo>
                    <a:pt x="1404" y="720"/>
                  </a:lnTo>
                  <a:lnTo>
                    <a:pt x="1170" y="732"/>
                  </a:lnTo>
                  <a:lnTo>
                    <a:pt x="906" y="738"/>
                  </a:lnTo>
                  <a:lnTo>
                    <a:pt x="534" y="747"/>
                  </a:lnTo>
                  <a:lnTo>
                    <a:pt x="201" y="753"/>
                  </a:lnTo>
                  <a:lnTo>
                    <a:pt x="0" y="753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white">
            <a:xfrm>
              <a:off x="0" y="-13"/>
              <a:ext cx="5284" cy="673"/>
            </a:xfrm>
            <a:custGeom>
              <a:avLst/>
              <a:gdLst>
                <a:gd name="T0" fmla="*/ 0 w 5284"/>
                <a:gd name="T1" fmla="*/ 366 h 673"/>
                <a:gd name="T2" fmla="*/ 0 w 5284"/>
                <a:gd name="T3" fmla="*/ 672 h 673"/>
                <a:gd name="T4" fmla="*/ 303 w 5284"/>
                <a:gd name="T5" fmla="*/ 672 h 673"/>
                <a:gd name="T6" fmla="*/ 723 w 5284"/>
                <a:gd name="T7" fmla="*/ 663 h 673"/>
                <a:gd name="T8" fmla="*/ 1020 w 5284"/>
                <a:gd name="T9" fmla="*/ 654 h 673"/>
                <a:gd name="T10" fmla="*/ 1302 w 5284"/>
                <a:gd name="T11" fmla="*/ 642 h 673"/>
                <a:gd name="T12" fmla="*/ 1554 w 5284"/>
                <a:gd name="T13" fmla="*/ 630 h 673"/>
                <a:gd name="T14" fmla="*/ 1779 w 5284"/>
                <a:gd name="T15" fmla="*/ 615 h 673"/>
                <a:gd name="T16" fmla="*/ 1962 w 5284"/>
                <a:gd name="T17" fmla="*/ 606 h 673"/>
                <a:gd name="T18" fmla="*/ 2193 w 5284"/>
                <a:gd name="T19" fmla="*/ 588 h 673"/>
                <a:gd name="T20" fmla="*/ 2448 w 5284"/>
                <a:gd name="T21" fmla="*/ 570 h 673"/>
                <a:gd name="T22" fmla="*/ 2700 w 5284"/>
                <a:gd name="T23" fmla="*/ 546 h 673"/>
                <a:gd name="T24" fmla="*/ 2904 w 5284"/>
                <a:gd name="T25" fmla="*/ 528 h 673"/>
                <a:gd name="T26" fmla="*/ 3138 w 5284"/>
                <a:gd name="T27" fmla="*/ 498 h 673"/>
                <a:gd name="T28" fmla="*/ 3324 w 5284"/>
                <a:gd name="T29" fmla="*/ 474 h 673"/>
                <a:gd name="T30" fmla="*/ 3534 w 5284"/>
                <a:gd name="T31" fmla="*/ 447 h 673"/>
                <a:gd name="T32" fmla="*/ 3735 w 5284"/>
                <a:gd name="T33" fmla="*/ 420 h 673"/>
                <a:gd name="T34" fmla="*/ 3933 w 5284"/>
                <a:gd name="T35" fmla="*/ 384 h 673"/>
                <a:gd name="T36" fmla="*/ 4116 w 5284"/>
                <a:gd name="T37" fmla="*/ 351 h 673"/>
                <a:gd name="T38" fmla="*/ 4266 w 5284"/>
                <a:gd name="T39" fmla="*/ 318 h 673"/>
                <a:gd name="T40" fmla="*/ 4446 w 5284"/>
                <a:gd name="T41" fmla="*/ 279 h 673"/>
                <a:gd name="T42" fmla="*/ 4620 w 5284"/>
                <a:gd name="T43" fmla="*/ 237 h 673"/>
                <a:gd name="T44" fmla="*/ 4779 w 5284"/>
                <a:gd name="T45" fmla="*/ 192 h 673"/>
                <a:gd name="T46" fmla="*/ 4920 w 5284"/>
                <a:gd name="T47" fmla="*/ 147 h 673"/>
                <a:gd name="T48" fmla="*/ 5085 w 5284"/>
                <a:gd name="T49" fmla="*/ 90 h 673"/>
                <a:gd name="T50" fmla="*/ 5193 w 5284"/>
                <a:gd name="T51" fmla="*/ 42 h 673"/>
                <a:gd name="T52" fmla="*/ 5283 w 5284"/>
                <a:gd name="T53" fmla="*/ 0 h 673"/>
                <a:gd name="T54" fmla="*/ 3201 w 5284"/>
                <a:gd name="T55" fmla="*/ 0 h 673"/>
                <a:gd name="T56" fmla="*/ 2982 w 5284"/>
                <a:gd name="T57" fmla="*/ 57 h 673"/>
                <a:gd name="T58" fmla="*/ 2775 w 5284"/>
                <a:gd name="T59" fmla="*/ 108 h 673"/>
                <a:gd name="T60" fmla="*/ 2562 w 5284"/>
                <a:gd name="T61" fmla="*/ 150 h 673"/>
                <a:gd name="T62" fmla="*/ 2397 w 5284"/>
                <a:gd name="T63" fmla="*/ 183 h 673"/>
                <a:gd name="T64" fmla="*/ 2205 w 5284"/>
                <a:gd name="T65" fmla="*/ 213 h 673"/>
                <a:gd name="T66" fmla="*/ 2001 w 5284"/>
                <a:gd name="T67" fmla="*/ 243 h 673"/>
                <a:gd name="T68" fmla="*/ 1776 w 5284"/>
                <a:gd name="T69" fmla="*/ 273 h 673"/>
                <a:gd name="T70" fmla="*/ 1536 w 5284"/>
                <a:gd name="T71" fmla="*/ 297 h 673"/>
                <a:gd name="T72" fmla="*/ 1344 w 5284"/>
                <a:gd name="T73" fmla="*/ 312 h 673"/>
                <a:gd name="T74" fmla="*/ 1134 w 5284"/>
                <a:gd name="T75" fmla="*/ 330 h 673"/>
                <a:gd name="T76" fmla="*/ 921 w 5284"/>
                <a:gd name="T77" fmla="*/ 342 h 673"/>
                <a:gd name="T78" fmla="*/ 696 w 5284"/>
                <a:gd name="T79" fmla="*/ 354 h 673"/>
                <a:gd name="T80" fmla="*/ 501 w 5284"/>
                <a:gd name="T81" fmla="*/ 360 h 673"/>
                <a:gd name="T82" fmla="*/ 279 w 5284"/>
                <a:gd name="T83" fmla="*/ 366 h 673"/>
                <a:gd name="T84" fmla="*/ 99 w 5284"/>
                <a:gd name="T85" fmla="*/ 369 h 673"/>
                <a:gd name="T86" fmla="*/ 0 w 5284"/>
                <a:gd name="T87" fmla="*/ 366 h 67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5284" h="673">
                  <a:moveTo>
                    <a:pt x="0" y="366"/>
                  </a:moveTo>
                  <a:lnTo>
                    <a:pt x="0" y="672"/>
                  </a:lnTo>
                  <a:lnTo>
                    <a:pt x="303" y="672"/>
                  </a:lnTo>
                  <a:lnTo>
                    <a:pt x="723" y="663"/>
                  </a:lnTo>
                  <a:lnTo>
                    <a:pt x="1020" y="654"/>
                  </a:lnTo>
                  <a:lnTo>
                    <a:pt x="1302" y="642"/>
                  </a:lnTo>
                  <a:lnTo>
                    <a:pt x="1554" y="630"/>
                  </a:lnTo>
                  <a:lnTo>
                    <a:pt x="1779" y="615"/>
                  </a:lnTo>
                  <a:lnTo>
                    <a:pt x="1962" y="606"/>
                  </a:lnTo>
                  <a:lnTo>
                    <a:pt x="2193" y="588"/>
                  </a:lnTo>
                  <a:lnTo>
                    <a:pt x="2448" y="570"/>
                  </a:lnTo>
                  <a:lnTo>
                    <a:pt x="2700" y="546"/>
                  </a:lnTo>
                  <a:lnTo>
                    <a:pt x="2904" y="528"/>
                  </a:lnTo>
                  <a:lnTo>
                    <a:pt x="3138" y="498"/>
                  </a:lnTo>
                  <a:lnTo>
                    <a:pt x="3324" y="474"/>
                  </a:lnTo>
                  <a:lnTo>
                    <a:pt x="3534" y="447"/>
                  </a:lnTo>
                  <a:lnTo>
                    <a:pt x="3735" y="420"/>
                  </a:lnTo>
                  <a:lnTo>
                    <a:pt x="3933" y="384"/>
                  </a:lnTo>
                  <a:lnTo>
                    <a:pt x="4116" y="351"/>
                  </a:lnTo>
                  <a:lnTo>
                    <a:pt x="4266" y="318"/>
                  </a:lnTo>
                  <a:lnTo>
                    <a:pt x="4446" y="279"/>
                  </a:lnTo>
                  <a:lnTo>
                    <a:pt x="4620" y="237"/>
                  </a:lnTo>
                  <a:lnTo>
                    <a:pt x="4779" y="192"/>
                  </a:lnTo>
                  <a:lnTo>
                    <a:pt x="4920" y="147"/>
                  </a:lnTo>
                  <a:lnTo>
                    <a:pt x="5085" y="90"/>
                  </a:lnTo>
                  <a:lnTo>
                    <a:pt x="5193" y="42"/>
                  </a:lnTo>
                  <a:lnTo>
                    <a:pt x="5283" y="0"/>
                  </a:lnTo>
                  <a:lnTo>
                    <a:pt x="3201" y="0"/>
                  </a:lnTo>
                  <a:lnTo>
                    <a:pt x="2982" y="57"/>
                  </a:lnTo>
                  <a:lnTo>
                    <a:pt x="2775" y="108"/>
                  </a:lnTo>
                  <a:lnTo>
                    <a:pt x="2562" y="150"/>
                  </a:lnTo>
                  <a:lnTo>
                    <a:pt x="2397" y="183"/>
                  </a:lnTo>
                  <a:lnTo>
                    <a:pt x="2205" y="213"/>
                  </a:lnTo>
                  <a:lnTo>
                    <a:pt x="2001" y="243"/>
                  </a:lnTo>
                  <a:lnTo>
                    <a:pt x="1776" y="273"/>
                  </a:lnTo>
                  <a:lnTo>
                    <a:pt x="1536" y="297"/>
                  </a:lnTo>
                  <a:lnTo>
                    <a:pt x="1344" y="312"/>
                  </a:lnTo>
                  <a:lnTo>
                    <a:pt x="1134" y="330"/>
                  </a:lnTo>
                  <a:lnTo>
                    <a:pt x="921" y="342"/>
                  </a:lnTo>
                  <a:lnTo>
                    <a:pt x="696" y="354"/>
                  </a:lnTo>
                  <a:lnTo>
                    <a:pt x="501" y="360"/>
                  </a:lnTo>
                  <a:lnTo>
                    <a:pt x="279" y="366"/>
                  </a:lnTo>
                  <a:lnTo>
                    <a:pt x="99" y="369"/>
                  </a:lnTo>
                  <a:lnTo>
                    <a:pt x="0" y="366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3" name="Freeform 10"/>
            <p:cNvSpPr>
              <a:spLocks/>
            </p:cNvSpPr>
            <p:nvPr/>
          </p:nvSpPr>
          <p:spPr bwMode="white">
            <a:xfrm>
              <a:off x="0" y="-13"/>
              <a:ext cx="2884" cy="286"/>
            </a:xfrm>
            <a:custGeom>
              <a:avLst/>
              <a:gdLst>
                <a:gd name="T0" fmla="*/ 0 w 2884"/>
                <a:gd name="T1" fmla="*/ 0 h 286"/>
                <a:gd name="T2" fmla="*/ 0 w 2884"/>
                <a:gd name="T3" fmla="*/ 285 h 286"/>
                <a:gd name="T4" fmla="*/ 192 w 2884"/>
                <a:gd name="T5" fmla="*/ 285 h 286"/>
                <a:gd name="T6" fmla="*/ 384 w 2884"/>
                <a:gd name="T7" fmla="*/ 282 h 286"/>
                <a:gd name="T8" fmla="*/ 579 w 2884"/>
                <a:gd name="T9" fmla="*/ 276 h 286"/>
                <a:gd name="T10" fmla="*/ 789 w 2884"/>
                <a:gd name="T11" fmla="*/ 267 h 286"/>
                <a:gd name="T12" fmla="*/ 999 w 2884"/>
                <a:gd name="T13" fmla="*/ 258 h 286"/>
                <a:gd name="T14" fmla="*/ 1161 w 2884"/>
                <a:gd name="T15" fmla="*/ 246 h 286"/>
                <a:gd name="T16" fmla="*/ 1302 w 2884"/>
                <a:gd name="T17" fmla="*/ 234 h 286"/>
                <a:gd name="T18" fmla="*/ 1458 w 2884"/>
                <a:gd name="T19" fmla="*/ 222 h 286"/>
                <a:gd name="T20" fmla="*/ 1665 w 2884"/>
                <a:gd name="T21" fmla="*/ 201 h 286"/>
                <a:gd name="T22" fmla="*/ 1992 w 2884"/>
                <a:gd name="T23" fmla="*/ 159 h 286"/>
                <a:gd name="T24" fmla="*/ 2301 w 2884"/>
                <a:gd name="T25" fmla="*/ 117 h 286"/>
                <a:gd name="T26" fmla="*/ 2604 w 2884"/>
                <a:gd name="T27" fmla="*/ 60 h 286"/>
                <a:gd name="T28" fmla="*/ 2883 w 2884"/>
                <a:gd name="T29" fmla="*/ 0 h 286"/>
                <a:gd name="T30" fmla="*/ 0 w 2884"/>
                <a:gd name="T31" fmla="*/ 0 h 28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884" h="286">
                  <a:moveTo>
                    <a:pt x="0" y="0"/>
                  </a:moveTo>
                  <a:lnTo>
                    <a:pt x="0" y="285"/>
                  </a:lnTo>
                  <a:lnTo>
                    <a:pt x="192" y="285"/>
                  </a:lnTo>
                  <a:lnTo>
                    <a:pt x="384" y="282"/>
                  </a:lnTo>
                  <a:lnTo>
                    <a:pt x="579" y="276"/>
                  </a:lnTo>
                  <a:lnTo>
                    <a:pt x="789" y="267"/>
                  </a:lnTo>
                  <a:lnTo>
                    <a:pt x="999" y="258"/>
                  </a:lnTo>
                  <a:lnTo>
                    <a:pt x="1161" y="246"/>
                  </a:lnTo>
                  <a:lnTo>
                    <a:pt x="1302" y="234"/>
                  </a:lnTo>
                  <a:lnTo>
                    <a:pt x="1458" y="222"/>
                  </a:lnTo>
                  <a:lnTo>
                    <a:pt x="1665" y="201"/>
                  </a:lnTo>
                  <a:lnTo>
                    <a:pt x="1992" y="159"/>
                  </a:lnTo>
                  <a:lnTo>
                    <a:pt x="2301" y="117"/>
                  </a:lnTo>
                  <a:lnTo>
                    <a:pt x="2604" y="60"/>
                  </a:lnTo>
                  <a:lnTo>
                    <a:pt x="2883" y="0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3091" name="Rectangle 1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0574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 altLang="it-IT" noProof="0"/>
              <a:t>Fare clic per modificare lo stile del titolo dello schema</a:t>
            </a:r>
          </a:p>
        </p:txBody>
      </p:sp>
      <p:sp>
        <p:nvSpPr>
          <p:cNvPr id="3092" name="Rectangle 2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it-IT" altLang="it-IT" noProof="0"/>
              <a:t>Fare clic per modificare lo stile del sottotitolo dello schema</a:t>
            </a:r>
          </a:p>
        </p:txBody>
      </p:sp>
      <p:sp>
        <p:nvSpPr>
          <p:cNvPr id="14" name="Rectangle 2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5" name="Rectangle 2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6" name="Rectangle 2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58F3A83-C604-40F9-9A15-99A91AD8B04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026951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E91DBE5-E901-47F3-A3A5-2C1DD1BAB99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553909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5C95515-19EC-4CAB-B750-0A36CDBA547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69566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2C9F45-EBA5-414C-AD4D-C5DAA03E50FE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1436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95ED391-9F50-4534-A190-A890E0D81B1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671137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097B12D-DE0A-4EAC-903C-1132452752B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853441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E353554-2784-4529-8105-B2FE25E2474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38870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453EA33-01F4-49F4-99FB-37D33D4F9B4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128225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6C7D773-1EFB-4515-B2DF-4859BDB54E2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744088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40BB45C-33E9-4A8C-BE39-7A56DCCC92A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767938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A07E9E6-5F29-426E-86A0-67DC0711869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926523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829045A-8BE2-4E71-A621-FD2FFC4A041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821051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4BC3E90-3B92-455F-B905-7058696C2DE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509969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B662B-CCB6-4CEC-955E-2EA50C1DC9A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68196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3EBEB8-EFA4-406C-9F2A-4A4620E515AD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5318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94BD6F-EF2B-48AC-AC10-42AD4307016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2232691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DCB32C-51BA-4527-B530-BAE728C2584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919559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289846-33E8-401B-9E3B-1AB636BDAF0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798708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622871-CBEE-4C7D-B12F-8B8325C15DF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2366744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53E77C-2918-4DE4-926A-351369DA751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079517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CD219A-ACD4-461B-98F9-B3D8FE1FEED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6795082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A6DB56-EEB8-4D78-9120-F981590F83F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4358453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9D469-AD0A-449F-85CA-00FAF7A7F0C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401996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20D5D6-11C3-470A-8088-C636DE3A635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9545514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FA01AB-0D69-4B0E-9000-A09750318E7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94995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590B04-2130-4A41-8338-7D82CEA6747C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701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290A80-F402-4E70-A04D-65DA5FF8A9BB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286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801173-4C2A-42E5-8235-039BAF94FCD7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890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8F86CC-04FB-44B3-BED8-507C66078C65}" type="slidenum">
              <a:rPr lang="it-IT" altLang="it-IT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271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7E6CD9E-E381-45B4-A9FA-9E4A96EC9FE0}" type="slidenum">
              <a:rPr lang="it-IT" altLang="it-I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15589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F"/>
            </a:gs>
            <a:gs pos="50000">
              <a:srgbClr val="000066"/>
            </a:gs>
            <a:gs pos="100000">
              <a:srgbClr val="00002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/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A2CE3B7-D0CC-404B-A6D4-2517BB4CA821}" type="slidenum">
              <a:rPr lang="it-IT" altLang="it-I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89991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229BFED-2EDE-4B06-9B6D-4B3DDE912781}" type="slidenum">
              <a:rPr lang="it-IT" altLang="it-I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81516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18"/>
          <p:cNvGrpSpPr>
            <a:grpSpLocks/>
          </p:cNvGrpSpPr>
          <p:nvPr/>
        </p:nvGrpSpPr>
        <p:grpSpPr bwMode="auto">
          <a:xfrm>
            <a:off x="-9525" y="-20638"/>
            <a:ext cx="9153525" cy="6878638"/>
            <a:chOff x="-6" y="-13"/>
            <a:chExt cx="5766" cy="4333"/>
          </a:xfrm>
        </p:grpSpPr>
        <p:sp>
          <p:nvSpPr>
            <p:cNvPr id="2" name="Rectangle 2"/>
            <p:cNvSpPr>
              <a:spLocks noChangeArrowheads="1"/>
            </p:cNvSpPr>
            <p:nvPr/>
          </p:nvSpPr>
          <p:spPr bwMode="invGray">
            <a:xfrm>
              <a:off x="5549" y="0"/>
              <a:ext cx="211" cy="4320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36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5369" name="Freeform 3"/>
            <p:cNvSpPr>
              <a:spLocks/>
            </p:cNvSpPr>
            <p:nvPr/>
          </p:nvSpPr>
          <p:spPr bwMode="white">
            <a:xfrm>
              <a:off x="-6" y="2828"/>
              <a:ext cx="3625" cy="1492"/>
            </a:xfrm>
            <a:custGeom>
              <a:avLst/>
              <a:gdLst>
                <a:gd name="T0" fmla="*/ 0 w 3625"/>
                <a:gd name="T1" fmla="*/ 1491 h 1492"/>
                <a:gd name="T2" fmla="*/ 0 w 3625"/>
                <a:gd name="T3" fmla="*/ 0 h 1492"/>
                <a:gd name="T4" fmla="*/ 171 w 3625"/>
                <a:gd name="T5" fmla="*/ 3 h 1492"/>
                <a:gd name="T6" fmla="*/ 355 w 3625"/>
                <a:gd name="T7" fmla="*/ 9 h 1492"/>
                <a:gd name="T8" fmla="*/ 499 w 3625"/>
                <a:gd name="T9" fmla="*/ 21 h 1492"/>
                <a:gd name="T10" fmla="*/ 650 w 3625"/>
                <a:gd name="T11" fmla="*/ 36 h 1492"/>
                <a:gd name="T12" fmla="*/ 809 w 3625"/>
                <a:gd name="T13" fmla="*/ 54 h 1492"/>
                <a:gd name="T14" fmla="*/ 957 w 3625"/>
                <a:gd name="T15" fmla="*/ 78 h 1492"/>
                <a:gd name="T16" fmla="*/ 1119 w 3625"/>
                <a:gd name="T17" fmla="*/ 105 h 1492"/>
                <a:gd name="T18" fmla="*/ 1261 w 3625"/>
                <a:gd name="T19" fmla="*/ 133 h 1492"/>
                <a:gd name="T20" fmla="*/ 1441 w 3625"/>
                <a:gd name="T21" fmla="*/ 175 h 1492"/>
                <a:gd name="T22" fmla="*/ 1598 w 3625"/>
                <a:gd name="T23" fmla="*/ 217 h 1492"/>
                <a:gd name="T24" fmla="*/ 1763 w 3625"/>
                <a:gd name="T25" fmla="*/ 269 h 1492"/>
                <a:gd name="T26" fmla="*/ 1887 w 3625"/>
                <a:gd name="T27" fmla="*/ 308 h 1492"/>
                <a:gd name="T28" fmla="*/ 2085 w 3625"/>
                <a:gd name="T29" fmla="*/ 384 h 1492"/>
                <a:gd name="T30" fmla="*/ 2230 w 3625"/>
                <a:gd name="T31" fmla="*/ 444 h 1492"/>
                <a:gd name="T32" fmla="*/ 2456 w 3625"/>
                <a:gd name="T33" fmla="*/ 547 h 1492"/>
                <a:gd name="T34" fmla="*/ 2666 w 3625"/>
                <a:gd name="T35" fmla="*/ 662 h 1492"/>
                <a:gd name="T36" fmla="*/ 2859 w 3625"/>
                <a:gd name="T37" fmla="*/ 786 h 1492"/>
                <a:gd name="T38" fmla="*/ 3046 w 3625"/>
                <a:gd name="T39" fmla="*/ 920 h 1492"/>
                <a:gd name="T40" fmla="*/ 3193 w 3625"/>
                <a:gd name="T41" fmla="*/ 1038 h 1492"/>
                <a:gd name="T42" fmla="*/ 3332 w 3625"/>
                <a:gd name="T43" fmla="*/ 1168 h 1492"/>
                <a:gd name="T44" fmla="*/ 3440 w 3625"/>
                <a:gd name="T45" fmla="*/ 1280 h 1492"/>
                <a:gd name="T46" fmla="*/ 3524 w 3625"/>
                <a:gd name="T47" fmla="*/ 1380 h 1492"/>
                <a:gd name="T48" fmla="*/ 3624 w 3625"/>
                <a:gd name="T49" fmla="*/ 1491 h 1492"/>
                <a:gd name="T50" fmla="*/ 3608 w 3625"/>
                <a:gd name="T51" fmla="*/ 1491 h 1492"/>
                <a:gd name="T52" fmla="*/ 0 w 3625"/>
                <a:gd name="T53" fmla="*/ 1491 h 149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625" h="1492">
                  <a:moveTo>
                    <a:pt x="0" y="1491"/>
                  </a:moveTo>
                  <a:lnTo>
                    <a:pt x="0" y="0"/>
                  </a:lnTo>
                  <a:lnTo>
                    <a:pt x="171" y="3"/>
                  </a:lnTo>
                  <a:lnTo>
                    <a:pt x="355" y="9"/>
                  </a:lnTo>
                  <a:lnTo>
                    <a:pt x="499" y="21"/>
                  </a:lnTo>
                  <a:lnTo>
                    <a:pt x="650" y="36"/>
                  </a:lnTo>
                  <a:lnTo>
                    <a:pt x="809" y="54"/>
                  </a:lnTo>
                  <a:lnTo>
                    <a:pt x="957" y="78"/>
                  </a:lnTo>
                  <a:lnTo>
                    <a:pt x="1119" y="105"/>
                  </a:lnTo>
                  <a:lnTo>
                    <a:pt x="1261" y="133"/>
                  </a:lnTo>
                  <a:lnTo>
                    <a:pt x="1441" y="175"/>
                  </a:lnTo>
                  <a:lnTo>
                    <a:pt x="1598" y="217"/>
                  </a:lnTo>
                  <a:lnTo>
                    <a:pt x="1763" y="269"/>
                  </a:lnTo>
                  <a:lnTo>
                    <a:pt x="1887" y="308"/>
                  </a:lnTo>
                  <a:lnTo>
                    <a:pt x="2085" y="384"/>
                  </a:lnTo>
                  <a:lnTo>
                    <a:pt x="2230" y="444"/>
                  </a:lnTo>
                  <a:lnTo>
                    <a:pt x="2456" y="547"/>
                  </a:lnTo>
                  <a:lnTo>
                    <a:pt x="2666" y="662"/>
                  </a:lnTo>
                  <a:lnTo>
                    <a:pt x="2859" y="786"/>
                  </a:lnTo>
                  <a:lnTo>
                    <a:pt x="3046" y="920"/>
                  </a:lnTo>
                  <a:lnTo>
                    <a:pt x="3193" y="1038"/>
                  </a:lnTo>
                  <a:lnTo>
                    <a:pt x="3332" y="1168"/>
                  </a:lnTo>
                  <a:lnTo>
                    <a:pt x="3440" y="1280"/>
                  </a:lnTo>
                  <a:lnTo>
                    <a:pt x="3524" y="1380"/>
                  </a:lnTo>
                  <a:lnTo>
                    <a:pt x="3624" y="1491"/>
                  </a:lnTo>
                  <a:lnTo>
                    <a:pt x="3608" y="1491"/>
                  </a:lnTo>
                  <a:lnTo>
                    <a:pt x="0" y="1491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5370" name="Freeform 4"/>
            <p:cNvSpPr>
              <a:spLocks/>
            </p:cNvSpPr>
            <p:nvPr/>
          </p:nvSpPr>
          <p:spPr bwMode="white">
            <a:xfrm>
              <a:off x="0" y="2405"/>
              <a:ext cx="5143" cy="1902"/>
            </a:xfrm>
            <a:custGeom>
              <a:avLst/>
              <a:gdLst>
                <a:gd name="T0" fmla="*/ 2718 w 5143"/>
                <a:gd name="T1" fmla="*/ 405 h 1902"/>
                <a:gd name="T2" fmla="*/ 2466 w 5143"/>
                <a:gd name="T3" fmla="*/ 333 h 1902"/>
                <a:gd name="T4" fmla="*/ 2202 w 5143"/>
                <a:gd name="T5" fmla="*/ 261 h 1902"/>
                <a:gd name="T6" fmla="*/ 1929 w 5143"/>
                <a:gd name="T7" fmla="*/ 198 h 1902"/>
                <a:gd name="T8" fmla="*/ 1695 w 5143"/>
                <a:gd name="T9" fmla="*/ 153 h 1902"/>
                <a:gd name="T10" fmla="*/ 1434 w 5143"/>
                <a:gd name="T11" fmla="*/ 111 h 1902"/>
                <a:gd name="T12" fmla="*/ 1188 w 5143"/>
                <a:gd name="T13" fmla="*/ 75 h 1902"/>
                <a:gd name="T14" fmla="*/ 957 w 5143"/>
                <a:gd name="T15" fmla="*/ 48 h 1902"/>
                <a:gd name="T16" fmla="*/ 747 w 5143"/>
                <a:gd name="T17" fmla="*/ 30 h 1902"/>
                <a:gd name="T18" fmla="*/ 501 w 5143"/>
                <a:gd name="T19" fmla="*/ 15 h 1902"/>
                <a:gd name="T20" fmla="*/ 246 w 5143"/>
                <a:gd name="T21" fmla="*/ 3 h 1902"/>
                <a:gd name="T22" fmla="*/ 0 w 5143"/>
                <a:gd name="T23" fmla="*/ 0 h 1902"/>
                <a:gd name="T24" fmla="*/ 0 w 5143"/>
                <a:gd name="T25" fmla="*/ 275 h 1902"/>
                <a:gd name="T26" fmla="*/ 0 w 5143"/>
                <a:gd name="T27" fmla="*/ 345 h 1902"/>
                <a:gd name="T28" fmla="*/ 0 w 5143"/>
                <a:gd name="T29" fmla="*/ 275 h 1902"/>
                <a:gd name="T30" fmla="*/ 0 w 5143"/>
                <a:gd name="T31" fmla="*/ 342 h 1902"/>
                <a:gd name="T32" fmla="*/ 339 w 5143"/>
                <a:gd name="T33" fmla="*/ 351 h 1902"/>
                <a:gd name="T34" fmla="*/ 606 w 5143"/>
                <a:gd name="T35" fmla="*/ 372 h 1902"/>
                <a:gd name="T36" fmla="*/ 852 w 5143"/>
                <a:gd name="T37" fmla="*/ 399 h 1902"/>
                <a:gd name="T38" fmla="*/ 1068 w 5143"/>
                <a:gd name="T39" fmla="*/ 435 h 1902"/>
                <a:gd name="T40" fmla="*/ 1275 w 5143"/>
                <a:gd name="T41" fmla="*/ 474 h 1902"/>
                <a:gd name="T42" fmla="*/ 1545 w 5143"/>
                <a:gd name="T43" fmla="*/ 540 h 1902"/>
                <a:gd name="T44" fmla="*/ 1761 w 5143"/>
                <a:gd name="T45" fmla="*/ 603 h 1902"/>
                <a:gd name="T46" fmla="*/ 1971 w 5143"/>
                <a:gd name="T47" fmla="*/ 678 h 1902"/>
                <a:gd name="T48" fmla="*/ 2166 w 5143"/>
                <a:gd name="T49" fmla="*/ 747 h 1902"/>
                <a:gd name="T50" fmla="*/ 2397 w 5143"/>
                <a:gd name="T51" fmla="*/ 852 h 1902"/>
                <a:gd name="T52" fmla="*/ 2613 w 5143"/>
                <a:gd name="T53" fmla="*/ 960 h 1902"/>
                <a:gd name="T54" fmla="*/ 2832 w 5143"/>
                <a:gd name="T55" fmla="*/ 1095 h 1902"/>
                <a:gd name="T56" fmla="*/ 3012 w 5143"/>
                <a:gd name="T57" fmla="*/ 1212 h 1902"/>
                <a:gd name="T58" fmla="*/ 3186 w 5143"/>
                <a:gd name="T59" fmla="*/ 1347 h 1902"/>
                <a:gd name="T60" fmla="*/ 3351 w 5143"/>
                <a:gd name="T61" fmla="*/ 1497 h 1902"/>
                <a:gd name="T62" fmla="*/ 3480 w 5143"/>
                <a:gd name="T63" fmla="*/ 1629 h 1902"/>
                <a:gd name="T64" fmla="*/ 3612 w 5143"/>
                <a:gd name="T65" fmla="*/ 1785 h 1902"/>
                <a:gd name="T66" fmla="*/ 3699 w 5143"/>
                <a:gd name="T67" fmla="*/ 1901 h 1902"/>
                <a:gd name="T68" fmla="*/ 5142 w 5143"/>
                <a:gd name="T69" fmla="*/ 1901 h 1902"/>
                <a:gd name="T70" fmla="*/ 5076 w 5143"/>
                <a:gd name="T71" fmla="*/ 1827 h 1902"/>
                <a:gd name="T72" fmla="*/ 4968 w 5143"/>
                <a:gd name="T73" fmla="*/ 1707 h 1902"/>
                <a:gd name="T74" fmla="*/ 4797 w 5143"/>
                <a:gd name="T75" fmla="*/ 1539 h 1902"/>
                <a:gd name="T76" fmla="*/ 4617 w 5143"/>
                <a:gd name="T77" fmla="*/ 1383 h 1902"/>
                <a:gd name="T78" fmla="*/ 4410 w 5143"/>
                <a:gd name="T79" fmla="*/ 1221 h 1902"/>
                <a:gd name="T80" fmla="*/ 4185 w 5143"/>
                <a:gd name="T81" fmla="*/ 1071 h 1902"/>
                <a:gd name="T82" fmla="*/ 3960 w 5143"/>
                <a:gd name="T83" fmla="*/ 939 h 1902"/>
                <a:gd name="T84" fmla="*/ 3708 w 5143"/>
                <a:gd name="T85" fmla="*/ 801 h 1902"/>
                <a:gd name="T86" fmla="*/ 3492 w 5143"/>
                <a:gd name="T87" fmla="*/ 702 h 1902"/>
                <a:gd name="T88" fmla="*/ 3231 w 5143"/>
                <a:gd name="T89" fmla="*/ 588 h 1902"/>
                <a:gd name="T90" fmla="*/ 2964 w 5143"/>
                <a:gd name="T91" fmla="*/ 489 h 1902"/>
                <a:gd name="T92" fmla="*/ 2718 w 5143"/>
                <a:gd name="T93" fmla="*/ 405 h 190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5143" h="1902">
                  <a:moveTo>
                    <a:pt x="2718" y="405"/>
                  </a:moveTo>
                  <a:lnTo>
                    <a:pt x="2466" y="333"/>
                  </a:lnTo>
                  <a:lnTo>
                    <a:pt x="2202" y="261"/>
                  </a:lnTo>
                  <a:lnTo>
                    <a:pt x="1929" y="198"/>
                  </a:lnTo>
                  <a:lnTo>
                    <a:pt x="1695" y="153"/>
                  </a:lnTo>
                  <a:lnTo>
                    <a:pt x="1434" y="111"/>
                  </a:lnTo>
                  <a:lnTo>
                    <a:pt x="1188" y="75"/>
                  </a:lnTo>
                  <a:lnTo>
                    <a:pt x="957" y="48"/>
                  </a:lnTo>
                  <a:lnTo>
                    <a:pt x="747" y="30"/>
                  </a:lnTo>
                  <a:lnTo>
                    <a:pt x="501" y="15"/>
                  </a:lnTo>
                  <a:lnTo>
                    <a:pt x="246" y="3"/>
                  </a:lnTo>
                  <a:lnTo>
                    <a:pt x="0" y="0"/>
                  </a:lnTo>
                  <a:lnTo>
                    <a:pt x="0" y="275"/>
                  </a:lnTo>
                  <a:lnTo>
                    <a:pt x="0" y="345"/>
                  </a:lnTo>
                  <a:lnTo>
                    <a:pt x="0" y="275"/>
                  </a:lnTo>
                  <a:lnTo>
                    <a:pt x="0" y="342"/>
                  </a:lnTo>
                  <a:lnTo>
                    <a:pt x="339" y="351"/>
                  </a:lnTo>
                  <a:lnTo>
                    <a:pt x="606" y="372"/>
                  </a:lnTo>
                  <a:lnTo>
                    <a:pt x="852" y="399"/>
                  </a:lnTo>
                  <a:lnTo>
                    <a:pt x="1068" y="435"/>
                  </a:lnTo>
                  <a:lnTo>
                    <a:pt x="1275" y="474"/>
                  </a:lnTo>
                  <a:lnTo>
                    <a:pt x="1545" y="540"/>
                  </a:lnTo>
                  <a:lnTo>
                    <a:pt x="1761" y="603"/>
                  </a:lnTo>
                  <a:lnTo>
                    <a:pt x="1971" y="678"/>
                  </a:lnTo>
                  <a:lnTo>
                    <a:pt x="2166" y="747"/>
                  </a:lnTo>
                  <a:lnTo>
                    <a:pt x="2397" y="852"/>
                  </a:lnTo>
                  <a:lnTo>
                    <a:pt x="2613" y="960"/>
                  </a:lnTo>
                  <a:lnTo>
                    <a:pt x="2832" y="1095"/>
                  </a:lnTo>
                  <a:lnTo>
                    <a:pt x="3012" y="1212"/>
                  </a:lnTo>
                  <a:lnTo>
                    <a:pt x="3186" y="1347"/>
                  </a:lnTo>
                  <a:lnTo>
                    <a:pt x="3351" y="1497"/>
                  </a:lnTo>
                  <a:lnTo>
                    <a:pt x="3480" y="1629"/>
                  </a:lnTo>
                  <a:lnTo>
                    <a:pt x="3612" y="1785"/>
                  </a:lnTo>
                  <a:lnTo>
                    <a:pt x="3699" y="1901"/>
                  </a:lnTo>
                  <a:lnTo>
                    <a:pt x="5142" y="1901"/>
                  </a:lnTo>
                  <a:lnTo>
                    <a:pt x="5076" y="1827"/>
                  </a:lnTo>
                  <a:lnTo>
                    <a:pt x="4968" y="1707"/>
                  </a:lnTo>
                  <a:lnTo>
                    <a:pt x="4797" y="1539"/>
                  </a:lnTo>
                  <a:lnTo>
                    <a:pt x="4617" y="1383"/>
                  </a:lnTo>
                  <a:lnTo>
                    <a:pt x="4410" y="1221"/>
                  </a:lnTo>
                  <a:lnTo>
                    <a:pt x="4185" y="1071"/>
                  </a:lnTo>
                  <a:lnTo>
                    <a:pt x="3960" y="939"/>
                  </a:lnTo>
                  <a:lnTo>
                    <a:pt x="3708" y="801"/>
                  </a:lnTo>
                  <a:lnTo>
                    <a:pt x="3492" y="702"/>
                  </a:lnTo>
                  <a:lnTo>
                    <a:pt x="3231" y="588"/>
                  </a:lnTo>
                  <a:lnTo>
                    <a:pt x="2964" y="489"/>
                  </a:lnTo>
                  <a:lnTo>
                    <a:pt x="2718" y="405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5371" name="Freeform 5"/>
            <p:cNvSpPr>
              <a:spLocks/>
            </p:cNvSpPr>
            <p:nvPr/>
          </p:nvSpPr>
          <p:spPr bwMode="white">
            <a:xfrm>
              <a:off x="0" y="1982"/>
              <a:ext cx="5760" cy="2325"/>
            </a:xfrm>
            <a:custGeom>
              <a:avLst/>
              <a:gdLst>
                <a:gd name="T0" fmla="*/ 0 w 5760"/>
                <a:gd name="T1" fmla="*/ 0 h 2325"/>
                <a:gd name="T2" fmla="*/ 0 w 5760"/>
                <a:gd name="T3" fmla="*/ 339 h 2325"/>
                <a:gd name="T4" fmla="*/ 558 w 5760"/>
                <a:gd name="T5" fmla="*/ 357 h 2325"/>
                <a:gd name="T6" fmla="*/ 807 w 5760"/>
                <a:gd name="T7" fmla="*/ 375 h 2325"/>
                <a:gd name="T8" fmla="*/ 1056 w 5760"/>
                <a:gd name="T9" fmla="*/ 399 h 2325"/>
                <a:gd name="T10" fmla="*/ 1272 w 5760"/>
                <a:gd name="T11" fmla="*/ 426 h 2325"/>
                <a:gd name="T12" fmla="*/ 1539 w 5760"/>
                <a:gd name="T13" fmla="*/ 465 h 2325"/>
                <a:gd name="T14" fmla="*/ 1791 w 5760"/>
                <a:gd name="T15" fmla="*/ 510 h 2325"/>
                <a:gd name="T16" fmla="*/ 2076 w 5760"/>
                <a:gd name="T17" fmla="*/ 570 h 2325"/>
                <a:gd name="T18" fmla="*/ 2334 w 5760"/>
                <a:gd name="T19" fmla="*/ 630 h 2325"/>
                <a:gd name="T20" fmla="*/ 2544 w 5760"/>
                <a:gd name="T21" fmla="*/ 687 h 2325"/>
                <a:gd name="T22" fmla="*/ 2775 w 5760"/>
                <a:gd name="T23" fmla="*/ 759 h 2325"/>
                <a:gd name="T24" fmla="*/ 3003 w 5760"/>
                <a:gd name="T25" fmla="*/ 837 h 2325"/>
                <a:gd name="T26" fmla="*/ 3231 w 5760"/>
                <a:gd name="T27" fmla="*/ 924 h 2325"/>
                <a:gd name="T28" fmla="*/ 3438 w 5760"/>
                <a:gd name="T29" fmla="*/ 1005 h 2325"/>
                <a:gd name="T30" fmla="*/ 3663 w 5760"/>
                <a:gd name="T31" fmla="*/ 1110 h 2325"/>
                <a:gd name="T32" fmla="*/ 3903 w 5760"/>
                <a:gd name="T33" fmla="*/ 1233 h 2325"/>
                <a:gd name="T34" fmla="*/ 4149 w 5760"/>
                <a:gd name="T35" fmla="*/ 1374 h 2325"/>
                <a:gd name="T36" fmla="*/ 4353 w 5760"/>
                <a:gd name="T37" fmla="*/ 1506 h 2325"/>
                <a:gd name="T38" fmla="*/ 4491 w 5760"/>
                <a:gd name="T39" fmla="*/ 1602 h 2325"/>
                <a:gd name="T40" fmla="*/ 4668 w 5760"/>
                <a:gd name="T41" fmla="*/ 1740 h 2325"/>
                <a:gd name="T42" fmla="*/ 4824 w 5760"/>
                <a:gd name="T43" fmla="*/ 1875 h 2325"/>
                <a:gd name="T44" fmla="*/ 4968 w 5760"/>
                <a:gd name="T45" fmla="*/ 2016 h 2325"/>
                <a:gd name="T46" fmla="*/ 5100 w 5760"/>
                <a:gd name="T47" fmla="*/ 2154 h 2325"/>
                <a:gd name="T48" fmla="*/ 5238 w 5760"/>
                <a:gd name="T49" fmla="*/ 2324 h 2325"/>
                <a:gd name="T50" fmla="*/ 5759 w 5760"/>
                <a:gd name="T51" fmla="*/ 2324 h 2325"/>
                <a:gd name="T52" fmla="*/ 5759 w 5760"/>
                <a:gd name="T53" fmla="*/ 1245 h 2325"/>
                <a:gd name="T54" fmla="*/ 5580 w 5760"/>
                <a:gd name="T55" fmla="*/ 1119 h 2325"/>
                <a:gd name="T56" fmla="*/ 5400 w 5760"/>
                <a:gd name="T57" fmla="*/ 1020 h 2325"/>
                <a:gd name="T58" fmla="*/ 5205 w 5760"/>
                <a:gd name="T59" fmla="*/ 918 h 2325"/>
                <a:gd name="T60" fmla="*/ 5031 w 5760"/>
                <a:gd name="T61" fmla="*/ 837 h 2325"/>
                <a:gd name="T62" fmla="*/ 4866 w 5760"/>
                <a:gd name="T63" fmla="*/ 771 h 2325"/>
                <a:gd name="T64" fmla="*/ 4710 w 5760"/>
                <a:gd name="T65" fmla="*/ 711 h 2325"/>
                <a:gd name="T66" fmla="*/ 4545 w 5760"/>
                <a:gd name="T67" fmla="*/ 651 h 2325"/>
                <a:gd name="T68" fmla="*/ 4386 w 5760"/>
                <a:gd name="T69" fmla="*/ 600 h 2325"/>
                <a:gd name="T70" fmla="*/ 4248 w 5760"/>
                <a:gd name="T71" fmla="*/ 552 h 2325"/>
                <a:gd name="T72" fmla="*/ 3993 w 5760"/>
                <a:gd name="T73" fmla="*/ 483 h 2325"/>
                <a:gd name="T74" fmla="*/ 3777 w 5760"/>
                <a:gd name="T75" fmla="*/ 423 h 2325"/>
                <a:gd name="T76" fmla="*/ 3564 w 5760"/>
                <a:gd name="T77" fmla="*/ 375 h 2325"/>
                <a:gd name="T78" fmla="*/ 3282 w 5760"/>
                <a:gd name="T79" fmla="*/ 312 h 2325"/>
                <a:gd name="T80" fmla="*/ 3003 w 5760"/>
                <a:gd name="T81" fmla="*/ 261 h 2325"/>
                <a:gd name="T82" fmla="*/ 2733 w 5760"/>
                <a:gd name="T83" fmla="*/ 213 h 2325"/>
                <a:gd name="T84" fmla="*/ 2451 w 5760"/>
                <a:gd name="T85" fmla="*/ 171 h 2325"/>
                <a:gd name="T86" fmla="*/ 2211 w 5760"/>
                <a:gd name="T87" fmla="*/ 138 h 2325"/>
                <a:gd name="T88" fmla="*/ 1974 w 5760"/>
                <a:gd name="T89" fmla="*/ 108 h 2325"/>
                <a:gd name="T90" fmla="*/ 1665 w 5760"/>
                <a:gd name="T91" fmla="*/ 81 h 2325"/>
                <a:gd name="T92" fmla="*/ 1437 w 5760"/>
                <a:gd name="T93" fmla="*/ 60 h 2325"/>
                <a:gd name="T94" fmla="*/ 1125 w 5760"/>
                <a:gd name="T95" fmla="*/ 36 h 2325"/>
                <a:gd name="T96" fmla="*/ 828 w 5760"/>
                <a:gd name="T97" fmla="*/ 21 h 2325"/>
                <a:gd name="T98" fmla="*/ 558 w 5760"/>
                <a:gd name="T99" fmla="*/ 12 h 2325"/>
                <a:gd name="T100" fmla="*/ 282 w 5760"/>
                <a:gd name="T101" fmla="*/ 3 h 2325"/>
                <a:gd name="T102" fmla="*/ 0 w 5760"/>
                <a:gd name="T103" fmla="*/ 0 h 232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5760" h="2325">
                  <a:moveTo>
                    <a:pt x="0" y="0"/>
                  </a:moveTo>
                  <a:lnTo>
                    <a:pt x="0" y="339"/>
                  </a:lnTo>
                  <a:lnTo>
                    <a:pt x="558" y="357"/>
                  </a:lnTo>
                  <a:lnTo>
                    <a:pt x="807" y="375"/>
                  </a:lnTo>
                  <a:lnTo>
                    <a:pt x="1056" y="399"/>
                  </a:lnTo>
                  <a:lnTo>
                    <a:pt x="1272" y="426"/>
                  </a:lnTo>
                  <a:lnTo>
                    <a:pt x="1539" y="465"/>
                  </a:lnTo>
                  <a:lnTo>
                    <a:pt x="1791" y="510"/>
                  </a:lnTo>
                  <a:lnTo>
                    <a:pt x="2076" y="570"/>
                  </a:lnTo>
                  <a:lnTo>
                    <a:pt x="2334" y="630"/>
                  </a:lnTo>
                  <a:lnTo>
                    <a:pt x="2544" y="687"/>
                  </a:lnTo>
                  <a:lnTo>
                    <a:pt x="2775" y="759"/>
                  </a:lnTo>
                  <a:lnTo>
                    <a:pt x="3003" y="837"/>
                  </a:lnTo>
                  <a:lnTo>
                    <a:pt x="3231" y="924"/>
                  </a:lnTo>
                  <a:lnTo>
                    <a:pt x="3438" y="1005"/>
                  </a:lnTo>
                  <a:lnTo>
                    <a:pt x="3663" y="1110"/>
                  </a:lnTo>
                  <a:lnTo>
                    <a:pt x="3903" y="1233"/>
                  </a:lnTo>
                  <a:lnTo>
                    <a:pt x="4149" y="1374"/>
                  </a:lnTo>
                  <a:lnTo>
                    <a:pt x="4353" y="1506"/>
                  </a:lnTo>
                  <a:lnTo>
                    <a:pt x="4491" y="1602"/>
                  </a:lnTo>
                  <a:lnTo>
                    <a:pt x="4668" y="1740"/>
                  </a:lnTo>
                  <a:lnTo>
                    <a:pt x="4824" y="1875"/>
                  </a:lnTo>
                  <a:lnTo>
                    <a:pt x="4968" y="2016"/>
                  </a:lnTo>
                  <a:lnTo>
                    <a:pt x="5100" y="2154"/>
                  </a:lnTo>
                  <a:lnTo>
                    <a:pt x="5238" y="2324"/>
                  </a:lnTo>
                  <a:lnTo>
                    <a:pt x="5759" y="2324"/>
                  </a:lnTo>
                  <a:lnTo>
                    <a:pt x="5759" y="1245"/>
                  </a:lnTo>
                  <a:lnTo>
                    <a:pt x="5580" y="1119"/>
                  </a:lnTo>
                  <a:lnTo>
                    <a:pt x="5400" y="1020"/>
                  </a:lnTo>
                  <a:lnTo>
                    <a:pt x="5205" y="918"/>
                  </a:lnTo>
                  <a:lnTo>
                    <a:pt x="5031" y="837"/>
                  </a:lnTo>
                  <a:lnTo>
                    <a:pt x="4866" y="771"/>
                  </a:lnTo>
                  <a:lnTo>
                    <a:pt x="4710" y="711"/>
                  </a:lnTo>
                  <a:lnTo>
                    <a:pt x="4545" y="651"/>
                  </a:lnTo>
                  <a:lnTo>
                    <a:pt x="4386" y="600"/>
                  </a:lnTo>
                  <a:lnTo>
                    <a:pt x="4248" y="552"/>
                  </a:lnTo>
                  <a:lnTo>
                    <a:pt x="3993" y="483"/>
                  </a:lnTo>
                  <a:lnTo>
                    <a:pt x="3777" y="423"/>
                  </a:lnTo>
                  <a:lnTo>
                    <a:pt x="3564" y="375"/>
                  </a:lnTo>
                  <a:lnTo>
                    <a:pt x="3282" y="312"/>
                  </a:lnTo>
                  <a:lnTo>
                    <a:pt x="3003" y="261"/>
                  </a:lnTo>
                  <a:lnTo>
                    <a:pt x="2733" y="213"/>
                  </a:lnTo>
                  <a:lnTo>
                    <a:pt x="2451" y="171"/>
                  </a:lnTo>
                  <a:lnTo>
                    <a:pt x="2211" y="138"/>
                  </a:lnTo>
                  <a:lnTo>
                    <a:pt x="1974" y="108"/>
                  </a:lnTo>
                  <a:lnTo>
                    <a:pt x="1665" y="81"/>
                  </a:lnTo>
                  <a:lnTo>
                    <a:pt x="1437" y="60"/>
                  </a:lnTo>
                  <a:lnTo>
                    <a:pt x="1125" y="36"/>
                  </a:lnTo>
                  <a:lnTo>
                    <a:pt x="828" y="21"/>
                  </a:lnTo>
                  <a:lnTo>
                    <a:pt x="558" y="12"/>
                  </a:lnTo>
                  <a:lnTo>
                    <a:pt x="282" y="3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5372" name="Freeform 6"/>
            <p:cNvSpPr>
              <a:spLocks/>
            </p:cNvSpPr>
            <p:nvPr/>
          </p:nvSpPr>
          <p:spPr bwMode="white">
            <a:xfrm>
              <a:off x="0" y="1550"/>
              <a:ext cx="5760" cy="1573"/>
            </a:xfrm>
            <a:custGeom>
              <a:avLst/>
              <a:gdLst>
                <a:gd name="T0" fmla="*/ 0 w 5760"/>
                <a:gd name="T1" fmla="*/ 0 h 1573"/>
                <a:gd name="T2" fmla="*/ 0 w 5760"/>
                <a:gd name="T3" fmla="*/ 351 h 1573"/>
                <a:gd name="T4" fmla="*/ 282 w 5760"/>
                <a:gd name="T5" fmla="*/ 357 h 1573"/>
                <a:gd name="T6" fmla="*/ 627 w 5760"/>
                <a:gd name="T7" fmla="*/ 363 h 1573"/>
                <a:gd name="T8" fmla="*/ 960 w 5760"/>
                <a:gd name="T9" fmla="*/ 375 h 1573"/>
                <a:gd name="T10" fmla="*/ 1218 w 5760"/>
                <a:gd name="T11" fmla="*/ 393 h 1573"/>
                <a:gd name="T12" fmla="*/ 1470 w 5760"/>
                <a:gd name="T13" fmla="*/ 411 h 1573"/>
                <a:gd name="T14" fmla="*/ 1746 w 5760"/>
                <a:gd name="T15" fmla="*/ 435 h 1573"/>
                <a:gd name="T16" fmla="*/ 2022 w 5760"/>
                <a:gd name="T17" fmla="*/ 462 h 1573"/>
                <a:gd name="T18" fmla="*/ 2340 w 5760"/>
                <a:gd name="T19" fmla="*/ 504 h 1573"/>
                <a:gd name="T20" fmla="*/ 2664 w 5760"/>
                <a:gd name="T21" fmla="*/ 549 h 1573"/>
                <a:gd name="T22" fmla="*/ 2952 w 5760"/>
                <a:gd name="T23" fmla="*/ 597 h 1573"/>
                <a:gd name="T24" fmla="*/ 3225 w 5760"/>
                <a:gd name="T25" fmla="*/ 648 h 1573"/>
                <a:gd name="T26" fmla="*/ 3513 w 5760"/>
                <a:gd name="T27" fmla="*/ 708 h 1573"/>
                <a:gd name="T28" fmla="*/ 3693 w 5760"/>
                <a:gd name="T29" fmla="*/ 750 h 1573"/>
                <a:gd name="T30" fmla="*/ 3936 w 5760"/>
                <a:gd name="T31" fmla="*/ 810 h 1573"/>
                <a:gd name="T32" fmla="*/ 4095 w 5760"/>
                <a:gd name="T33" fmla="*/ 855 h 1573"/>
                <a:gd name="T34" fmla="*/ 4281 w 5760"/>
                <a:gd name="T35" fmla="*/ 909 h 1573"/>
                <a:gd name="T36" fmla="*/ 4503 w 5760"/>
                <a:gd name="T37" fmla="*/ 981 h 1573"/>
                <a:gd name="T38" fmla="*/ 4704 w 5760"/>
                <a:gd name="T39" fmla="*/ 1053 h 1573"/>
                <a:gd name="T40" fmla="*/ 4911 w 5760"/>
                <a:gd name="T41" fmla="*/ 1131 h 1573"/>
                <a:gd name="T42" fmla="*/ 5073 w 5760"/>
                <a:gd name="T43" fmla="*/ 1197 h 1573"/>
                <a:gd name="T44" fmla="*/ 5256 w 5760"/>
                <a:gd name="T45" fmla="*/ 1281 h 1573"/>
                <a:gd name="T46" fmla="*/ 5475 w 5760"/>
                <a:gd name="T47" fmla="*/ 1401 h 1573"/>
                <a:gd name="T48" fmla="*/ 5628 w 5760"/>
                <a:gd name="T49" fmla="*/ 1482 h 1573"/>
                <a:gd name="T50" fmla="*/ 5759 w 5760"/>
                <a:gd name="T51" fmla="*/ 1572 h 1573"/>
                <a:gd name="T52" fmla="*/ 5759 w 5760"/>
                <a:gd name="T53" fmla="*/ 633 h 1573"/>
                <a:gd name="T54" fmla="*/ 5493 w 5760"/>
                <a:gd name="T55" fmla="*/ 570 h 1573"/>
                <a:gd name="T56" fmla="*/ 5214 w 5760"/>
                <a:gd name="T57" fmla="*/ 501 h 1573"/>
                <a:gd name="T58" fmla="*/ 4950 w 5760"/>
                <a:gd name="T59" fmla="*/ 444 h 1573"/>
                <a:gd name="T60" fmla="*/ 4701 w 5760"/>
                <a:gd name="T61" fmla="*/ 396 h 1573"/>
                <a:gd name="T62" fmla="*/ 4425 w 5760"/>
                <a:gd name="T63" fmla="*/ 348 h 1573"/>
                <a:gd name="T64" fmla="*/ 4110 w 5760"/>
                <a:gd name="T65" fmla="*/ 294 h 1573"/>
                <a:gd name="T66" fmla="*/ 3813 w 5760"/>
                <a:gd name="T67" fmla="*/ 252 h 1573"/>
                <a:gd name="T68" fmla="*/ 3549 w 5760"/>
                <a:gd name="T69" fmla="*/ 213 h 1573"/>
                <a:gd name="T70" fmla="*/ 3261 w 5760"/>
                <a:gd name="T71" fmla="*/ 183 h 1573"/>
                <a:gd name="T72" fmla="*/ 3015 w 5760"/>
                <a:gd name="T73" fmla="*/ 153 h 1573"/>
                <a:gd name="T74" fmla="*/ 2757 w 5760"/>
                <a:gd name="T75" fmla="*/ 129 h 1573"/>
                <a:gd name="T76" fmla="*/ 2520 w 5760"/>
                <a:gd name="T77" fmla="*/ 105 h 1573"/>
                <a:gd name="T78" fmla="*/ 2301 w 5760"/>
                <a:gd name="T79" fmla="*/ 87 h 1573"/>
                <a:gd name="T80" fmla="*/ 2013 w 5760"/>
                <a:gd name="T81" fmla="*/ 66 h 1573"/>
                <a:gd name="T82" fmla="*/ 1731 w 5760"/>
                <a:gd name="T83" fmla="*/ 48 h 1573"/>
                <a:gd name="T84" fmla="*/ 1524 w 5760"/>
                <a:gd name="T85" fmla="*/ 39 h 1573"/>
                <a:gd name="T86" fmla="*/ 1260 w 5760"/>
                <a:gd name="T87" fmla="*/ 27 h 1573"/>
                <a:gd name="T88" fmla="*/ 966 w 5760"/>
                <a:gd name="T89" fmla="*/ 15 h 1573"/>
                <a:gd name="T90" fmla="*/ 714 w 5760"/>
                <a:gd name="T91" fmla="*/ 12 h 1573"/>
                <a:gd name="T92" fmla="*/ 510 w 5760"/>
                <a:gd name="T93" fmla="*/ 6 h 1573"/>
                <a:gd name="T94" fmla="*/ 243 w 5760"/>
                <a:gd name="T95" fmla="*/ 0 h 1573"/>
                <a:gd name="T96" fmla="*/ 0 w 5760"/>
                <a:gd name="T97" fmla="*/ 0 h 157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5760" h="1573">
                  <a:moveTo>
                    <a:pt x="0" y="0"/>
                  </a:moveTo>
                  <a:lnTo>
                    <a:pt x="0" y="351"/>
                  </a:lnTo>
                  <a:lnTo>
                    <a:pt x="282" y="357"/>
                  </a:lnTo>
                  <a:lnTo>
                    <a:pt x="627" y="363"/>
                  </a:lnTo>
                  <a:lnTo>
                    <a:pt x="960" y="375"/>
                  </a:lnTo>
                  <a:lnTo>
                    <a:pt x="1218" y="393"/>
                  </a:lnTo>
                  <a:lnTo>
                    <a:pt x="1470" y="411"/>
                  </a:lnTo>
                  <a:lnTo>
                    <a:pt x="1746" y="435"/>
                  </a:lnTo>
                  <a:lnTo>
                    <a:pt x="2022" y="462"/>
                  </a:lnTo>
                  <a:lnTo>
                    <a:pt x="2340" y="504"/>
                  </a:lnTo>
                  <a:lnTo>
                    <a:pt x="2664" y="549"/>
                  </a:lnTo>
                  <a:lnTo>
                    <a:pt x="2952" y="597"/>
                  </a:lnTo>
                  <a:lnTo>
                    <a:pt x="3225" y="648"/>
                  </a:lnTo>
                  <a:lnTo>
                    <a:pt x="3513" y="708"/>
                  </a:lnTo>
                  <a:lnTo>
                    <a:pt x="3693" y="750"/>
                  </a:lnTo>
                  <a:lnTo>
                    <a:pt x="3936" y="810"/>
                  </a:lnTo>
                  <a:lnTo>
                    <a:pt x="4095" y="855"/>
                  </a:lnTo>
                  <a:lnTo>
                    <a:pt x="4281" y="909"/>
                  </a:lnTo>
                  <a:lnTo>
                    <a:pt x="4503" y="981"/>
                  </a:lnTo>
                  <a:lnTo>
                    <a:pt x="4704" y="1053"/>
                  </a:lnTo>
                  <a:lnTo>
                    <a:pt x="4911" y="1131"/>
                  </a:lnTo>
                  <a:lnTo>
                    <a:pt x="5073" y="1197"/>
                  </a:lnTo>
                  <a:lnTo>
                    <a:pt x="5256" y="1281"/>
                  </a:lnTo>
                  <a:lnTo>
                    <a:pt x="5475" y="1401"/>
                  </a:lnTo>
                  <a:lnTo>
                    <a:pt x="5628" y="1482"/>
                  </a:lnTo>
                  <a:lnTo>
                    <a:pt x="5759" y="1572"/>
                  </a:lnTo>
                  <a:lnTo>
                    <a:pt x="5759" y="633"/>
                  </a:lnTo>
                  <a:lnTo>
                    <a:pt x="5493" y="570"/>
                  </a:lnTo>
                  <a:lnTo>
                    <a:pt x="5214" y="501"/>
                  </a:lnTo>
                  <a:lnTo>
                    <a:pt x="4950" y="444"/>
                  </a:lnTo>
                  <a:lnTo>
                    <a:pt x="4701" y="396"/>
                  </a:lnTo>
                  <a:lnTo>
                    <a:pt x="4425" y="348"/>
                  </a:lnTo>
                  <a:lnTo>
                    <a:pt x="4110" y="294"/>
                  </a:lnTo>
                  <a:lnTo>
                    <a:pt x="3813" y="252"/>
                  </a:lnTo>
                  <a:lnTo>
                    <a:pt x="3549" y="213"/>
                  </a:lnTo>
                  <a:lnTo>
                    <a:pt x="3261" y="183"/>
                  </a:lnTo>
                  <a:lnTo>
                    <a:pt x="3015" y="153"/>
                  </a:lnTo>
                  <a:lnTo>
                    <a:pt x="2757" y="129"/>
                  </a:lnTo>
                  <a:lnTo>
                    <a:pt x="2520" y="105"/>
                  </a:lnTo>
                  <a:lnTo>
                    <a:pt x="2301" y="87"/>
                  </a:lnTo>
                  <a:lnTo>
                    <a:pt x="2013" y="66"/>
                  </a:lnTo>
                  <a:lnTo>
                    <a:pt x="1731" y="48"/>
                  </a:lnTo>
                  <a:lnTo>
                    <a:pt x="1524" y="39"/>
                  </a:lnTo>
                  <a:lnTo>
                    <a:pt x="1260" y="27"/>
                  </a:lnTo>
                  <a:lnTo>
                    <a:pt x="966" y="15"/>
                  </a:lnTo>
                  <a:lnTo>
                    <a:pt x="714" y="12"/>
                  </a:lnTo>
                  <a:lnTo>
                    <a:pt x="510" y="6"/>
                  </a:lnTo>
                  <a:lnTo>
                    <a:pt x="243" y="0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5373" name="Freeform 7"/>
            <p:cNvSpPr>
              <a:spLocks/>
            </p:cNvSpPr>
            <p:nvPr/>
          </p:nvSpPr>
          <p:spPr bwMode="white">
            <a:xfrm>
              <a:off x="0" y="1130"/>
              <a:ext cx="5760" cy="970"/>
            </a:xfrm>
            <a:custGeom>
              <a:avLst/>
              <a:gdLst>
                <a:gd name="T0" fmla="*/ 0 w 5760"/>
                <a:gd name="T1" fmla="*/ 0 h 970"/>
                <a:gd name="T2" fmla="*/ 0 w 5760"/>
                <a:gd name="T3" fmla="*/ 339 h 970"/>
                <a:gd name="T4" fmla="*/ 318 w 5760"/>
                <a:gd name="T5" fmla="*/ 342 h 970"/>
                <a:gd name="T6" fmla="*/ 591 w 5760"/>
                <a:gd name="T7" fmla="*/ 348 h 970"/>
                <a:gd name="T8" fmla="*/ 846 w 5760"/>
                <a:gd name="T9" fmla="*/ 354 h 970"/>
                <a:gd name="T10" fmla="*/ 1074 w 5760"/>
                <a:gd name="T11" fmla="*/ 360 h 970"/>
                <a:gd name="T12" fmla="*/ 1314 w 5760"/>
                <a:gd name="T13" fmla="*/ 366 h 970"/>
                <a:gd name="T14" fmla="*/ 1599 w 5760"/>
                <a:gd name="T15" fmla="*/ 381 h 970"/>
                <a:gd name="T16" fmla="*/ 1911 w 5760"/>
                <a:gd name="T17" fmla="*/ 399 h 970"/>
                <a:gd name="T18" fmla="*/ 2241 w 5760"/>
                <a:gd name="T19" fmla="*/ 420 h 970"/>
                <a:gd name="T20" fmla="*/ 2619 w 5760"/>
                <a:gd name="T21" fmla="*/ 453 h 970"/>
                <a:gd name="T22" fmla="*/ 2889 w 5760"/>
                <a:gd name="T23" fmla="*/ 477 h 970"/>
                <a:gd name="T24" fmla="*/ 3177 w 5760"/>
                <a:gd name="T25" fmla="*/ 507 h 970"/>
                <a:gd name="T26" fmla="*/ 3498 w 5760"/>
                <a:gd name="T27" fmla="*/ 543 h 970"/>
                <a:gd name="T28" fmla="*/ 3813 w 5760"/>
                <a:gd name="T29" fmla="*/ 585 h 970"/>
                <a:gd name="T30" fmla="*/ 4044 w 5760"/>
                <a:gd name="T31" fmla="*/ 618 h 970"/>
                <a:gd name="T32" fmla="*/ 4365 w 5760"/>
                <a:gd name="T33" fmla="*/ 669 h 970"/>
                <a:gd name="T34" fmla="*/ 4683 w 5760"/>
                <a:gd name="T35" fmla="*/ 726 h 970"/>
                <a:gd name="T36" fmla="*/ 4980 w 5760"/>
                <a:gd name="T37" fmla="*/ 786 h 970"/>
                <a:gd name="T38" fmla="*/ 5268 w 5760"/>
                <a:gd name="T39" fmla="*/ 846 h 970"/>
                <a:gd name="T40" fmla="*/ 5646 w 5760"/>
                <a:gd name="T41" fmla="*/ 942 h 970"/>
                <a:gd name="T42" fmla="*/ 5759 w 5760"/>
                <a:gd name="T43" fmla="*/ 969 h 970"/>
                <a:gd name="T44" fmla="*/ 5759 w 5760"/>
                <a:gd name="T45" fmla="*/ 0 h 970"/>
                <a:gd name="T46" fmla="*/ 0 w 5760"/>
                <a:gd name="T47" fmla="*/ 0 h 97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5760" h="970">
                  <a:moveTo>
                    <a:pt x="0" y="0"/>
                  </a:moveTo>
                  <a:lnTo>
                    <a:pt x="0" y="339"/>
                  </a:lnTo>
                  <a:lnTo>
                    <a:pt x="318" y="342"/>
                  </a:lnTo>
                  <a:lnTo>
                    <a:pt x="591" y="348"/>
                  </a:lnTo>
                  <a:lnTo>
                    <a:pt x="846" y="354"/>
                  </a:lnTo>
                  <a:lnTo>
                    <a:pt x="1074" y="360"/>
                  </a:lnTo>
                  <a:lnTo>
                    <a:pt x="1314" y="366"/>
                  </a:lnTo>
                  <a:lnTo>
                    <a:pt x="1599" y="381"/>
                  </a:lnTo>
                  <a:lnTo>
                    <a:pt x="1911" y="399"/>
                  </a:lnTo>
                  <a:lnTo>
                    <a:pt x="2241" y="420"/>
                  </a:lnTo>
                  <a:lnTo>
                    <a:pt x="2619" y="453"/>
                  </a:lnTo>
                  <a:lnTo>
                    <a:pt x="2889" y="477"/>
                  </a:lnTo>
                  <a:lnTo>
                    <a:pt x="3177" y="507"/>
                  </a:lnTo>
                  <a:lnTo>
                    <a:pt x="3498" y="543"/>
                  </a:lnTo>
                  <a:lnTo>
                    <a:pt x="3813" y="585"/>
                  </a:lnTo>
                  <a:lnTo>
                    <a:pt x="4044" y="618"/>
                  </a:lnTo>
                  <a:lnTo>
                    <a:pt x="4365" y="669"/>
                  </a:lnTo>
                  <a:lnTo>
                    <a:pt x="4683" y="726"/>
                  </a:lnTo>
                  <a:lnTo>
                    <a:pt x="4980" y="786"/>
                  </a:lnTo>
                  <a:lnTo>
                    <a:pt x="5268" y="846"/>
                  </a:lnTo>
                  <a:lnTo>
                    <a:pt x="5646" y="942"/>
                  </a:lnTo>
                  <a:lnTo>
                    <a:pt x="5759" y="969"/>
                  </a:lnTo>
                  <a:lnTo>
                    <a:pt x="5759" y="0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5374" name="Freeform 8"/>
            <p:cNvSpPr>
              <a:spLocks/>
            </p:cNvSpPr>
            <p:nvPr/>
          </p:nvSpPr>
          <p:spPr bwMode="white">
            <a:xfrm>
              <a:off x="0" y="-13"/>
              <a:ext cx="5760" cy="1060"/>
            </a:xfrm>
            <a:custGeom>
              <a:avLst/>
              <a:gdLst>
                <a:gd name="T0" fmla="*/ 0 w 5760"/>
                <a:gd name="T1" fmla="*/ 753 h 1060"/>
                <a:gd name="T2" fmla="*/ 0 w 5760"/>
                <a:gd name="T3" fmla="*/ 1059 h 1060"/>
                <a:gd name="T4" fmla="*/ 5759 w 5760"/>
                <a:gd name="T5" fmla="*/ 1059 h 1060"/>
                <a:gd name="T6" fmla="*/ 5759 w 5760"/>
                <a:gd name="T7" fmla="*/ 0 h 1060"/>
                <a:gd name="T8" fmla="*/ 5430 w 5760"/>
                <a:gd name="T9" fmla="*/ 0 h 1060"/>
                <a:gd name="T10" fmla="*/ 5298 w 5760"/>
                <a:gd name="T11" fmla="*/ 84 h 1060"/>
                <a:gd name="T12" fmla="*/ 5136 w 5760"/>
                <a:gd name="T13" fmla="*/ 159 h 1060"/>
                <a:gd name="T14" fmla="*/ 4968 w 5760"/>
                <a:gd name="T15" fmla="*/ 222 h 1060"/>
                <a:gd name="T16" fmla="*/ 4812 w 5760"/>
                <a:gd name="T17" fmla="*/ 267 h 1060"/>
                <a:gd name="T18" fmla="*/ 4626 w 5760"/>
                <a:gd name="T19" fmla="*/ 324 h 1060"/>
                <a:gd name="T20" fmla="*/ 4440 w 5760"/>
                <a:gd name="T21" fmla="*/ 366 h 1060"/>
                <a:gd name="T22" fmla="*/ 4230 w 5760"/>
                <a:gd name="T23" fmla="*/ 414 h 1060"/>
                <a:gd name="T24" fmla="*/ 3939 w 5760"/>
                <a:gd name="T25" fmla="*/ 468 h 1060"/>
                <a:gd name="T26" fmla="*/ 3711 w 5760"/>
                <a:gd name="T27" fmla="*/ 504 h 1060"/>
                <a:gd name="T28" fmla="*/ 3441 w 5760"/>
                <a:gd name="T29" fmla="*/ 543 h 1060"/>
                <a:gd name="T30" fmla="*/ 3189 w 5760"/>
                <a:gd name="T31" fmla="*/ 579 h 1060"/>
                <a:gd name="T32" fmla="*/ 2925 w 5760"/>
                <a:gd name="T33" fmla="*/ 606 h 1060"/>
                <a:gd name="T34" fmla="*/ 2679 w 5760"/>
                <a:gd name="T35" fmla="*/ 633 h 1060"/>
                <a:gd name="T36" fmla="*/ 2418 w 5760"/>
                <a:gd name="T37" fmla="*/ 654 h 1060"/>
                <a:gd name="T38" fmla="*/ 2142 w 5760"/>
                <a:gd name="T39" fmla="*/ 675 h 1060"/>
                <a:gd name="T40" fmla="*/ 1896 w 5760"/>
                <a:gd name="T41" fmla="*/ 693 h 1060"/>
                <a:gd name="T42" fmla="*/ 1647 w 5760"/>
                <a:gd name="T43" fmla="*/ 708 h 1060"/>
                <a:gd name="T44" fmla="*/ 1404 w 5760"/>
                <a:gd name="T45" fmla="*/ 720 h 1060"/>
                <a:gd name="T46" fmla="*/ 1170 w 5760"/>
                <a:gd name="T47" fmla="*/ 732 h 1060"/>
                <a:gd name="T48" fmla="*/ 906 w 5760"/>
                <a:gd name="T49" fmla="*/ 738 h 1060"/>
                <a:gd name="T50" fmla="*/ 534 w 5760"/>
                <a:gd name="T51" fmla="*/ 747 h 1060"/>
                <a:gd name="T52" fmla="*/ 201 w 5760"/>
                <a:gd name="T53" fmla="*/ 753 h 1060"/>
                <a:gd name="T54" fmla="*/ 0 w 5760"/>
                <a:gd name="T55" fmla="*/ 753 h 106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5760" h="1060">
                  <a:moveTo>
                    <a:pt x="0" y="753"/>
                  </a:moveTo>
                  <a:lnTo>
                    <a:pt x="0" y="1059"/>
                  </a:lnTo>
                  <a:lnTo>
                    <a:pt x="5759" y="1059"/>
                  </a:lnTo>
                  <a:lnTo>
                    <a:pt x="5759" y="0"/>
                  </a:lnTo>
                  <a:lnTo>
                    <a:pt x="5430" y="0"/>
                  </a:lnTo>
                  <a:lnTo>
                    <a:pt x="5298" y="84"/>
                  </a:lnTo>
                  <a:lnTo>
                    <a:pt x="5136" y="159"/>
                  </a:lnTo>
                  <a:lnTo>
                    <a:pt x="4968" y="222"/>
                  </a:lnTo>
                  <a:lnTo>
                    <a:pt x="4812" y="267"/>
                  </a:lnTo>
                  <a:lnTo>
                    <a:pt x="4626" y="324"/>
                  </a:lnTo>
                  <a:lnTo>
                    <a:pt x="4440" y="366"/>
                  </a:lnTo>
                  <a:lnTo>
                    <a:pt x="4230" y="414"/>
                  </a:lnTo>
                  <a:lnTo>
                    <a:pt x="3939" y="468"/>
                  </a:lnTo>
                  <a:lnTo>
                    <a:pt x="3711" y="504"/>
                  </a:lnTo>
                  <a:lnTo>
                    <a:pt x="3441" y="543"/>
                  </a:lnTo>
                  <a:lnTo>
                    <a:pt x="3189" y="579"/>
                  </a:lnTo>
                  <a:lnTo>
                    <a:pt x="2925" y="606"/>
                  </a:lnTo>
                  <a:lnTo>
                    <a:pt x="2679" y="633"/>
                  </a:lnTo>
                  <a:lnTo>
                    <a:pt x="2418" y="654"/>
                  </a:lnTo>
                  <a:lnTo>
                    <a:pt x="2142" y="675"/>
                  </a:lnTo>
                  <a:lnTo>
                    <a:pt x="1896" y="693"/>
                  </a:lnTo>
                  <a:lnTo>
                    <a:pt x="1647" y="708"/>
                  </a:lnTo>
                  <a:lnTo>
                    <a:pt x="1404" y="720"/>
                  </a:lnTo>
                  <a:lnTo>
                    <a:pt x="1170" y="732"/>
                  </a:lnTo>
                  <a:lnTo>
                    <a:pt x="906" y="738"/>
                  </a:lnTo>
                  <a:lnTo>
                    <a:pt x="534" y="747"/>
                  </a:lnTo>
                  <a:lnTo>
                    <a:pt x="201" y="753"/>
                  </a:lnTo>
                  <a:lnTo>
                    <a:pt x="0" y="753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5375" name="Freeform 9"/>
            <p:cNvSpPr>
              <a:spLocks/>
            </p:cNvSpPr>
            <p:nvPr/>
          </p:nvSpPr>
          <p:spPr bwMode="white">
            <a:xfrm>
              <a:off x="0" y="-13"/>
              <a:ext cx="5284" cy="673"/>
            </a:xfrm>
            <a:custGeom>
              <a:avLst/>
              <a:gdLst>
                <a:gd name="T0" fmla="*/ 0 w 5284"/>
                <a:gd name="T1" fmla="*/ 366 h 673"/>
                <a:gd name="T2" fmla="*/ 0 w 5284"/>
                <a:gd name="T3" fmla="*/ 672 h 673"/>
                <a:gd name="T4" fmla="*/ 303 w 5284"/>
                <a:gd name="T5" fmla="*/ 672 h 673"/>
                <a:gd name="T6" fmla="*/ 723 w 5284"/>
                <a:gd name="T7" fmla="*/ 663 h 673"/>
                <a:gd name="T8" fmla="*/ 1020 w 5284"/>
                <a:gd name="T9" fmla="*/ 654 h 673"/>
                <a:gd name="T10" fmla="*/ 1302 w 5284"/>
                <a:gd name="T11" fmla="*/ 642 h 673"/>
                <a:gd name="T12" fmla="*/ 1554 w 5284"/>
                <a:gd name="T13" fmla="*/ 630 h 673"/>
                <a:gd name="T14" fmla="*/ 1779 w 5284"/>
                <a:gd name="T15" fmla="*/ 615 h 673"/>
                <a:gd name="T16" fmla="*/ 1962 w 5284"/>
                <a:gd name="T17" fmla="*/ 606 h 673"/>
                <a:gd name="T18" fmla="*/ 2193 w 5284"/>
                <a:gd name="T19" fmla="*/ 588 h 673"/>
                <a:gd name="T20" fmla="*/ 2448 w 5284"/>
                <a:gd name="T21" fmla="*/ 570 h 673"/>
                <a:gd name="T22" fmla="*/ 2700 w 5284"/>
                <a:gd name="T23" fmla="*/ 546 h 673"/>
                <a:gd name="T24" fmla="*/ 2904 w 5284"/>
                <a:gd name="T25" fmla="*/ 528 h 673"/>
                <a:gd name="T26" fmla="*/ 3138 w 5284"/>
                <a:gd name="T27" fmla="*/ 498 h 673"/>
                <a:gd name="T28" fmla="*/ 3324 w 5284"/>
                <a:gd name="T29" fmla="*/ 474 h 673"/>
                <a:gd name="T30" fmla="*/ 3534 w 5284"/>
                <a:gd name="T31" fmla="*/ 447 h 673"/>
                <a:gd name="T32" fmla="*/ 3735 w 5284"/>
                <a:gd name="T33" fmla="*/ 420 h 673"/>
                <a:gd name="T34" fmla="*/ 3933 w 5284"/>
                <a:gd name="T35" fmla="*/ 384 h 673"/>
                <a:gd name="T36" fmla="*/ 4116 w 5284"/>
                <a:gd name="T37" fmla="*/ 351 h 673"/>
                <a:gd name="T38" fmla="*/ 4266 w 5284"/>
                <a:gd name="T39" fmla="*/ 318 h 673"/>
                <a:gd name="T40" fmla="*/ 4446 w 5284"/>
                <a:gd name="T41" fmla="*/ 279 h 673"/>
                <a:gd name="T42" fmla="*/ 4620 w 5284"/>
                <a:gd name="T43" fmla="*/ 237 h 673"/>
                <a:gd name="T44" fmla="*/ 4779 w 5284"/>
                <a:gd name="T45" fmla="*/ 192 h 673"/>
                <a:gd name="T46" fmla="*/ 4920 w 5284"/>
                <a:gd name="T47" fmla="*/ 147 h 673"/>
                <a:gd name="T48" fmla="*/ 5085 w 5284"/>
                <a:gd name="T49" fmla="*/ 90 h 673"/>
                <a:gd name="T50" fmla="*/ 5193 w 5284"/>
                <a:gd name="T51" fmla="*/ 42 h 673"/>
                <a:gd name="T52" fmla="*/ 5283 w 5284"/>
                <a:gd name="T53" fmla="*/ 0 h 673"/>
                <a:gd name="T54" fmla="*/ 3201 w 5284"/>
                <a:gd name="T55" fmla="*/ 0 h 673"/>
                <a:gd name="T56" fmla="*/ 2982 w 5284"/>
                <a:gd name="T57" fmla="*/ 57 h 673"/>
                <a:gd name="T58" fmla="*/ 2775 w 5284"/>
                <a:gd name="T59" fmla="*/ 108 h 673"/>
                <a:gd name="T60" fmla="*/ 2562 w 5284"/>
                <a:gd name="T61" fmla="*/ 150 h 673"/>
                <a:gd name="T62" fmla="*/ 2397 w 5284"/>
                <a:gd name="T63" fmla="*/ 183 h 673"/>
                <a:gd name="T64" fmla="*/ 2205 w 5284"/>
                <a:gd name="T65" fmla="*/ 213 h 673"/>
                <a:gd name="T66" fmla="*/ 2001 w 5284"/>
                <a:gd name="T67" fmla="*/ 243 h 673"/>
                <a:gd name="T68" fmla="*/ 1776 w 5284"/>
                <a:gd name="T69" fmla="*/ 273 h 673"/>
                <a:gd name="T70" fmla="*/ 1536 w 5284"/>
                <a:gd name="T71" fmla="*/ 297 h 673"/>
                <a:gd name="T72" fmla="*/ 1344 w 5284"/>
                <a:gd name="T73" fmla="*/ 312 h 673"/>
                <a:gd name="T74" fmla="*/ 1134 w 5284"/>
                <a:gd name="T75" fmla="*/ 330 h 673"/>
                <a:gd name="T76" fmla="*/ 921 w 5284"/>
                <a:gd name="T77" fmla="*/ 342 h 673"/>
                <a:gd name="T78" fmla="*/ 696 w 5284"/>
                <a:gd name="T79" fmla="*/ 354 h 673"/>
                <a:gd name="T80" fmla="*/ 501 w 5284"/>
                <a:gd name="T81" fmla="*/ 360 h 673"/>
                <a:gd name="T82" fmla="*/ 279 w 5284"/>
                <a:gd name="T83" fmla="*/ 366 h 673"/>
                <a:gd name="T84" fmla="*/ 99 w 5284"/>
                <a:gd name="T85" fmla="*/ 369 h 673"/>
                <a:gd name="T86" fmla="*/ 0 w 5284"/>
                <a:gd name="T87" fmla="*/ 366 h 67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5284" h="673">
                  <a:moveTo>
                    <a:pt x="0" y="366"/>
                  </a:moveTo>
                  <a:lnTo>
                    <a:pt x="0" y="672"/>
                  </a:lnTo>
                  <a:lnTo>
                    <a:pt x="303" y="672"/>
                  </a:lnTo>
                  <a:lnTo>
                    <a:pt x="723" y="663"/>
                  </a:lnTo>
                  <a:lnTo>
                    <a:pt x="1020" y="654"/>
                  </a:lnTo>
                  <a:lnTo>
                    <a:pt x="1302" y="642"/>
                  </a:lnTo>
                  <a:lnTo>
                    <a:pt x="1554" y="630"/>
                  </a:lnTo>
                  <a:lnTo>
                    <a:pt x="1779" y="615"/>
                  </a:lnTo>
                  <a:lnTo>
                    <a:pt x="1962" y="606"/>
                  </a:lnTo>
                  <a:lnTo>
                    <a:pt x="2193" y="588"/>
                  </a:lnTo>
                  <a:lnTo>
                    <a:pt x="2448" y="570"/>
                  </a:lnTo>
                  <a:lnTo>
                    <a:pt x="2700" y="546"/>
                  </a:lnTo>
                  <a:lnTo>
                    <a:pt x="2904" y="528"/>
                  </a:lnTo>
                  <a:lnTo>
                    <a:pt x="3138" y="498"/>
                  </a:lnTo>
                  <a:lnTo>
                    <a:pt x="3324" y="474"/>
                  </a:lnTo>
                  <a:lnTo>
                    <a:pt x="3534" y="447"/>
                  </a:lnTo>
                  <a:lnTo>
                    <a:pt x="3735" y="420"/>
                  </a:lnTo>
                  <a:lnTo>
                    <a:pt x="3933" y="384"/>
                  </a:lnTo>
                  <a:lnTo>
                    <a:pt x="4116" y="351"/>
                  </a:lnTo>
                  <a:lnTo>
                    <a:pt x="4266" y="318"/>
                  </a:lnTo>
                  <a:lnTo>
                    <a:pt x="4446" y="279"/>
                  </a:lnTo>
                  <a:lnTo>
                    <a:pt x="4620" y="237"/>
                  </a:lnTo>
                  <a:lnTo>
                    <a:pt x="4779" y="192"/>
                  </a:lnTo>
                  <a:lnTo>
                    <a:pt x="4920" y="147"/>
                  </a:lnTo>
                  <a:lnTo>
                    <a:pt x="5085" y="90"/>
                  </a:lnTo>
                  <a:lnTo>
                    <a:pt x="5193" y="42"/>
                  </a:lnTo>
                  <a:lnTo>
                    <a:pt x="5283" y="0"/>
                  </a:lnTo>
                  <a:lnTo>
                    <a:pt x="3201" y="0"/>
                  </a:lnTo>
                  <a:lnTo>
                    <a:pt x="2982" y="57"/>
                  </a:lnTo>
                  <a:lnTo>
                    <a:pt x="2775" y="108"/>
                  </a:lnTo>
                  <a:lnTo>
                    <a:pt x="2562" y="150"/>
                  </a:lnTo>
                  <a:lnTo>
                    <a:pt x="2397" y="183"/>
                  </a:lnTo>
                  <a:lnTo>
                    <a:pt x="2205" y="213"/>
                  </a:lnTo>
                  <a:lnTo>
                    <a:pt x="2001" y="243"/>
                  </a:lnTo>
                  <a:lnTo>
                    <a:pt x="1776" y="273"/>
                  </a:lnTo>
                  <a:lnTo>
                    <a:pt x="1536" y="297"/>
                  </a:lnTo>
                  <a:lnTo>
                    <a:pt x="1344" y="312"/>
                  </a:lnTo>
                  <a:lnTo>
                    <a:pt x="1134" y="330"/>
                  </a:lnTo>
                  <a:lnTo>
                    <a:pt x="921" y="342"/>
                  </a:lnTo>
                  <a:lnTo>
                    <a:pt x="696" y="354"/>
                  </a:lnTo>
                  <a:lnTo>
                    <a:pt x="501" y="360"/>
                  </a:lnTo>
                  <a:lnTo>
                    <a:pt x="279" y="366"/>
                  </a:lnTo>
                  <a:lnTo>
                    <a:pt x="99" y="369"/>
                  </a:lnTo>
                  <a:lnTo>
                    <a:pt x="0" y="366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5376" name="Freeform 10"/>
            <p:cNvSpPr>
              <a:spLocks/>
            </p:cNvSpPr>
            <p:nvPr/>
          </p:nvSpPr>
          <p:spPr bwMode="white">
            <a:xfrm>
              <a:off x="0" y="-13"/>
              <a:ext cx="2884" cy="286"/>
            </a:xfrm>
            <a:custGeom>
              <a:avLst/>
              <a:gdLst>
                <a:gd name="T0" fmla="*/ 0 w 2884"/>
                <a:gd name="T1" fmla="*/ 0 h 286"/>
                <a:gd name="T2" fmla="*/ 0 w 2884"/>
                <a:gd name="T3" fmla="*/ 285 h 286"/>
                <a:gd name="T4" fmla="*/ 192 w 2884"/>
                <a:gd name="T5" fmla="*/ 285 h 286"/>
                <a:gd name="T6" fmla="*/ 384 w 2884"/>
                <a:gd name="T7" fmla="*/ 282 h 286"/>
                <a:gd name="T8" fmla="*/ 579 w 2884"/>
                <a:gd name="T9" fmla="*/ 276 h 286"/>
                <a:gd name="T10" fmla="*/ 789 w 2884"/>
                <a:gd name="T11" fmla="*/ 267 h 286"/>
                <a:gd name="T12" fmla="*/ 999 w 2884"/>
                <a:gd name="T13" fmla="*/ 258 h 286"/>
                <a:gd name="T14" fmla="*/ 1161 w 2884"/>
                <a:gd name="T15" fmla="*/ 246 h 286"/>
                <a:gd name="T16" fmla="*/ 1302 w 2884"/>
                <a:gd name="T17" fmla="*/ 234 h 286"/>
                <a:gd name="T18" fmla="*/ 1458 w 2884"/>
                <a:gd name="T19" fmla="*/ 222 h 286"/>
                <a:gd name="T20" fmla="*/ 1665 w 2884"/>
                <a:gd name="T21" fmla="*/ 201 h 286"/>
                <a:gd name="T22" fmla="*/ 1992 w 2884"/>
                <a:gd name="T23" fmla="*/ 159 h 286"/>
                <a:gd name="T24" fmla="*/ 2301 w 2884"/>
                <a:gd name="T25" fmla="*/ 117 h 286"/>
                <a:gd name="T26" fmla="*/ 2604 w 2884"/>
                <a:gd name="T27" fmla="*/ 60 h 286"/>
                <a:gd name="T28" fmla="*/ 2883 w 2884"/>
                <a:gd name="T29" fmla="*/ 0 h 286"/>
                <a:gd name="T30" fmla="*/ 0 w 2884"/>
                <a:gd name="T31" fmla="*/ 0 h 28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884" h="286">
                  <a:moveTo>
                    <a:pt x="0" y="0"/>
                  </a:moveTo>
                  <a:lnTo>
                    <a:pt x="0" y="285"/>
                  </a:lnTo>
                  <a:lnTo>
                    <a:pt x="192" y="285"/>
                  </a:lnTo>
                  <a:lnTo>
                    <a:pt x="384" y="282"/>
                  </a:lnTo>
                  <a:lnTo>
                    <a:pt x="579" y="276"/>
                  </a:lnTo>
                  <a:lnTo>
                    <a:pt x="789" y="267"/>
                  </a:lnTo>
                  <a:lnTo>
                    <a:pt x="999" y="258"/>
                  </a:lnTo>
                  <a:lnTo>
                    <a:pt x="1161" y="246"/>
                  </a:lnTo>
                  <a:lnTo>
                    <a:pt x="1302" y="234"/>
                  </a:lnTo>
                  <a:lnTo>
                    <a:pt x="1458" y="222"/>
                  </a:lnTo>
                  <a:lnTo>
                    <a:pt x="1665" y="201"/>
                  </a:lnTo>
                  <a:lnTo>
                    <a:pt x="1992" y="159"/>
                  </a:lnTo>
                  <a:lnTo>
                    <a:pt x="2301" y="117"/>
                  </a:lnTo>
                  <a:lnTo>
                    <a:pt x="2604" y="60"/>
                  </a:lnTo>
                  <a:lnTo>
                    <a:pt x="2883" y="0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15363" name="Rectangle 19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 dello schema</a:t>
            </a:r>
          </a:p>
        </p:txBody>
      </p:sp>
      <p:sp>
        <p:nvSpPr>
          <p:cNvPr id="15364" name="Rectangle 2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2069" name="Rectangle 2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Times New Roman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/>
          </a:p>
        </p:txBody>
      </p:sp>
      <p:sp>
        <p:nvSpPr>
          <p:cNvPr id="2070" name="Rectangle 2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Times New Roman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/>
          </a:p>
        </p:txBody>
      </p:sp>
      <p:sp>
        <p:nvSpPr>
          <p:cNvPr id="2071" name="Rectangle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Times New Roman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8CC9CD6-9052-42CD-B156-E8A432E03571}" type="slidenum">
              <a:rPr lang="it-IT" altLang="it-I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2271289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/>
          </a:p>
        </p:txBody>
      </p:sp>
      <p:sp>
        <p:nvSpPr>
          <p:cNvPr id="63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/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15650E-E545-44DD-9AD1-785FDEF5871A}" type="slidenum">
              <a:rPr lang="it-IT" altLang="it-I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89712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3">
            <a:extLst>
              <a:ext uri="{FF2B5EF4-FFF2-40B4-BE49-F238E27FC236}">
                <a16:creationId xmlns:a16="http://schemas.microsoft.com/office/drawing/2014/main" id="{6EDC9B86-1F3E-1A40-B728-999773C044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-12725"/>
            <a:ext cx="8856662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it-IT" altLang="it-IT" sz="3400" b="1" kern="0" dirty="0" err="1">
                <a:solidFill>
                  <a:srgbClr val="FFFF00"/>
                </a:solidFill>
              </a:rPr>
              <a:t>Hallmarks</a:t>
            </a:r>
            <a:r>
              <a:rPr lang="it-IT" altLang="it-IT" sz="3400" b="1" kern="0" dirty="0">
                <a:solidFill>
                  <a:srgbClr val="FFFF00"/>
                </a:solidFill>
              </a:rPr>
              <a:t> delle lezioni 6 e 6bis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F3C3DE5-82E9-4046-A0E4-525DACDE2D7A}"/>
              </a:ext>
            </a:extLst>
          </p:cNvPr>
          <p:cNvSpPr txBox="1"/>
          <p:nvPr/>
        </p:nvSpPr>
        <p:spPr>
          <a:xfrm>
            <a:off x="1907704" y="817548"/>
            <a:ext cx="49872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err="1">
                <a:solidFill>
                  <a:schemeClr val="bg1"/>
                </a:solidFill>
              </a:rPr>
              <a:t>eziopatogesi</a:t>
            </a:r>
            <a:r>
              <a:rPr lang="it-IT" sz="2800" dirty="0">
                <a:solidFill>
                  <a:schemeClr val="bg1"/>
                </a:solidFill>
              </a:rPr>
              <a:t> dell’</a:t>
            </a:r>
            <a:r>
              <a:rPr lang="it-IT" sz="2800" dirty="0">
                <a:solidFill>
                  <a:srgbClr val="FFFF00"/>
                </a:solidFill>
              </a:rPr>
              <a:t>aterosclerosi</a:t>
            </a:r>
          </a:p>
        </p:txBody>
      </p:sp>
      <p:sp>
        <p:nvSpPr>
          <p:cNvPr id="4" name="Freccia giù 3">
            <a:extLst>
              <a:ext uri="{FF2B5EF4-FFF2-40B4-BE49-F238E27FC236}">
                <a16:creationId xmlns:a16="http://schemas.microsoft.com/office/drawing/2014/main" id="{777C01FE-8411-A846-9E38-4A399CED4029}"/>
              </a:ext>
            </a:extLst>
          </p:cNvPr>
          <p:cNvSpPr/>
          <p:nvPr/>
        </p:nvSpPr>
        <p:spPr>
          <a:xfrm>
            <a:off x="4283968" y="1556792"/>
            <a:ext cx="288032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365D3FE-89F4-8B48-B83A-94C2A6CDDDBA}"/>
              </a:ext>
            </a:extLst>
          </p:cNvPr>
          <p:cNvSpPr txBox="1"/>
          <p:nvPr/>
        </p:nvSpPr>
        <p:spPr>
          <a:xfrm>
            <a:off x="1115616" y="2185700"/>
            <a:ext cx="72762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chemeClr val="bg1"/>
                </a:solidFill>
              </a:rPr>
              <a:t>effetti dell’</a:t>
            </a:r>
            <a:r>
              <a:rPr lang="it-IT" sz="2800" dirty="0">
                <a:solidFill>
                  <a:srgbClr val="FFFF00"/>
                </a:solidFill>
              </a:rPr>
              <a:t>ipossia ischemica </a:t>
            </a:r>
            <a:r>
              <a:rPr lang="it-IT" sz="2800" dirty="0">
                <a:solidFill>
                  <a:schemeClr val="bg1"/>
                </a:solidFill>
              </a:rPr>
              <a:t>sui </a:t>
            </a:r>
            <a:r>
              <a:rPr lang="it-IT" sz="2800" dirty="0" err="1">
                <a:solidFill>
                  <a:schemeClr val="bg1"/>
                </a:solidFill>
              </a:rPr>
              <a:t>miocardiociti</a:t>
            </a:r>
            <a:endParaRPr lang="it-IT" sz="2800" dirty="0">
              <a:solidFill>
                <a:schemeClr val="bg1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93D9C90-6657-A94F-BB2F-B5E34FC3FAB6}"/>
              </a:ext>
            </a:extLst>
          </p:cNvPr>
          <p:cNvSpPr txBox="1"/>
          <p:nvPr/>
        </p:nvSpPr>
        <p:spPr>
          <a:xfrm>
            <a:off x="1432152" y="3774519"/>
            <a:ext cx="638020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chemeClr val="bg1"/>
                </a:solidFill>
              </a:rPr>
              <a:t>sofferenza cellulare da </a:t>
            </a:r>
            <a:r>
              <a:rPr lang="it-IT" sz="2800" dirty="0">
                <a:solidFill>
                  <a:srgbClr val="FFFF00"/>
                </a:solidFill>
              </a:rPr>
              <a:t>accumulo</a:t>
            </a:r>
            <a:r>
              <a:rPr lang="it-IT" sz="2800" dirty="0">
                <a:solidFill>
                  <a:schemeClr val="bg1"/>
                </a:solidFill>
              </a:rPr>
              <a:t> di: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2800" dirty="0">
              <a:solidFill>
                <a:schemeClr val="bg1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chemeClr val="bg1"/>
                </a:solidFill>
              </a:rPr>
              <a:t>carboidrati (glicogeno)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chemeClr val="bg1"/>
                </a:solidFill>
              </a:rPr>
              <a:t>proteine (proteina tau neuronale)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chemeClr val="bg1"/>
                </a:solidFill>
              </a:rPr>
              <a:t>polveri (antracosi)</a:t>
            </a:r>
          </a:p>
        </p:txBody>
      </p:sp>
    </p:spTree>
    <p:extLst>
      <p:ext uri="{BB962C8B-B14F-4D97-AF65-F5344CB8AC3E}">
        <p14:creationId xmlns:p14="http://schemas.microsoft.com/office/powerpoint/2010/main" val="34487241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C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AutoShape 2" descr="http://www.expertconsultbook.com/expertconsult/b/bbmapAsset?appID=NGE&amp;isbn=978-1-4377-0792-2&amp;eid=4-u1.0-B978-1-4377-0792-2..50006-7..gr30&amp;assetType=ful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180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31075" name="Picture 5" descr="C:\Users\rm\Desktop\steatosi robbi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695325"/>
            <a:ext cx="8856663" cy="369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6" name="Rectangle 2"/>
          <p:cNvSpPr>
            <a:spLocks noGrp="1" noChangeArrowheads="1"/>
          </p:cNvSpPr>
          <p:nvPr>
            <p:ph type="title"/>
          </p:nvPr>
        </p:nvSpPr>
        <p:spPr>
          <a:xfrm>
            <a:off x="1463675" y="-26988"/>
            <a:ext cx="5772150" cy="647701"/>
          </a:xfrm>
        </p:spPr>
        <p:txBody>
          <a:bodyPr/>
          <a:lstStyle/>
          <a:p>
            <a:pPr eaLnBrk="1" hangingPunct="1"/>
            <a:r>
              <a:rPr lang="it-IT" altLang="it-IT" sz="3600">
                <a:solidFill>
                  <a:srgbClr val="FFFF00"/>
                </a:solidFill>
              </a:rPr>
              <a:t>Epatopatia alcolica </a:t>
            </a:r>
          </a:p>
        </p:txBody>
      </p:sp>
      <p:sp>
        <p:nvSpPr>
          <p:cNvPr id="131077" name="CasellaDiTesto 4"/>
          <p:cNvSpPr txBox="1">
            <a:spLocks noChangeArrowheads="1"/>
          </p:cNvSpPr>
          <p:nvPr/>
        </p:nvSpPr>
        <p:spPr bwMode="auto">
          <a:xfrm>
            <a:off x="0" y="4365625"/>
            <a:ext cx="9036050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it-IT" sz="2400" b="1">
                <a:solidFill>
                  <a:srgbClr val="FFFF00"/>
                </a:solidFill>
                <a:cs typeface="Arial" charset="0"/>
              </a:rPr>
              <a:t>Fatty liver</a:t>
            </a:r>
            <a:r>
              <a:rPr lang="en-US" altLang="it-IT" sz="2400">
                <a:solidFill>
                  <a:srgbClr val="FFFFFF"/>
                </a:solidFill>
                <a:cs typeface="Arial" charset="0"/>
              </a:rPr>
              <a:t>. (</a:t>
            </a:r>
            <a:r>
              <a:rPr lang="en-US" altLang="it-IT" sz="2400" b="1">
                <a:solidFill>
                  <a:srgbClr val="FFFFFF"/>
                </a:solidFill>
                <a:cs typeface="Arial" charset="0"/>
              </a:rPr>
              <a:t>A)</a:t>
            </a:r>
            <a:r>
              <a:rPr lang="en-US" altLang="it-IT" sz="2400">
                <a:solidFill>
                  <a:srgbClr val="FFFFFF"/>
                </a:solidFill>
                <a:cs typeface="Arial" charset="0"/>
              </a:rPr>
              <a:t> Schematic diagram of the possible mechanisms leading to accumulation of triglycerides in fatty liver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it-IT" sz="2600" b="1">
                <a:solidFill>
                  <a:srgbClr val="FFFF00"/>
                </a:solidFill>
                <a:cs typeface="Arial" charset="0"/>
              </a:rPr>
              <a:t>* </a:t>
            </a:r>
            <a:r>
              <a:rPr lang="en-US" altLang="it-IT" sz="2600" u="sng">
                <a:solidFill>
                  <a:srgbClr val="FFFF00"/>
                </a:solidFill>
                <a:cs typeface="Arial" charset="0"/>
              </a:rPr>
              <a:t>Ethanol</a:t>
            </a:r>
            <a:r>
              <a:rPr lang="en-US" altLang="it-IT" sz="2600">
                <a:solidFill>
                  <a:srgbClr val="FFFF00"/>
                </a:solidFill>
                <a:cs typeface="Arial" charset="0"/>
              </a:rPr>
              <a:t> - and its derivative, </a:t>
            </a:r>
            <a:r>
              <a:rPr lang="en-US" altLang="it-IT" sz="2600" u="sng">
                <a:solidFill>
                  <a:srgbClr val="FFFF00"/>
                </a:solidFill>
                <a:cs typeface="Arial" charset="0"/>
              </a:rPr>
              <a:t>acetaldehyde</a:t>
            </a:r>
            <a:r>
              <a:rPr lang="en-US" altLang="it-IT" sz="2600">
                <a:solidFill>
                  <a:srgbClr val="FFFF00"/>
                </a:solidFill>
                <a:cs typeface="Arial" charset="0"/>
              </a:rPr>
              <a:t> - may alter </a:t>
            </a:r>
            <a:r>
              <a:rPr lang="en-US" altLang="it-IT" sz="2600" u="sng">
                <a:solidFill>
                  <a:srgbClr val="FFFF00"/>
                </a:solidFill>
                <a:cs typeface="Arial" charset="0"/>
              </a:rPr>
              <a:t>any of the steps</a:t>
            </a:r>
            <a:r>
              <a:rPr lang="en-US" altLang="it-IT" sz="2600">
                <a:solidFill>
                  <a:srgbClr val="FFFF00"/>
                </a:solidFill>
                <a:cs typeface="Arial" charset="0"/>
              </a:rPr>
              <a:t> of lipid uptake, synthesis, catabolism, or secretion, thereby </a:t>
            </a:r>
            <a:r>
              <a:rPr lang="en-US" altLang="it-IT" sz="2600" u="sng">
                <a:solidFill>
                  <a:srgbClr val="FFFF00"/>
                </a:solidFill>
                <a:cs typeface="Arial" charset="0"/>
              </a:rPr>
              <a:t>favouring lipid accumulation</a:t>
            </a:r>
            <a:r>
              <a:rPr lang="en-US" altLang="it-IT" sz="2600">
                <a:solidFill>
                  <a:srgbClr val="FFFF00"/>
                </a:solidFill>
                <a:cs typeface="Arial" charset="0"/>
              </a:rPr>
              <a:t> in the hepatocytes</a:t>
            </a:r>
            <a:endParaRPr lang="it-IT" altLang="it-IT" sz="2600">
              <a:solidFill>
                <a:srgbClr val="FFFF00"/>
              </a:solidFill>
              <a:cs typeface="Arial" charset="0"/>
            </a:endParaRPr>
          </a:p>
        </p:txBody>
      </p:sp>
      <p:sp>
        <p:nvSpPr>
          <p:cNvPr id="131078" name="CasellaDiTesto 1"/>
          <p:cNvSpPr txBox="1">
            <a:spLocks noChangeArrowheads="1"/>
          </p:cNvSpPr>
          <p:nvPr/>
        </p:nvSpPr>
        <p:spPr bwMode="auto">
          <a:xfrm>
            <a:off x="7019925" y="692150"/>
            <a:ext cx="2016125" cy="5238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it-IT" sz="2800">
                <a:solidFill>
                  <a:srgbClr val="000000"/>
                </a:solidFill>
                <a:cs typeface="Arial" charset="0"/>
              </a:rPr>
              <a:t>fatty liver</a:t>
            </a:r>
            <a:endParaRPr lang="it-IT" altLang="it-IT" sz="280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94220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3716338"/>
            <a:ext cx="163513" cy="504825"/>
          </a:xfrm>
          <a:prstGeom prst="rect">
            <a:avLst/>
          </a:prstGeom>
          <a:solidFill>
            <a:srgbClr val="66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827088" y="4221163"/>
            <a:ext cx="1152525" cy="144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</a:endParaRPr>
          </a:p>
        </p:txBody>
      </p:sp>
      <p:pic>
        <p:nvPicPr>
          <p:cNvPr id="94221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5" y="1679575"/>
            <a:ext cx="133350" cy="550863"/>
          </a:xfrm>
          <a:prstGeom prst="rect">
            <a:avLst/>
          </a:prstGeom>
          <a:solidFill>
            <a:srgbClr val="66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22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350" y="981075"/>
            <a:ext cx="1651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23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3328988"/>
            <a:ext cx="147638" cy="460375"/>
          </a:xfrm>
          <a:prstGeom prst="rect">
            <a:avLst/>
          </a:prstGeom>
          <a:solidFill>
            <a:srgbClr val="66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24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" y="2481263"/>
            <a:ext cx="146050" cy="44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396" name="Picture 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038" y="973138"/>
            <a:ext cx="1682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uppo 1"/>
          <p:cNvGrpSpPr>
            <a:grpSpLocks/>
          </p:cNvGrpSpPr>
          <p:nvPr/>
        </p:nvGrpSpPr>
        <p:grpSpPr bwMode="auto">
          <a:xfrm>
            <a:off x="4627563" y="695325"/>
            <a:ext cx="4408487" cy="3670300"/>
            <a:chOff x="2672650" y="1175884"/>
            <a:chExt cx="4409709" cy="3669779"/>
          </a:xfrm>
        </p:grpSpPr>
        <p:pic>
          <p:nvPicPr>
            <p:cNvPr id="131087" name="Picture 22" descr="Risultati immagini per liver masson trichrome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2650" y="1175884"/>
              <a:ext cx="4409709" cy="36697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1088" name="CasellaDiTesto 1"/>
            <p:cNvSpPr txBox="1">
              <a:spLocks noChangeArrowheads="1"/>
            </p:cNvSpPr>
            <p:nvPr/>
          </p:nvSpPr>
          <p:spPr bwMode="auto">
            <a:xfrm>
              <a:off x="4562079" y="1245263"/>
              <a:ext cx="2456210" cy="52322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it-IT" sz="2800">
                  <a:solidFill>
                    <a:srgbClr val="000000"/>
                  </a:solidFill>
                  <a:cs typeface="Arial" charset="0"/>
                </a:rPr>
                <a:t>normal liver</a:t>
              </a:r>
              <a:endParaRPr lang="it-IT" altLang="it-IT" sz="2800">
                <a:solidFill>
                  <a:srgbClr val="000000"/>
                </a:solidFill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2689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4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4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42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4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1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1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13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1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4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4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42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4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4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4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42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4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4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4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42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4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4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4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42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4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12"/>
            </a:gs>
            <a:gs pos="50000">
              <a:srgbClr val="000026"/>
            </a:gs>
            <a:gs pos="100000">
              <a:srgbClr val="00001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pPr eaLnBrk="1" hangingPunct="1"/>
            <a:r>
              <a:rPr lang="it-IT" altLang="it-IT" sz="3800">
                <a:solidFill>
                  <a:srgbClr val="FFFF00"/>
                </a:solidFill>
              </a:rPr>
              <a:t>Diverse forme di patologie </a:t>
            </a:r>
            <a:r>
              <a:rPr lang="it-IT" altLang="it-IT" sz="3800" b="1">
                <a:solidFill>
                  <a:srgbClr val="FFFF00"/>
                </a:solidFill>
              </a:rPr>
              <a:t>epatiche</a:t>
            </a:r>
            <a:r>
              <a:rPr lang="it-IT" altLang="it-IT" sz="3800">
                <a:solidFill>
                  <a:srgbClr val="FFFF00"/>
                </a:solidFill>
              </a:rPr>
              <a:t> legate al consumo di alcol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844675"/>
            <a:ext cx="4248150" cy="3960813"/>
          </a:xfrm>
        </p:spPr>
        <p:txBody>
          <a:bodyPr/>
          <a:lstStyle/>
          <a:p>
            <a:pPr eaLnBrk="1" hangingPunct="1"/>
            <a:r>
              <a:rPr lang="it-IT" altLang="it-IT" sz="4000">
                <a:solidFill>
                  <a:schemeClr val="bg1"/>
                </a:solidFill>
              </a:rPr>
              <a:t>Steatosi</a:t>
            </a:r>
          </a:p>
          <a:p>
            <a:pPr eaLnBrk="1" hangingPunct="1"/>
            <a:endParaRPr lang="it-IT" altLang="it-IT" sz="4000">
              <a:solidFill>
                <a:schemeClr val="bg1"/>
              </a:solidFill>
            </a:endParaRPr>
          </a:p>
          <a:p>
            <a:pPr eaLnBrk="1" hangingPunct="1"/>
            <a:r>
              <a:rPr lang="it-IT" altLang="it-IT" sz="4000">
                <a:solidFill>
                  <a:schemeClr val="bg1"/>
                </a:solidFill>
              </a:rPr>
              <a:t>Epatite alcolica</a:t>
            </a:r>
          </a:p>
          <a:p>
            <a:pPr eaLnBrk="1" hangingPunct="1"/>
            <a:endParaRPr lang="it-IT" altLang="it-IT" sz="4000">
              <a:solidFill>
                <a:schemeClr val="bg1"/>
              </a:solidFill>
            </a:endParaRPr>
          </a:p>
          <a:p>
            <a:pPr eaLnBrk="1" hangingPunct="1"/>
            <a:r>
              <a:rPr lang="it-IT" altLang="it-IT" sz="4000">
                <a:solidFill>
                  <a:schemeClr val="bg1"/>
                </a:solidFill>
              </a:rPr>
              <a:t>Cirrosi </a:t>
            </a:r>
          </a:p>
        </p:txBody>
      </p:sp>
      <p:sp>
        <p:nvSpPr>
          <p:cNvPr id="3" name="Freccia a sinistra 2"/>
          <p:cNvSpPr/>
          <p:nvPr/>
        </p:nvSpPr>
        <p:spPr>
          <a:xfrm>
            <a:off x="2767013" y="4976813"/>
            <a:ext cx="1228725" cy="396875"/>
          </a:xfrm>
          <a:prstGeom prst="leftArrow">
            <a:avLst/>
          </a:prstGeom>
          <a:solidFill>
            <a:srgbClr val="FF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Freccia a sinistra 5"/>
          <p:cNvSpPr/>
          <p:nvPr/>
        </p:nvSpPr>
        <p:spPr>
          <a:xfrm>
            <a:off x="4856163" y="3536950"/>
            <a:ext cx="1228725" cy="396875"/>
          </a:xfrm>
          <a:prstGeom prst="leftArrow">
            <a:avLst/>
          </a:prstGeom>
          <a:solidFill>
            <a:srgbClr val="99FF99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7" name="Freccia a sinistra 6"/>
          <p:cNvSpPr/>
          <p:nvPr/>
        </p:nvSpPr>
        <p:spPr>
          <a:xfrm>
            <a:off x="4856163" y="2097088"/>
            <a:ext cx="1228725" cy="395287"/>
          </a:xfrm>
          <a:prstGeom prst="leftArrow">
            <a:avLst/>
          </a:prstGeom>
          <a:solidFill>
            <a:srgbClr val="99FF99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4" name="CasellaDiTesto 3"/>
          <p:cNvSpPr txBox="1">
            <a:spLocks noChangeArrowheads="1"/>
          </p:cNvSpPr>
          <p:nvPr/>
        </p:nvSpPr>
        <p:spPr bwMode="auto">
          <a:xfrm>
            <a:off x="6227763" y="2711450"/>
            <a:ext cx="2592387" cy="646113"/>
          </a:xfrm>
          <a:prstGeom prst="rect">
            <a:avLst/>
          </a:prstGeom>
          <a:solidFill>
            <a:srgbClr val="99FF99"/>
          </a:solidFill>
          <a:ln w="28575">
            <a:solidFill>
              <a:schemeClr val="bg1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3600">
                <a:solidFill>
                  <a:srgbClr val="000000"/>
                </a:solidFill>
                <a:latin typeface="Arial"/>
                <a:cs typeface="Arial" charset="0"/>
              </a:rPr>
              <a:t>reversibili</a:t>
            </a:r>
          </a:p>
        </p:txBody>
      </p:sp>
      <p:sp>
        <p:nvSpPr>
          <p:cNvPr id="9" name="CasellaDiTesto 8"/>
          <p:cNvSpPr txBox="1">
            <a:spLocks noChangeArrowheads="1"/>
          </p:cNvSpPr>
          <p:nvPr/>
        </p:nvSpPr>
        <p:spPr bwMode="auto">
          <a:xfrm>
            <a:off x="4427538" y="4797425"/>
            <a:ext cx="2889250" cy="646113"/>
          </a:xfrm>
          <a:prstGeom prst="rect">
            <a:avLst/>
          </a:prstGeom>
          <a:solidFill>
            <a:srgbClr val="FF0000"/>
          </a:solidFill>
          <a:ln w="28575">
            <a:solidFill>
              <a:schemeClr val="bg1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3600">
                <a:solidFill>
                  <a:srgbClr val="000000"/>
                </a:solidFill>
                <a:latin typeface="Arial"/>
                <a:cs typeface="Arial" charset="0"/>
              </a:rPr>
              <a:t>irreversibile</a:t>
            </a:r>
          </a:p>
        </p:txBody>
      </p:sp>
    </p:spTree>
    <p:extLst>
      <p:ext uri="{BB962C8B-B14F-4D97-AF65-F5344CB8AC3E}">
        <p14:creationId xmlns:p14="http://schemas.microsoft.com/office/powerpoint/2010/main" val="413636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80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9" grpId="0" build="p"/>
      <p:bldP spid="3" grpId="0" animBg="1"/>
      <p:bldP spid="6" grpId="0" animBg="1"/>
      <p:bldP spid="7" grpId="0" animBg="1"/>
      <p:bldP spid="4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C0C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>
            <a:spLocks noGrp="1" noChangeArrowheads="1"/>
          </p:cNvSpPr>
          <p:nvPr>
            <p:ph idx="1"/>
          </p:nvPr>
        </p:nvSpPr>
        <p:spPr>
          <a:xfrm>
            <a:off x="106363" y="657225"/>
            <a:ext cx="8929687" cy="2400657"/>
          </a:xfrm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it-IT" altLang="it-IT" sz="3000" u="sng" dirty="0">
                <a:solidFill>
                  <a:srgbClr val="FF0000"/>
                </a:solidFill>
              </a:rPr>
              <a:t>Steatosi</a:t>
            </a:r>
            <a:r>
              <a:rPr lang="it-IT" altLang="it-IT" sz="3000" dirty="0">
                <a:solidFill>
                  <a:schemeClr val="bg1"/>
                </a:solidFill>
              </a:rPr>
              <a:t>: accumulo intracellulare di materiale lipidico; rappresenta una delle prime evidenze dell’eccessiva assunzione di etanolo; </a:t>
            </a:r>
            <a:r>
              <a:rPr lang="it-IT" altLang="it-IT" sz="3000" dirty="0">
                <a:solidFill>
                  <a:srgbClr val="FFFF00"/>
                </a:solidFill>
              </a:rPr>
              <a:t>sofferenza</a:t>
            </a:r>
            <a:r>
              <a:rPr lang="it-IT" altLang="it-IT" sz="3000" dirty="0">
                <a:solidFill>
                  <a:schemeClr val="bg1"/>
                </a:solidFill>
              </a:rPr>
              <a:t> cellulare, progressiva </a:t>
            </a:r>
            <a:r>
              <a:rPr lang="it-IT" altLang="it-IT" sz="3000" dirty="0">
                <a:solidFill>
                  <a:srgbClr val="FFFF00"/>
                </a:solidFill>
              </a:rPr>
              <a:t>espansione</a:t>
            </a:r>
            <a:r>
              <a:rPr lang="it-IT" altLang="it-IT" sz="3000" dirty="0">
                <a:solidFill>
                  <a:schemeClr val="bg1"/>
                </a:solidFill>
              </a:rPr>
              <a:t> dei vacuoli contenenti trigliceridi, </a:t>
            </a:r>
            <a:r>
              <a:rPr lang="it-IT" altLang="it-IT" sz="3000" dirty="0">
                <a:solidFill>
                  <a:srgbClr val="FFFF00"/>
                </a:solidFill>
              </a:rPr>
              <a:t>morte</a:t>
            </a:r>
            <a:r>
              <a:rPr lang="it-IT" altLang="it-IT" sz="3000" dirty="0">
                <a:solidFill>
                  <a:schemeClr val="bg1"/>
                </a:solidFill>
              </a:rPr>
              <a:t> degli epatociti</a:t>
            </a:r>
          </a:p>
        </p:txBody>
      </p:sp>
      <p:sp>
        <p:nvSpPr>
          <p:cNvPr id="133123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-100013"/>
            <a:ext cx="8064500" cy="763588"/>
          </a:xfrm>
        </p:spPr>
        <p:txBody>
          <a:bodyPr/>
          <a:lstStyle/>
          <a:p>
            <a:pPr eaLnBrk="1" hangingPunct="1"/>
            <a:r>
              <a:rPr lang="it-IT" altLang="it-IT" sz="3800">
                <a:solidFill>
                  <a:srgbClr val="FFFF00"/>
                </a:solidFill>
              </a:rPr>
              <a:t>Epatopatia alcolica </a:t>
            </a:r>
          </a:p>
        </p:txBody>
      </p:sp>
      <p:pic>
        <p:nvPicPr>
          <p:cNvPr id="6963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224361"/>
            <a:ext cx="4760913" cy="322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988" y="3549650"/>
            <a:ext cx="4510087" cy="326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311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9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9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1042988" y="188913"/>
            <a:ext cx="73453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541338" y="-27384"/>
            <a:ext cx="8494712" cy="701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it-IT" altLang="it-IT" sz="3800" dirty="0">
                <a:solidFill>
                  <a:srgbClr val="FFFF00"/>
                </a:solidFill>
                <a:cs typeface="Arial" charset="0"/>
              </a:rPr>
              <a:t>Epatopatia alcolica: </a:t>
            </a:r>
            <a:r>
              <a:rPr lang="it-IT" altLang="it-IT" sz="3800" u="sng" dirty="0">
                <a:solidFill>
                  <a:srgbClr val="FFFF00"/>
                </a:solidFill>
                <a:cs typeface="Arial" charset="0"/>
              </a:rPr>
              <a:t>epatite alcolica</a:t>
            </a:r>
          </a:p>
        </p:txBody>
      </p:sp>
      <p:sp>
        <p:nvSpPr>
          <p:cNvPr id="20493" name="Text Box 13"/>
          <p:cNvSpPr txBox="1">
            <a:spLocks noChangeArrowheads="1"/>
          </p:cNvSpPr>
          <p:nvPr/>
        </p:nvSpPr>
        <p:spPr bwMode="auto">
          <a:xfrm>
            <a:off x="34925" y="863600"/>
            <a:ext cx="9001125" cy="587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71463" indent="-271463" algn="just" fontAlgn="base">
              <a:lnSpc>
                <a:spcPts val="3200"/>
              </a:lnSpc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it-IT" altLang="it-IT" sz="2800" dirty="0">
                <a:solidFill>
                  <a:srgbClr val="FFFFFF"/>
                </a:solidFill>
                <a:cs typeface="Arial" charset="0"/>
              </a:rPr>
              <a:t>Al danno e alla necrosi degli epatociti contribuiscono:</a:t>
            </a:r>
          </a:p>
          <a:p>
            <a:pPr marL="914400" lvl="1" indent="-457200" algn="just" fontAlgn="base">
              <a:lnSpc>
                <a:spcPts val="3200"/>
              </a:lnSpc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it-IT" altLang="it-IT" sz="2800" dirty="0">
                <a:solidFill>
                  <a:srgbClr val="FFFFFF"/>
                </a:solidFill>
                <a:cs typeface="Arial" charset="0"/>
              </a:rPr>
              <a:t>risposta infiammatoria ACUTA (</a:t>
            </a:r>
            <a:r>
              <a:rPr lang="it-IT" altLang="it-IT" sz="2800" dirty="0">
                <a:solidFill>
                  <a:srgbClr val="FFFF00"/>
                </a:solidFill>
                <a:cs typeface="Arial" charset="0"/>
              </a:rPr>
              <a:t>neutrofili</a:t>
            </a:r>
            <a:r>
              <a:rPr lang="it-IT" altLang="it-IT" sz="2800" dirty="0">
                <a:solidFill>
                  <a:srgbClr val="FFFFFF"/>
                </a:solidFill>
                <a:cs typeface="Arial" charset="0"/>
              </a:rPr>
              <a:t>)</a:t>
            </a:r>
          </a:p>
          <a:p>
            <a:pPr marL="914400" lvl="1" indent="-457200" algn="just" fontAlgn="base">
              <a:lnSpc>
                <a:spcPts val="3200"/>
              </a:lnSpc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it-IT" altLang="it-IT" sz="2800" dirty="0">
                <a:solidFill>
                  <a:srgbClr val="FFFFFF"/>
                </a:solidFill>
                <a:cs typeface="Arial" charset="0"/>
              </a:rPr>
              <a:t>citotossicità IMMUNO-MEDIATA  (</a:t>
            </a:r>
            <a:r>
              <a:rPr lang="it-IT" altLang="it-IT" sz="2800" dirty="0" err="1">
                <a:solidFill>
                  <a:srgbClr val="FFFF00"/>
                </a:solidFill>
                <a:cs typeface="Arial" charset="0"/>
              </a:rPr>
              <a:t>linfo</a:t>
            </a:r>
            <a:r>
              <a:rPr lang="it-IT" altLang="it-IT" sz="2800" dirty="0">
                <a:solidFill>
                  <a:srgbClr val="FFFF00"/>
                </a:solidFill>
                <a:cs typeface="Arial" charset="0"/>
              </a:rPr>
              <a:t> CD8</a:t>
            </a:r>
            <a:r>
              <a:rPr lang="it-IT" altLang="it-IT" sz="2800" baseline="30000" dirty="0">
                <a:solidFill>
                  <a:srgbClr val="FFFF00"/>
                </a:solidFill>
                <a:cs typeface="Arial" charset="0"/>
              </a:rPr>
              <a:t>+</a:t>
            </a:r>
            <a:r>
              <a:rPr lang="it-IT" altLang="it-IT" sz="2800" dirty="0">
                <a:solidFill>
                  <a:srgbClr val="FFFFFF"/>
                </a:solidFill>
                <a:cs typeface="Arial" charset="0"/>
              </a:rPr>
              <a:t>) attivata dalla comparsa di </a:t>
            </a:r>
            <a:r>
              <a:rPr lang="it-IT" altLang="it-IT" sz="2800" u="sng" dirty="0">
                <a:solidFill>
                  <a:srgbClr val="FFFFFF"/>
                </a:solidFill>
                <a:cs typeface="Arial" charset="0"/>
              </a:rPr>
              <a:t>neo-</a:t>
            </a:r>
            <a:r>
              <a:rPr lang="it-IT" altLang="it-IT" sz="2800" u="sng" dirty="0" err="1">
                <a:solidFill>
                  <a:srgbClr val="FFFFFF"/>
                </a:solidFill>
                <a:cs typeface="Arial" charset="0"/>
              </a:rPr>
              <a:t>epitopi</a:t>
            </a:r>
            <a:r>
              <a:rPr lang="it-IT" altLang="it-IT" sz="2800" dirty="0">
                <a:solidFill>
                  <a:srgbClr val="FFFFFF"/>
                </a:solidFill>
                <a:cs typeface="Arial" charset="0"/>
              </a:rPr>
              <a:t> generati dall’azione denaturante le proteine operata  dall’</a:t>
            </a:r>
            <a:r>
              <a:rPr lang="it-IT" altLang="it-IT" sz="2800" u="sng" dirty="0">
                <a:solidFill>
                  <a:srgbClr val="FFFFFF"/>
                </a:solidFill>
                <a:cs typeface="Arial" charset="0"/>
              </a:rPr>
              <a:t>acetaldeide</a:t>
            </a:r>
          </a:p>
          <a:p>
            <a:pPr marL="914400" lvl="1" indent="-457200" algn="just" fontAlgn="base">
              <a:lnSpc>
                <a:spcPts val="3200"/>
              </a:lnSpc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it-IT" altLang="it-IT" sz="2800" dirty="0">
                <a:solidFill>
                  <a:srgbClr val="FFFFFF"/>
                </a:solidFill>
                <a:cs typeface="Arial" charset="0"/>
              </a:rPr>
              <a:t>l’etanolo agisce sulla flora batterica intestinale stimolando il rilascio di </a:t>
            </a:r>
            <a:r>
              <a:rPr lang="it-IT" altLang="it-IT" sz="2800" dirty="0">
                <a:solidFill>
                  <a:srgbClr val="FFFF00"/>
                </a:solidFill>
                <a:cs typeface="Arial" charset="0"/>
              </a:rPr>
              <a:t>LPS</a:t>
            </a:r>
            <a:r>
              <a:rPr lang="it-IT" altLang="it-IT" sz="2800" dirty="0">
                <a:solidFill>
                  <a:srgbClr val="FFFFFF"/>
                </a:solidFill>
                <a:cs typeface="Arial" charset="0"/>
              </a:rPr>
              <a:t> che induce la produzione di </a:t>
            </a:r>
            <a:r>
              <a:rPr lang="it-IT" altLang="it-IT" sz="2800" dirty="0">
                <a:solidFill>
                  <a:srgbClr val="FFFF00"/>
                </a:solidFill>
                <a:cs typeface="Arial" charset="0"/>
              </a:rPr>
              <a:t>TNF</a:t>
            </a:r>
            <a:r>
              <a:rPr lang="it-IT" altLang="it-IT" sz="2800" dirty="0">
                <a:solidFill>
                  <a:srgbClr val="FFFFFF"/>
                </a:solidFill>
                <a:cs typeface="Arial" charset="0"/>
              </a:rPr>
              <a:t> dai </a:t>
            </a:r>
            <a:r>
              <a:rPr lang="it-IT" altLang="it-IT" sz="2800" dirty="0">
                <a:solidFill>
                  <a:srgbClr val="FFFF00"/>
                </a:solidFill>
                <a:cs typeface="Arial" charset="0"/>
              </a:rPr>
              <a:t>macrofagi epatici</a:t>
            </a:r>
            <a:r>
              <a:rPr lang="it-IT" altLang="it-IT" sz="2800" dirty="0">
                <a:solidFill>
                  <a:srgbClr val="FFFFFF"/>
                </a:solidFill>
                <a:cs typeface="Arial" charset="0"/>
              </a:rPr>
              <a:t> con </a:t>
            </a:r>
            <a:r>
              <a:rPr lang="it-IT" altLang="it-IT" sz="2800" dirty="0">
                <a:solidFill>
                  <a:srgbClr val="FFFF00"/>
                </a:solidFill>
                <a:cs typeface="Arial" charset="0"/>
              </a:rPr>
              <a:t>amplificazione della risposta infiammatoria</a:t>
            </a:r>
            <a:r>
              <a:rPr lang="it-IT" altLang="it-IT" sz="2800" dirty="0">
                <a:solidFill>
                  <a:srgbClr val="FFFFFF"/>
                </a:solidFill>
                <a:cs typeface="Arial" charset="0"/>
              </a:rPr>
              <a:t> che causa ulteriore danno agli epatociti </a:t>
            </a:r>
          </a:p>
          <a:p>
            <a:pPr marL="914400" lvl="1" indent="-457200" algn="just" fontAlgn="base">
              <a:lnSpc>
                <a:spcPts val="3200"/>
              </a:lnSpc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it-IT" altLang="it-IT" sz="2800" u="sng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34149" name="AutoShape 6" descr="Risultati immagini per liver inflammatory cell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180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48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4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4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170" name="Gruppo 4"/>
          <p:cNvGrpSpPr>
            <a:grpSpLocks/>
          </p:cNvGrpSpPr>
          <p:nvPr/>
        </p:nvGrpSpPr>
        <p:grpSpPr bwMode="auto">
          <a:xfrm>
            <a:off x="34925" y="692696"/>
            <a:ext cx="9010650" cy="3302000"/>
            <a:chOff x="34925" y="3511550"/>
            <a:chExt cx="9010270" cy="3302000"/>
          </a:xfrm>
        </p:grpSpPr>
        <p:pic>
          <p:nvPicPr>
            <p:cNvPr id="135172" name="Picture 4" descr="http://www.clevelandclinicmeded.com/medicalpubs/diseasemanagement/hepatology/alcoholic-liver-disease/images/fig-2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050" y="3511550"/>
              <a:ext cx="4537075" cy="3302000"/>
            </a:xfrm>
            <a:prstGeom prst="rect">
              <a:avLst/>
            </a:prstGeom>
            <a:noFill/>
            <a:ln w="381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 Box 10"/>
            <p:cNvSpPr txBox="1">
              <a:spLocks noChangeArrowheads="1"/>
            </p:cNvSpPr>
            <p:nvPr/>
          </p:nvSpPr>
          <p:spPr bwMode="auto">
            <a:xfrm>
              <a:off x="34925" y="4581525"/>
              <a:ext cx="2016040" cy="193833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it-IT" altLang="it-IT" sz="2400" kern="0">
                  <a:solidFill>
                    <a:srgbClr val="000000"/>
                  </a:solidFill>
                </a:rPr>
                <a:t>Cellule infiammatorie tra gli epatociti danneggiati</a:t>
              </a:r>
            </a:p>
          </p:txBody>
        </p:sp>
        <p:pic>
          <p:nvPicPr>
            <p:cNvPr id="135174" name="Picture 8" descr="http://www.intechopen.com/source/html/40501/media/image5.jpe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8770" y="3511550"/>
              <a:ext cx="4146425" cy="3244757"/>
            </a:xfrm>
            <a:prstGeom prst="rect">
              <a:avLst/>
            </a:prstGeom>
            <a:noFill/>
            <a:ln w="5715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49186" name="Picture 2" descr="https://thevetisin.com/wp-content/uploads/2016/06/3.-Hepatic-Necrosi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2120504"/>
            <a:ext cx="6921500" cy="4538662"/>
          </a:xfrm>
          <a:prstGeom prst="rect">
            <a:avLst/>
          </a:prstGeom>
          <a:noFill/>
          <a:ln w="38100">
            <a:solidFill>
              <a:srgbClr val="66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19FF73D7-FB4E-0D40-927F-7AC1B2EDDCF4}"/>
              </a:ext>
            </a:extLst>
          </p:cNvPr>
          <p:cNvSpPr txBox="1"/>
          <p:nvPr/>
        </p:nvSpPr>
        <p:spPr>
          <a:xfrm>
            <a:off x="2267744" y="-27384"/>
            <a:ext cx="46730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rgbClr val="FFFF00"/>
                </a:solidFill>
              </a:rPr>
              <a:t>Epatite alcolica: istologia</a:t>
            </a:r>
          </a:p>
        </p:txBody>
      </p:sp>
    </p:spTree>
    <p:extLst>
      <p:ext uri="{BB962C8B-B14F-4D97-AF65-F5344CB8AC3E}">
        <p14:creationId xmlns:p14="http://schemas.microsoft.com/office/powerpoint/2010/main" val="2128208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9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9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49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9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12"/>
            </a:gs>
            <a:gs pos="50000">
              <a:srgbClr val="000026"/>
            </a:gs>
            <a:gs pos="100000">
              <a:srgbClr val="00001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519113" y="-28575"/>
            <a:ext cx="8229600" cy="649288"/>
          </a:xfrm>
        </p:spPr>
        <p:txBody>
          <a:bodyPr/>
          <a:lstStyle/>
          <a:p>
            <a:pPr eaLnBrk="1" hangingPunct="1"/>
            <a:r>
              <a:rPr lang="it-IT" altLang="it-IT" sz="4000">
                <a:solidFill>
                  <a:srgbClr val="FFFF00"/>
                </a:solidFill>
              </a:rPr>
              <a:t>Epatopatia alcolica: </a:t>
            </a:r>
            <a:r>
              <a:rPr lang="it-IT" altLang="it-IT" sz="4000" u="sng">
                <a:solidFill>
                  <a:srgbClr val="FFFF00"/>
                </a:solidFill>
              </a:rPr>
              <a:t>cirrosi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8" y="692150"/>
            <a:ext cx="8964612" cy="2160588"/>
          </a:xfrm>
        </p:spPr>
        <p:txBody>
          <a:bodyPr/>
          <a:lstStyle/>
          <a:p>
            <a:pPr algn="just" eaLnBrk="1" hangingPunct="1">
              <a:defRPr/>
            </a:pPr>
            <a:r>
              <a:rPr lang="it-IT" altLang="it-IT" sz="2800" dirty="0">
                <a:solidFill>
                  <a:schemeClr val="bg1"/>
                </a:solidFill>
              </a:rPr>
              <a:t>Si sviluppa nell’arco di 2-5 anni ed è </a:t>
            </a:r>
            <a:r>
              <a:rPr lang="it-IT" altLang="it-IT" sz="2800" dirty="0">
                <a:solidFill>
                  <a:srgbClr val="FFFF00"/>
                </a:solidFill>
              </a:rPr>
              <a:t>irreversibile</a:t>
            </a:r>
          </a:p>
          <a:p>
            <a:pPr algn="just" eaLnBrk="1" hangingPunct="1">
              <a:defRPr/>
            </a:pPr>
            <a:endParaRPr lang="it-IT" altLang="it-IT" sz="1050" dirty="0">
              <a:solidFill>
                <a:srgbClr val="FFFF00"/>
              </a:solidFill>
            </a:endParaRPr>
          </a:p>
          <a:p>
            <a:pPr algn="just" eaLnBrk="1" hangingPunct="1">
              <a:defRPr/>
            </a:pPr>
            <a:r>
              <a:rPr lang="it-IT" altLang="it-IT" sz="2800" u="sng" dirty="0">
                <a:solidFill>
                  <a:schemeClr val="bg1"/>
                </a:solidFill>
              </a:rPr>
              <a:t>Fibrosi progressiva</a:t>
            </a:r>
            <a:r>
              <a:rPr lang="it-IT" altLang="it-IT" sz="2800" dirty="0">
                <a:solidFill>
                  <a:schemeClr val="bg1"/>
                </a:solidFill>
              </a:rPr>
              <a:t> reazione riparativa conseguente alla </a:t>
            </a:r>
            <a:r>
              <a:rPr lang="it-IT" altLang="it-IT" sz="2800" dirty="0" err="1">
                <a:solidFill>
                  <a:schemeClr val="bg1"/>
                </a:solidFill>
              </a:rPr>
              <a:t>necrosiiti</a:t>
            </a:r>
            <a:r>
              <a:rPr lang="it-IT" altLang="it-IT" sz="2800" dirty="0">
                <a:solidFill>
                  <a:schemeClr val="bg1"/>
                </a:solidFill>
              </a:rPr>
              <a:t>; caratteristica la deposizione di </a:t>
            </a:r>
            <a:r>
              <a:rPr lang="it-IT" altLang="it-IT" sz="2800" dirty="0">
                <a:solidFill>
                  <a:srgbClr val="FFFF00"/>
                </a:solidFill>
              </a:rPr>
              <a:t>setti fibrosi</a:t>
            </a:r>
            <a:r>
              <a:rPr lang="it-IT" altLang="it-IT" sz="2800" dirty="0">
                <a:solidFill>
                  <a:schemeClr val="bg1"/>
                </a:solidFill>
              </a:rPr>
              <a:t> che circondano gli epatociti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79388" y="5981700"/>
            <a:ext cx="8713787" cy="461963"/>
          </a:xfrm>
          <a:prstGeom prst="rect">
            <a:avLst/>
          </a:prstGeom>
          <a:solidFill>
            <a:srgbClr val="99FF99"/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it-IT" altLang="it-IT" sz="2400">
                <a:solidFill>
                  <a:srgbClr val="000000"/>
                </a:solidFill>
                <a:latin typeface="Arial"/>
                <a:cs typeface="Arial" charset="0"/>
              </a:rPr>
              <a:t>Colorazione tricromica di Masson: fibre collagene bluastre</a:t>
            </a:r>
          </a:p>
        </p:txBody>
      </p:sp>
      <p:grpSp>
        <p:nvGrpSpPr>
          <p:cNvPr id="2" name="Gruppo 1"/>
          <p:cNvGrpSpPr>
            <a:grpSpLocks/>
          </p:cNvGrpSpPr>
          <p:nvPr/>
        </p:nvGrpSpPr>
        <p:grpSpPr bwMode="auto">
          <a:xfrm>
            <a:off x="4408488" y="2852738"/>
            <a:ext cx="4654550" cy="3097212"/>
            <a:chOff x="4409281" y="2852738"/>
            <a:chExt cx="4653541" cy="3096542"/>
          </a:xfrm>
        </p:grpSpPr>
        <p:pic>
          <p:nvPicPr>
            <p:cNvPr id="136204" name="Picture 1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9281" y="2852738"/>
              <a:ext cx="4653541" cy="3096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 Box 8"/>
            <p:cNvSpPr txBox="1">
              <a:spLocks noChangeArrowheads="1"/>
            </p:cNvSpPr>
            <p:nvPr/>
          </p:nvSpPr>
          <p:spPr bwMode="auto">
            <a:xfrm>
              <a:off x="6696372" y="5517573"/>
              <a:ext cx="2339468" cy="431707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it-IT" altLang="it-IT" sz="2200" b="1">
                  <a:solidFill>
                    <a:srgbClr val="000000"/>
                  </a:solidFill>
                  <a:latin typeface="Arial"/>
                  <a:cs typeface="Arial" charset="0"/>
                </a:rPr>
                <a:t>fegato cirrotico</a:t>
              </a:r>
            </a:p>
          </p:txBody>
        </p:sp>
      </p:grpSp>
      <p:grpSp>
        <p:nvGrpSpPr>
          <p:cNvPr id="4" name="Gruppo 3"/>
          <p:cNvGrpSpPr>
            <a:grpSpLocks/>
          </p:cNvGrpSpPr>
          <p:nvPr/>
        </p:nvGrpSpPr>
        <p:grpSpPr bwMode="auto">
          <a:xfrm>
            <a:off x="36513" y="2852738"/>
            <a:ext cx="4319587" cy="3113087"/>
            <a:chOff x="35901" y="2835903"/>
            <a:chExt cx="4320075" cy="3113377"/>
          </a:xfrm>
        </p:grpSpPr>
        <p:pic>
          <p:nvPicPr>
            <p:cNvPr id="136202" name="Picture 14" descr="Risultati immagini per liver masson trichrom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01" y="2835903"/>
              <a:ext cx="4320075" cy="3113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 Box 8"/>
            <p:cNvSpPr txBox="1">
              <a:spLocks noChangeArrowheads="1"/>
            </p:cNvSpPr>
            <p:nvPr/>
          </p:nvSpPr>
          <p:spPr bwMode="auto">
            <a:xfrm>
              <a:off x="1979221" y="2853367"/>
              <a:ext cx="2340239" cy="43184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it-IT" altLang="it-IT" sz="2200" b="1">
                  <a:solidFill>
                    <a:srgbClr val="000000"/>
                  </a:solidFill>
                  <a:latin typeface="Arial"/>
                  <a:cs typeface="Arial" charset="0"/>
                </a:rPr>
                <a:t>fegato normale</a:t>
              </a:r>
            </a:p>
          </p:txBody>
        </p:sp>
      </p:grpSp>
      <p:grpSp>
        <p:nvGrpSpPr>
          <p:cNvPr id="3" name="Gruppo 2"/>
          <p:cNvGrpSpPr>
            <a:grpSpLocks/>
          </p:cNvGrpSpPr>
          <p:nvPr/>
        </p:nvGrpSpPr>
        <p:grpSpPr bwMode="auto">
          <a:xfrm>
            <a:off x="34925" y="2859088"/>
            <a:ext cx="4321175" cy="3090862"/>
            <a:chOff x="35496" y="2852738"/>
            <a:chExt cx="4320604" cy="3090862"/>
          </a:xfrm>
        </p:grpSpPr>
        <p:pic>
          <p:nvPicPr>
            <p:cNvPr id="136200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63" y="2852738"/>
              <a:ext cx="4249737" cy="3090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 Box 8"/>
            <p:cNvSpPr txBox="1">
              <a:spLocks noChangeArrowheads="1"/>
            </p:cNvSpPr>
            <p:nvPr/>
          </p:nvSpPr>
          <p:spPr bwMode="auto">
            <a:xfrm>
              <a:off x="35496" y="5511800"/>
              <a:ext cx="2665061" cy="4318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it-IT" altLang="it-IT" sz="2200" b="1">
                  <a:solidFill>
                    <a:srgbClr val="000000"/>
                  </a:solidFill>
                  <a:latin typeface="Arial"/>
                  <a:cs typeface="Arial" charset="0"/>
                </a:rPr>
                <a:t>fegato steatosico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9807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itolo 1"/>
          <p:cNvSpPr>
            <a:spLocks noGrp="1"/>
          </p:cNvSpPr>
          <p:nvPr>
            <p:ph type="title"/>
          </p:nvPr>
        </p:nvSpPr>
        <p:spPr>
          <a:xfrm>
            <a:off x="-36513" y="-90488"/>
            <a:ext cx="9109076" cy="1143001"/>
          </a:xfrm>
        </p:spPr>
        <p:txBody>
          <a:bodyPr/>
          <a:lstStyle/>
          <a:p>
            <a:r>
              <a:rPr lang="it-IT" altLang="it-IT" sz="3800">
                <a:solidFill>
                  <a:srgbClr val="FFFF00"/>
                </a:solidFill>
              </a:rPr>
              <a:t>Fibrosi epatica: ruolo delle cellule stellate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4925" y="1196975"/>
            <a:ext cx="9144000" cy="4032250"/>
          </a:xfrm>
        </p:spPr>
        <p:txBody>
          <a:bodyPr/>
          <a:lstStyle/>
          <a:p>
            <a:pPr algn="just">
              <a:defRPr/>
            </a:pPr>
            <a:endParaRPr lang="it-IT" altLang="it-IT" sz="1050">
              <a:solidFill>
                <a:schemeClr val="bg1"/>
              </a:solidFill>
            </a:endParaRPr>
          </a:p>
          <a:p>
            <a:pPr algn="just">
              <a:defRPr/>
            </a:pPr>
            <a:r>
              <a:rPr lang="it-IT" altLang="it-IT" sz="2800">
                <a:solidFill>
                  <a:schemeClr val="bg1"/>
                </a:solidFill>
              </a:rPr>
              <a:t>La fonte principale dell’eccesso di collagene è costituita dalle </a:t>
            </a:r>
            <a:r>
              <a:rPr lang="it-IT" altLang="it-IT" sz="2800" u="sng">
                <a:solidFill>
                  <a:schemeClr val="bg1"/>
                </a:solidFill>
              </a:rPr>
              <a:t>cellule stellate</a:t>
            </a:r>
            <a:r>
              <a:rPr lang="it-IT" altLang="it-IT" sz="2800">
                <a:solidFill>
                  <a:schemeClr val="bg1"/>
                </a:solidFill>
              </a:rPr>
              <a:t> perisinusoidali (spazio del Disse) </a:t>
            </a:r>
            <a:r>
              <a:rPr lang="it-IT" altLang="it-IT" sz="2800">
                <a:solidFill>
                  <a:srgbClr val="FFFF00"/>
                </a:solidFill>
              </a:rPr>
              <a:t>stimolate da citochine prodotte dai macrofagi</a:t>
            </a:r>
            <a:r>
              <a:rPr lang="it-IT" altLang="it-IT" sz="2800">
                <a:solidFill>
                  <a:schemeClr val="bg1"/>
                </a:solidFill>
              </a:rPr>
              <a:t> e da altre cellule infiammatorie</a:t>
            </a:r>
          </a:p>
          <a:p>
            <a:pPr algn="just">
              <a:defRPr/>
            </a:pPr>
            <a:endParaRPr lang="it-IT" altLang="it-IT" sz="1050">
              <a:solidFill>
                <a:schemeClr val="bg1"/>
              </a:solidFill>
            </a:endParaRPr>
          </a:p>
          <a:p>
            <a:pPr algn="just">
              <a:defRPr/>
            </a:pPr>
            <a:r>
              <a:rPr lang="it-IT" altLang="it-IT" sz="2800">
                <a:solidFill>
                  <a:schemeClr val="bg1"/>
                </a:solidFill>
              </a:rPr>
              <a:t>elevata attività mitotica, cambio </a:t>
            </a:r>
            <a:r>
              <a:rPr lang="it-IT" altLang="it-IT" sz="2800">
                <a:solidFill>
                  <a:srgbClr val="FFFF00"/>
                </a:solidFill>
              </a:rPr>
              <a:t>fenotipico</a:t>
            </a:r>
            <a:r>
              <a:rPr lang="it-IT" altLang="it-IT" sz="2800">
                <a:solidFill>
                  <a:schemeClr val="bg1"/>
                </a:solidFill>
              </a:rPr>
              <a:t>: da lipociti (deposito di vitamina A e lipidi) a </a:t>
            </a:r>
            <a:r>
              <a:rPr lang="it-IT" altLang="it-IT" sz="2800" u="sng">
                <a:solidFill>
                  <a:srgbClr val="FFFF00"/>
                </a:solidFill>
              </a:rPr>
              <a:t>miofibroblasti</a:t>
            </a:r>
          </a:p>
          <a:p>
            <a:pPr algn="just">
              <a:defRPr/>
            </a:pPr>
            <a:endParaRPr lang="it-IT" altLang="it-IT" sz="1050">
              <a:solidFill>
                <a:schemeClr val="bg1"/>
              </a:solidFill>
            </a:endParaRPr>
          </a:p>
          <a:p>
            <a:pPr algn="just">
              <a:defRPr/>
            </a:pPr>
            <a:r>
              <a:rPr lang="it-IT" altLang="it-IT" sz="2800">
                <a:solidFill>
                  <a:schemeClr val="bg1"/>
                </a:solidFill>
              </a:rPr>
              <a:t>intensa attività di sintesi e secrezione di </a:t>
            </a:r>
            <a:r>
              <a:rPr lang="it-IT" altLang="it-IT" sz="2800">
                <a:solidFill>
                  <a:srgbClr val="FFFF00"/>
                </a:solidFill>
              </a:rPr>
              <a:t>collagene</a:t>
            </a:r>
          </a:p>
        </p:txBody>
      </p:sp>
      <p:grpSp>
        <p:nvGrpSpPr>
          <p:cNvPr id="6" name="Gruppo 5"/>
          <p:cNvGrpSpPr>
            <a:grpSpLocks/>
          </p:cNvGrpSpPr>
          <p:nvPr/>
        </p:nvGrpSpPr>
        <p:grpSpPr bwMode="auto">
          <a:xfrm>
            <a:off x="107950" y="1196975"/>
            <a:ext cx="8953500" cy="5327650"/>
            <a:chOff x="107950" y="958850"/>
            <a:chExt cx="8953500" cy="5327650"/>
          </a:xfrm>
        </p:grpSpPr>
        <p:pic>
          <p:nvPicPr>
            <p:cNvPr id="137221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350" y="958850"/>
              <a:ext cx="8928100" cy="53276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7222" name="CasellaDiTesto 1"/>
            <p:cNvSpPr txBox="1">
              <a:spLocks noChangeArrowheads="1"/>
            </p:cNvSpPr>
            <p:nvPr/>
          </p:nvSpPr>
          <p:spPr bwMode="auto">
            <a:xfrm>
              <a:off x="3132138" y="4437063"/>
              <a:ext cx="1223962" cy="92392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it-IT" altLang="it-IT" sz="1800">
                  <a:solidFill>
                    <a:srgbClr val="000000"/>
                  </a:solidFill>
                  <a:cs typeface="Arial" charset="0"/>
                </a:rPr>
                <a:t>TGF-beta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it-IT" altLang="it-IT" sz="1800">
                  <a:solidFill>
                    <a:srgbClr val="000000"/>
                  </a:solidFill>
                  <a:cs typeface="Arial" charset="0"/>
                </a:rPr>
                <a:t>TNF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it-IT" altLang="it-IT" sz="1800">
                  <a:solidFill>
                    <a:srgbClr val="000000"/>
                  </a:solidFill>
                  <a:cs typeface="Arial" charset="0"/>
                </a:rPr>
                <a:t>ROS</a:t>
              </a:r>
            </a:p>
          </p:txBody>
        </p:sp>
        <p:cxnSp>
          <p:nvCxnSpPr>
            <p:cNvPr id="5" name="Connettore 2 4"/>
            <p:cNvCxnSpPr/>
            <p:nvPr/>
          </p:nvCxnSpPr>
          <p:spPr>
            <a:xfrm flipH="1" flipV="1">
              <a:off x="4205288" y="4149725"/>
              <a:ext cx="431800" cy="50323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7224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0688" y="3244850"/>
              <a:ext cx="682625" cy="615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7225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378031">
              <a:off x="1905001" y="2974975"/>
              <a:ext cx="615950" cy="682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7226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439503">
              <a:off x="5070476" y="3314700"/>
              <a:ext cx="615950" cy="682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ettangolo 3"/>
            <p:cNvSpPr/>
            <p:nvPr/>
          </p:nvSpPr>
          <p:spPr>
            <a:xfrm>
              <a:off x="107950" y="3860800"/>
              <a:ext cx="1079500" cy="720725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240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Titolo 1"/>
          <p:cNvSpPr>
            <a:spLocks noGrp="1"/>
          </p:cNvSpPr>
          <p:nvPr>
            <p:ph type="title"/>
          </p:nvPr>
        </p:nvSpPr>
        <p:spPr>
          <a:xfrm>
            <a:off x="0" y="-100013"/>
            <a:ext cx="9036050" cy="850901"/>
          </a:xfrm>
        </p:spPr>
        <p:txBody>
          <a:bodyPr/>
          <a:lstStyle/>
          <a:p>
            <a:r>
              <a:rPr lang="it-IT" altLang="it-IT" sz="4000">
                <a:solidFill>
                  <a:srgbClr val="FFFF00"/>
                </a:solidFill>
              </a:rPr>
              <a:t>Liver cancer: the ethanol connection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7950" y="909191"/>
            <a:ext cx="8964613" cy="5256113"/>
          </a:xfrm>
        </p:spPr>
        <p:txBody>
          <a:bodyPr/>
          <a:lstStyle/>
          <a:p>
            <a:pPr algn="just"/>
            <a:r>
              <a:rPr lang="en-US" altLang="it-IT" sz="2800" dirty="0">
                <a:solidFill>
                  <a:schemeClr val="bg1"/>
                </a:solidFill>
              </a:rPr>
              <a:t>Chronic alcohol consumption significantly enhances the risk of developing </a:t>
            </a:r>
            <a:r>
              <a:rPr lang="en-US" altLang="it-IT" sz="2800" dirty="0">
                <a:solidFill>
                  <a:srgbClr val="FFFF00"/>
                </a:solidFill>
              </a:rPr>
              <a:t>cancers of the esophagus and oral cavity</a:t>
            </a:r>
            <a:r>
              <a:rPr lang="en-US" altLang="it-IT" sz="2800" dirty="0">
                <a:solidFill>
                  <a:schemeClr val="bg1"/>
                </a:solidFill>
              </a:rPr>
              <a:t> and plays a major role in the development of </a:t>
            </a:r>
            <a:r>
              <a:rPr lang="en-US" altLang="it-IT" sz="2800" b="1" dirty="0">
                <a:solidFill>
                  <a:srgbClr val="FFFF00"/>
                </a:solidFill>
              </a:rPr>
              <a:t>liver cancer</a:t>
            </a:r>
          </a:p>
          <a:p>
            <a:pPr algn="just"/>
            <a:endParaRPr lang="en-US" altLang="it-IT" sz="1800" dirty="0">
              <a:solidFill>
                <a:srgbClr val="FF0000"/>
              </a:solidFill>
            </a:endParaRPr>
          </a:p>
          <a:p>
            <a:pPr algn="just"/>
            <a:r>
              <a:rPr lang="en-US" altLang="it-IT" sz="2800" dirty="0">
                <a:solidFill>
                  <a:schemeClr val="bg1"/>
                </a:solidFill>
              </a:rPr>
              <a:t>More than 80% of liver cancers is related to </a:t>
            </a:r>
            <a:r>
              <a:rPr lang="en-US" altLang="it-IT" sz="2800" dirty="0">
                <a:solidFill>
                  <a:srgbClr val="FFFF00"/>
                </a:solidFill>
              </a:rPr>
              <a:t>chronic alcoholism</a:t>
            </a:r>
            <a:r>
              <a:rPr lang="en-US" altLang="it-IT" sz="2800" dirty="0">
                <a:solidFill>
                  <a:schemeClr val="bg1"/>
                </a:solidFill>
              </a:rPr>
              <a:t> due to increased production of </a:t>
            </a:r>
            <a:r>
              <a:rPr lang="en-US" altLang="it-IT" sz="2800" dirty="0">
                <a:solidFill>
                  <a:srgbClr val="FFFF00"/>
                </a:solidFill>
              </a:rPr>
              <a:t>genotoxic molecules</a:t>
            </a:r>
            <a:r>
              <a:rPr lang="en-US" altLang="it-IT" sz="2800" dirty="0">
                <a:solidFill>
                  <a:schemeClr val="bg1"/>
                </a:solidFill>
              </a:rPr>
              <a:t> such as </a:t>
            </a:r>
            <a:r>
              <a:rPr lang="en-US" altLang="it-IT" sz="2800" dirty="0">
                <a:solidFill>
                  <a:srgbClr val="FFFF00"/>
                </a:solidFill>
              </a:rPr>
              <a:t>acetaldehyde</a:t>
            </a:r>
            <a:r>
              <a:rPr lang="en-US" altLang="it-IT" sz="2800" dirty="0">
                <a:solidFill>
                  <a:schemeClr val="bg1"/>
                </a:solidFill>
              </a:rPr>
              <a:t> and </a:t>
            </a:r>
            <a:r>
              <a:rPr lang="en-US" altLang="it-IT" sz="2800" dirty="0">
                <a:solidFill>
                  <a:srgbClr val="FFFF00"/>
                </a:solidFill>
              </a:rPr>
              <a:t>ROS</a:t>
            </a:r>
          </a:p>
          <a:p>
            <a:pPr algn="just"/>
            <a:endParaRPr lang="en-US" altLang="it-IT" sz="1800" dirty="0">
              <a:solidFill>
                <a:srgbClr val="FFFF00"/>
              </a:solidFill>
            </a:endParaRPr>
          </a:p>
          <a:p>
            <a:pPr algn="just"/>
            <a:r>
              <a:rPr lang="en-US" altLang="it-IT" sz="2800" b="1" dirty="0">
                <a:solidFill>
                  <a:srgbClr val="FFFF00"/>
                </a:solidFill>
              </a:rPr>
              <a:t>Acetaldehyde adducts</a:t>
            </a:r>
            <a:r>
              <a:rPr lang="en-US" altLang="it-IT" sz="2800" dirty="0">
                <a:solidFill>
                  <a:schemeClr val="bg1"/>
                </a:solidFill>
              </a:rPr>
              <a:t> (which covalently bind DNA) and </a:t>
            </a:r>
            <a:r>
              <a:rPr lang="en-US" altLang="it-IT" sz="2800" b="1" dirty="0">
                <a:solidFill>
                  <a:srgbClr val="FFFF00"/>
                </a:solidFill>
              </a:rPr>
              <a:t>ROS</a:t>
            </a:r>
            <a:r>
              <a:rPr lang="en-US" altLang="it-IT" sz="2800" dirty="0">
                <a:solidFill>
                  <a:schemeClr val="bg1"/>
                </a:solidFill>
              </a:rPr>
              <a:t> promote </a:t>
            </a:r>
            <a:r>
              <a:rPr lang="en-US" altLang="it-IT" sz="2800" b="1" dirty="0">
                <a:solidFill>
                  <a:schemeClr val="bg1"/>
                </a:solidFill>
              </a:rPr>
              <a:t>DNA damage</a:t>
            </a:r>
            <a:r>
              <a:rPr lang="en-US" altLang="it-IT" sz="2800" dirty="0">
                <a:solidFill>
                  <a:schemeClr val="bg1"/>
                </a:solidFill>
              </a:rPr>
              <a:t>, mutations and, frequently, </a:t>
            </a:r>
            <a:r>
              <a:rPr lang="en-US" altLang="it-IT" sz="2800" dirty="0">
                <a:solidFill>
                  <a:srgbClr val="FFFF00"/>
                </a:solidFill>
              </a:rPr>
              <a:t>cancer</a:t>
            </a:r>
            <a:r>
              <a:rPr lang="en-US" altLang="it-IT" sz="2800" dirty="0">
                <a:solidFill>
                  <a:schemeClr val="bg1"/>
                </a:solidFill>
              </a:rPr>
              <a:t> development</a:t>
            </a:r>
          </a:p>
        </p:txBody>
      </p:sp>
    </p:spTree>
    <p:extLst>
      <p:ext uri="{BB962C8B-B14F-4D97-AF65-F5344CB8AC3E}">
        <p14:creationId xmlns:p14="http://schemas.microsoft.com/office/powerpoint/2010/main" val="1283442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itolo 1"/>
          <p:cNvSpPr>
            <a:spLocks noGrp="1"/>
          </p:cNvSpPr>
          <p:nvPr>
            <p:ph type="title"/>
          </p:nvPr>
        </p:nvSpPr>
        <p:spPr>
          <a:xfrm>
            <a:off x="107950" y="-85725"/>
            <a:ext cx="8888413" cy="635000"/>
          </a:xfrm>
        </p:spPr>
        <p:txBody>
          <a:bodyPr/>
          <a:lstStyle/>
          <a:p>
            <a:r>
              <a:rPr lang="it-IT" altLang="it-IT" sz="3600" dirty="0">
                <a:solidFill>
                  <a:srgbClr val="FFFF00"/>
                </a:solidFill>
              </a:rPr>
              <a:t>Effetti extra-epatici dell’</a:t>
            </a:r>
            <a:r>
              <a:rPr lang="it-IT" altLang="it-IT" sz="3600" u="sng" dirty="0">
                <a:solidFill>
                  <a:srgbClr val="FFFF00"/>
                </a:solidFill>
              </a:rPr>
              <a:t>abuso</a:t>
            </a:r>
            <a:r>
              <a:rPr lang="it-IT" altLang="it-IT" sz="3600" dirty="0">
                <a:solidFill>
                  <a:srgbClr val="FFFF00"/>
                </a:solidFill>
              </a:rPr>
              <a:t> di alcol</a:t>
            </a:r>
          </a:p>
        </p:txBody>
      </p:sp>
      <p:grpSp>
        <p:nvGrpSpPr>
          <p:cNvPr id="12" name="Gruppo 11"/>
          <p:cNvGrpSpPr>
            <a:grpSpLocks/>
          </p:cNvGrpSpPr>
          <p:nvPr/>
        </p:nvGrpSpPr>
        <p:grpSpPr bwMode="auto">
          <a:xfrm>
            <a:off x="107950" y="549275"/>
            <a:ext cx="8567738" cy="2547938"/>
            <a:chOff x="107504" y="548680"/>
            <a:chExt cx="8568784" cy="2548632"/>
          </a:xfrm>
        </p:grpSpPr>
        <p:pic>
          <p:nvPicPr>
            <p:cNvPr id="139274" name="Picture 8" descr="http://en.doctmag.com/wp-content/uploads/2014/11/highlighted-stomach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548680"/>
              <a:ext cx="3239483" cy="2548632"/>
            </a:xfrm>
            <a:prstGeom prst="rect">
              <a:avLst/>
            </a:prstGeom>
            <a:noFill/>
            <a:ln w="1905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9275" name="CasellaDiTesto 5"/>
            <p:cNvSpPr txBox="1">
              <a:spLocks noChangeArrowheads="1"/>
            </p:cNvSpPr>
            <p:nvPr/>
          </p:nvSpPr>
          <p:spPr bwMode="auto">
            <a:xfrm>
              <a:off x="3347864" y="1052278"/>
              <a:ext cx="5328424" cy="1293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85750" indent="-28575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>
                  <a:solidFill>
                    <a:srgbClr val="FFFFFF"/>
                  </a:solidFill>
                </a:rPr>
                <a:t>Gastrite cronica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>
                  <a:solidFill>
                    <a:srgbClr val="FFFFFF"/>
                  </a:solidFill>
                </a:rPr>
                <a:t>Ulcera gastrica (sanguinamenti) 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>
                  <a:solidFill>
                    <a:srgbClr val="FFFFFF"/>
                  </a:solidFill>
                </a:rPr>
                <a:t>Ridotto assorbimento di nutrienti</a:t>
              </a:r>
            </a:p>
          </p:txBody>
        </p:sp>
      </p:grpSp>
      <p:grpSp>
        <p:nvGrpSpPr>
          <p:cNvPr id="10" name="Gruppo 9"/>
          <p:cNvGrpSpPr>
            <a:grpSpLocks/>
          </p:cNvGrpSpPr>
          <p:nvPr/>
        </p:nvGrpSpPr>
        <p:grpSpPr bwMode="auto">
          <a:xfrm>
            <a:off x="107950" y="3429000"/>
            <a:ext cx="3852863" cy="3384550"/>
            <a:chOff x="107504" y="3429001"/>
            <a:chExt cx="3853667" cy="3384375"/>
          </a:xfrm>
        </p:grpSpPr>
        <p:pic>
          <p:nvPicPr>
            <p:cNvPr id="139272" name="Picture 10" descr="http://www.diromeo.it/wp-content/uploads/2015/03/come_funziona_pancreas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3429001"/>
              <a:ext cx="3853667" cy="2448272"/>
            </a:xfrm>
            <a:prstGeom prst="rect">
              <a:avLst/>
            </a:prstGeom>
            <a:noFill/>
            <a:ln w="1905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9273" name="CasellaDiTesto 6"/>
            <p:cNvSpPr txBox="1">
              <a:spLocks noChangeArrowheads="1"/>
            </p:cNvSpPr>
            <p:nvPr/>
          </p:nvSpPr>
          <p:spPr bwMode="auto">
            <a:xfrm>
              <a:off x="323530" y="5920824"/>
              <a:ext cx="3096342" cy="892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85750" indent="-28575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>
                  <a:solidFill>
                    <a:srgbClr val="FFFFFF"/>
                  </a:solidFill>
                </a:rPr>
                <a:t>Pancreatite acuta e cronica</a:t>
              </a:r>
            </a:p>
          </p:txBody>
        </p:sp>
      </p:grpSp>
      <p:grpSp>
        <p:nvGrpSpPr>
          <p:cNvPr id="11" name="Gruppo 10"/>
          <p:cNvGrpSpPr>
            <a:grpSpLocks/>
          </p:cNvGrpSpPr>
          <p:nvPr/>
        </p:nvGrpSpPr>
        <p:grpSpPr bwMode="auto">
          <a:xfrm>
            <a:off x="4427538" y="2994025"/>
            <a:ext cx="4824412" cy="3819525"/>
            <a:chOff x="4355977" y="2993436"/>
            <a:chExt cx="4824535" cy="3819940"/>
          </a:xfrm>
        </p:grpSpPr>
        <p:pic>
          <p:nvPicPr>
            <p:cNvPr id="139270" name="Picture 2" descr="Risultati immagini per hear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080" y="2993436"/>
              <a:ext cx="2955843" cy="2955844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9271" name="CasellaDiTesto 8"/>
            <p:cNvSpPr txBox="1">
              <a:spLocks noChangeArrowheads="1"/>
            </p:cNvSpPr>
            <p:nvPr/>
          </p:nvSpPr>
          <p:spPr bwMode="auto">
            <a:xfrm>
              <a:off x="4355977" y="5920824"/>
              <a:ext cx="4824535" cy="892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71463" indent="-271463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>
                  <a:solidFill>
                    <a:srgbClr val="FFFFFF"/>
                  </a:solidFill>
                </a:rPr>
                <a:t>Effetti tossici sui miocardiociti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>
                  <a:solidFill>
                    <a:srgbClr val="FFFFFF"/>
                  </a:solidFill>
                </a:rPr>
                <a:t>Ipertensione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2856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CasellaDiTesto 1"/>
          <p:cNvSpPr>
            <a:spLocks noGrp="1" noChangeArrowheads="1"/>
          </p:cNvSpPr>
          <p:nvPr>
            <p:ph type="title"/>
          </p:nvPr>
        </p:nvSpPr>
        <p:spPr>
          <a:xfrm>
            <a:off x="468313" y="44450"/>
            <a:ext cx="8207375" cy="1077913"/>
          </a:xfrm>
          <a:solidFill>
            <a:srgbClr val="FFFF00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it-IT" altLang="it-IT" sz="3200">
                <a:solidFill>
                  <a:schemeClr val="tx1"/>
                </a:solidFill>
              </a:rPr>
              <a:t>Potential </a:t>
            </a:r>
            <a:r>
              <a:rPr lang="it-IT" altLang="it-IT" sz="3200" b="1">
                <a:solidFill>
                  <a:schemeClr val="tx1"/>
                </a:solidFill>
              </a:rPr>
              <a:t>long-term effects</a:t>
            </a:r>
            <a:r>
              <a:rPr lang="it-IT" altLang="it-IT" sz="3200">
                <a:solidFill>
                  <a:schemeClr val="tx1"/>
                </a:solidFill>
              </a:rPr>
              <a:t> of chronic ethanol consumption on </a:t>
            </a:r>
            <a:r>
              <a:rPr lang="it-IT" altLang="it-IT" sz="3200" b="1">
                <a:solidFill>
                  <a:schemeClr val="tx1"/>
                </a:solidFill>
              </a:rPr>
              <a:t>CNS</a:t>
            </a:r>
            <a:r>
              <a:rPr lang="it-IT" altLang="it-IT" sz="320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CasellaDiTesto 4"/>
          <p:cNvSpPr txBox="1">
            <a:spLocks noChangeArrowheads="1"/>
          </p:cNvSpPr>
          <p:nvPr/>
        </p:nvSpPr>
        <p:spPr bwMode="auto">
          <a:xfrm>
            <a:off x="107950" y="1268413"/>
            <a:ext cx="5187950" cy="49212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2600">
                <a:solidFill>
                  <a:srgbClr val="FFFFFF"/>
                </a:solidFill>
              </a:rPr>
              <a:t>Impaired </a:t>
            </a:r>
            <a:r>
              <a:rPr lang="it-IT" altLang="it-IT" sz="2600">
                <a:solidFill>
                  <a:srgbClr val="FFFF00"/>
                </a:solidFill>
              </a:rPr>
              <a:t>cognitive development</a:t>
            </a:r>
          </a:p>
        </p:txBody>
      </p:sp>
      <p:sp>
        <p:nvSpPr>
          <p:cNvPr id="6" name="CasellaDiTesto 5"/>
          <p:cNvSpPr txBox="1">
            <a:spLocks noChangeArrowheads="1"/>
          </p:cNvSpPr>
          <p:nvPr/>
        </p:nvSpPr>
        <p:spPr bwMode="auto">
          <a:xfrm>
            <a:off x="539750" y="5272088"/>
            <a:ext cx="3068638" cy="893762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2600">
                <a:solidFill>
                  <a:srgbClr val="FFFFFF"/>
                </a:solidFill>
              </a:rPr>
              <a:t>Impaired </a:t>
            </a:r>
            <a:r>
              <a:rPr lang="it-IT" altLang="it-IT" sz="2600">
                <a:solidFill>
                  <a:srgbClr val="FFFF00"/>
                </a:solidFill>
              </a:rPr>
              <a:t>memory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2600">
                <a:solidFill>
                  <a:srgbClr val="FFFF00"/>
                </a:solidFill>
              </a:rPr>
              <a:t>Vision</a:t>
            </a:r>
            <a:r>
              <a:rPr lang="it-IT" altLang="it-IT" sz="2600">
                <a:solidFill>
                  <a:srgbClr val="FFFFFF"/>
                </a:solidFill>
              </a:rPr>
              <a:t> disorders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5249863" y="2152650"/>
            <a:ext cx="3859212" cy="305435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600">
                <a:solidFill>
                  <a:srgbClr val="FFFF00"/>
                </a:solidFill>
              </a:rPr>
              <a:t>Psychological alterations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1050">
              <a:solidFill>
                <a:srgbClr val="FFFFFF"/>
              </a:solidFill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600">
                <a:solidFill>
                  <a:srgbClr val="FFFFFF"/>
                </a:solidFill>
              </a:rPr>
              <a:t>Irritability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600">
                <a:solidFill>
                  <a:srgbClr val="FFFFFF"/>
                </a:solidFill>
              </a:rPr>
              <a:t>Agressivity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600">
                <a:solidFill>
                  <a:srgbClr val="FFFFFF"/>
                </a:solidFill>
              </a:rPr>
              <a:t>Anxiety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600">
                <a:solidFill>
                  <a:srgbClr val="FFFFFF"/>
                </a:solidFill>
              </a:rPr>
              <a:t>Depression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600">
                <a:solidFill>
                  <a:srgbClr val="FFFFFF"/>
                </a:solidFill>
              </a:rPr>
              <a:t>Panic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600">
                <a:solidFill>
                  <a:srgbClr val="FFFFFF"/>
                </a:solidFill>
              </a:rPr>
              <a:t>Hallucinations</a:t>
            </a:r>
          </a:p>
        </p:txBody>
      </p:sp>
      <p:pic>
        <p:nvPicPr>
          <p:cNvPr id="140294" name="Picture 2" descr="Immagine correl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097088"/>
            <a:ext cx="5184775" cy="291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/>
          <p:cNvSpPr txBox="1">
            <a:spLocks noChangeArrowheads="1"/>
          </p:cNvSpPr>
          <p:nvPr/>
        </p:nvSpPr>
        <p:spPr bwMode="auto">
          <a:xfrm>
            <a:off x="5573713" y="5600700"/>
            <a:ext cx="2582862" cy="708025"/>
          </a:xfrm>
          <a:prstGeom prst="rect">
            <a:avLst/>
          </a:prstGeom>
          <a:solidFill>
            <a:srgbClr val="FF0000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4000">
                <a:solidFill>
                  <a:srgbClr val="FFFFFF"/>
                </a:solidFill>
              </a:rPr>
              <a:t>Addiction</a:t>
            </a:r>
          </a:p>
        </p:txBody>
      </p:sp>
      <p:sp>
        <p:nvSpPr>
          <p:cNvPr id="11" name="Freccia circolare a sinistra 10"/>
          <p:cNvSpPr/>
          <p:nvPr/>
        </p:nvSpPr>
        <p:spPr>
          <a:xfrm rot="10800000">
            <a:off x="4284663" y="3554413"/>
            <a:ext cx="938212" cy="2538412"/>
          </a:xfrm>
          <a:prstGeom prst="curvedLeftArrow">
            <a:avLst>
              <a:gd name="adj1" fmla="val 25000"/>
              <a:gd name="adj2" fmla="val 50000"/>
              <a:gd name="adj3" fmla="val 27749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300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66"/>
            </a:gs>
            <a:gs pos="50000">
              <a:srgbClr val="00002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3025" y="4179094"/>
            <a:ext cx="9036050" cy="1554162"/>
          </a:xfrm>
        </p:spPr>
        <p:txBody>
          <a:bodyPr/>
          <a:lstStyle/>
          <a:p>
            <a:pPr eaLnBrk="1" hangingPunct="1">
              <a:defRPr/>
            </a:pPr>
            <a:r>
              <a:rPr lang="it-IT" altLang="it-IT" sz="3800" dirty="0">
                <a:solidFill>
                  <a:schemeClr val="bg1"/>
                </a:solidFill>
                <a:latin typeface="+mj-lt"/>
              </a:rPr>
              <a:t>Accumulo </a:t>
            </a:r>
            <a:r>
              <a:rPr lang="it-IT" altLang="it-IT" sz="3700" dirty="0">
                <a:solidFill>
                  <a:schemeClr val="bg1"/>
                </a:solidFill>
                <a:latin typeface="+mj-lt"/>
              </a:rPr>
              <a:t>intracellulare</a:t>
            </a:r>
            <a:r>
              <a:rPr lang="it-IT" altLang="it-IT" sz="3800" dirty="0">
                <a:solidFill>
                  <a:schemeClr val="bg1"/>
                </a:solidFill>
                <a:latin typeface="+mj-lt"/>
              </a:rPr>
              <a:t> di </a:t>
            </a:r>
            <a:r>
              <a:rPr lang="it-IT" altLang="it-IT" sz="3800" dirty="0">
                <a:solidFill>
                  <a:srgbClr val="FFFF00"/>
                </a:solidFill>
                <a:latin typeface="+mj-lt"/>
              </a:rPr>
              <a:t>lipidi:</a:t>
            </a:r>
          </a:p>
          <a:p>
            <a:pPr eaLnBrk="1" hangingPunct="1">
              <a:defRPr/>
            </a:pPr>
            <a:r>
              <a:rPr lang="it-IT" altLang="it-IT" sz="3800" dirty="0">
                <a:solidFill>
                  <a:srgbClr val="FFFF00"/>
                </a:solidFill>
                <a:latin typeface="+mj-lt"/>
              </a:rPr>
              <a:t> </a:t>
            </a:r>
            <a:r>
              <a:rPr lang="it-IT" altLang="it-IT" sz="4800" dirty="0">
                <a:solidFill>
                  <a:srgbClr val="FFFF00"/>
                </a:solidFill>
                <a:latin typeface="+mj-lt"/>
              </a:rPr>
              <a:t>epatopatia alcolica</a:t>
            </a:r>
            <a:r>
              <a:rPr lang="it-IT" altLang="it-IT" sz="3800" dirty="0">
                <a:solidFill>
                  <a:srgbClr val="FFFF00"/>
                </a:solidFill>
                <a:latin typeface="+mj-lt"/>
              </a:rPr>
              <a:t> </a:t>
            </a:r>
          </a:p>
        </p:txBody>
      </p:sp>
      <p:pic>
        <p:nvPicPr>
          <p:cNvPr id="122883" name="Picture 4" descr="http://www.ucsf.edu/sites/default/files/styles/300w/public/fields/field_insert_file/news/liver.jpg?itok=vv7FuY2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322957"/>
            <a:ext cx="2873375" cy="3394075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3585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66"/>
            </a:gs>
            <a:gs pos="50000">
              <a:srgbClr val="00002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-107950" y="836613"/>
            <a:ext cx="9396413" cy="4392612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it-IT" altLang="it-IT" sz="5400">
                <a:solidFill>
                  <a:srgbClr val="FFFF00"/>
                </a:solidFill>
              </a:rPr>
              <a:t>Danno ossidativo:</a:t>
            </a:r>
            <a:br>
              <a:rPr lang="it-IT" altLang="it-IT" sz="4800">
                <a:solidFill>
                  <a:srgbClr val="FFFF00"/>
                </a:solidFill>
              </a:rPr>
            </a:br>
            <a:r>
              <a:rPr lang="it-IT" altLang="it-IT" sz="1600">
                <a:solidFill>
                  <a:srgbClr val="FFFF00"/>
                </a:solidFill>
              </a:rPr>
              <a:t> </a:t>
            </a:r>
            <a:br>
              <a:rPr lang="it-IT" altLang="it-IT" sz="5800">
                <a:solidFill>
                  <a:srgbClr val="FFFF00"/>
                </a:solidFill>
              </a:rPr>
            </a:br>
            <a:r>
              <a:rPr lang="it-IT" altLang="it-IT" sz="4800">
                <a:solidFill>
                  <a:srgbClr val="FFFF00"/>
                </a:solidFill>
              </a:rPr>
              <a:t>radicali liberi </a:t>
            </a:r>
            <a:br>
              <a:rPr lang="it-IT" altLang="it-IT" sz="4800">
                <a:solidFill>
                  <a:srgbClr val="FFFF00"/>
                </a:solidFill>
              </a:rPr>
            </a:br>
            <a:r>
              <a:rPr lang="it-IT" altLang="it-IT" sz="4800">
                <a:solidFill>
                  <a:srgbClr val="FFFF00"/>
                </a:solidFill>
              </a:rPr>
              <a:t>e altre molecole ossidanti</a:t>
            </a:r>
            <a:br>
              <a:rPr lang="it-IT" altLang="it-IT" sz="4800">
                <a:solidFill>
                  <a:srgbClr val="FFFF00"/>
                </a:solidFill>
              </a:rPr>
            </a:br>
            <a:br>
              <a:rPr lang="it-IT" altLang="it-IT" sz="4800">
                <a:solidFill>
                  <a:srgbClr val="FFFF00"/>
                </a:solidFill>
              </a:rPr>
            </a:br>
            <a:r>
              <a:rPr lang="it-IT" altLang="it-IT" sz="4800">
                <a:solidFill>
                  <a:srgbClr val="FFFF00"/>
                </a:solidFill>
              </a:rPr>
              <a:t>ROS (reactive oxygen species) </a:t>
            </a:r>
            <a:r>
              <a:rPr lang="it-IT" altLang="it-IT" sz="3800">
                <a:solidFill>
                  <a:srgbClr val="FFFF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498293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69850"/>
            <a:ext cx="9037638" cy="674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>
            <a:spLocks noChangeArrowheads="1"/>
          </p:cNvSpPr>
          <p:nvPr/>
        </p:nvSpPr>
        <p:spPr bwMode="auto">
          <a:xfrm>
            <a:off x="107950" y="5589588"/>
            <a:ext cx="8964613" cy="461962"/>
          </a:xfrm>
          <a:prstGeom prst="rect">
            <a:avLst/>
          </a:prstGeom>
          <a:solidFill>
            <a:srgbClr val="FFFF00"/>
          </a:solidFill>
          <a:ln w="38100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300" b="1">
                <a:solidFill>
                  <a:srgbClr val="000000"/>
                </a:solidFill>
              </a:rPr>
              <a:t>Danno ossidativo</a:t>
            </a:r>
            <a:r>
              <a:rPr lang="it-IT" altLang="it-IT" sz="2300">
                <a:solidFill>
                  <a:srgbClr val="000000"/>
                </a:solidFill>
              </a:rPr>
              <a:t>: argomento «trasversale» della patologia umana</a:t>
            </a:r>
          </a:p>
        </p:txBody>
      </p:sp>
    </p:spTree>
    <p:extLst>
      <p:ext uri="{BB962C8B-B14F-4D97-AF65-F5344CB8AC3E}">
        <p14:creationId xmlns:p14="http://schemas.microsoft.com/office/powerpoint/2010/main" val="1339065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71438"/>
            <a:ext cx="9109075" cy="678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363" name="Line 5"/>
          <p:cNvSpPr>
            <a:spLocks noChangeShapeType="1"/>
          </p:cNvSpPr>
          <p:nvPr/>
        </p:nvSpPr>
        <p:spPr bwMode="auto">
          <a:xfrm>
            <a:off x="6227763" y="1989138"/>
            <a:ext cx="26638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3364" name="Line 6"/>
          <p:cNvSpPr>
            <a:spLocks noChangeShapeType="1"/>
          </p:cNvSpPr>
          <p:nvPr/>
        </p:nvSpPr>
        <p:spPr bwMode="auto">
          <a:xfrm>
            <a:off x="2195513" y="2276475"/>
            <a:ext cx="640873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0250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C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4000">
                <a:solidFill>
                  <a:srgbClr val="FFFF00"/>
                </a:solidFill>
              </a:rPr>
              <a:t>Danno ossidativo: ruolo dei ROS</a:t>
            </a:r>
          </a:p>
        </p:txBody>
      </p:sp>
      <p:sp>
        <p:nvSpPr>
          <p:cNvPr id="144387" name="Segnaposto contenuto 2"/>
          <p:cNvSpPr>
            <a:spLocks noGrp="1"/>
          </p:cNvSpPr>
          <p:nvPr>
            <p:ph idx="1"/>
          </p:nvPr>
        </p:nvSpPr>
        <p:spPr>
          <a:xfrm>
            <a:off x="107950" y="1600200"/>
            <a:ext cx="8928100" cy="4525963"/>
          </a:xfrm>
        </p:spPr>
        <p:txBody>
          <a:bodyPr/>
          <a:lstStyle/>
          <a:p>
            <a:pPr algn="just"/>
            <a:r>
              <a:rPr lang="it-IT" altLang="it-IT">
                <a:solidFill>
                  <a:schemeClr val="bg1"/>
                </a:solidFill>
              </a:rPr>
              <a:t>Nella</a:t>
            </a:r>
            <a:r>
              <a:rPr lang="it-IT" altLang="it-IT" b="1">
                <a:solidFill>
                  <a:schemeClr val="bg1"/>
                </a:solidFill>
              </a:rPr>
              <a:t> </a:t>
            </a:r>
            <a:r>
              <a:rPr lang="it-IT" altLang="it-IT" b="1" u="sng">
                <a:solidFill>
                  <a:schemeClr val="bg1"/>
                </a:solidFill>
              </a:rPr>
              <a:t>patologia umana</a:t>
            </a:r>
            <a:r>
              <a:rPr lang="it-IT" altLang="it-IT" b="1">
                <a:solidFill>
                  <a:schemeClr val="bg1"/>
                </a:solidFill>
              </a:rPr>
              <a:t> </a:t>
            </a:r>
            <a:r>
              <a:rPr lang="it-IT" altLang="it-IT">
                <a:solidFill>
                  <a:schemeClr val="bg1"/>
                </a:solidFill>
              </a:rPr>
              <a:t>hanno un ruolo rilevante i </a:t>
            </a:r>
            <a:r>
              <a:rPr lang="it-IT" altLang="it-IT">
                <a:solidFill>
                  <a:srgbClr val="FFFF00"/>
                </a:solidFill>
              </a:rPr>
              <a:t>ROS, </a:t>
            </a:r>
            <a:r>
              <a:rPr lang="it-IT" altLang="it-IT">
                <a:solidFill>
                  <a:schemeClr val="bg1"/>
                </a:solidFill>
              </a:rPr>
              <a:t>che possono venir generati in concomitanza con diversi processi metabolici e reazioni tessutali</a:t>
            </a:r>
          </a:p>
          <a:p>
            <a:pPr algn="just"/>
            <a:endParaRPr lang="it-IT" altLang="it-IT" u="sng">
              <a:solidFill>
                <a:srgbClr val="FFFF00"/>
              </a:solidFill>
            </a:endParaRPr>
          </a:p>
          <a:p>
            <a:pPr algn="just"/>
            <a:r>
              <a:rPr lang="it-IT" altLang="it-IT">
                <a:solidFill>
                  <a:schemeClr val="bg1"/>
                </a:solidFill>
              </a:rPr>
              <a:t>ROS: comprendono specie chimiche </a:t>
            </a:r>
            <a:r>
              <a:rPr lang="it-IT" altLang="it-IT" u="sng">
                <a:solidFill>
                  <a:schemeClr val="bg1"/>
                </a:solidFill>
              </a:rPr>
              <a:t>radicaliche e </a:t>
            </a:r>
            <a:r>
              <a:rPr lang="it-IT" altLang="it-IT" u="sng">
                <a:solidFill>
                  <a:srgbClr val="FFFF00"/>
                </a:solidFill>
              </a:rPr>
              <a:t>non</a:t>
            </a:r>
            <a:r>
              <a:rPr lang="it-IT" altLang="it-IT" u="sng">
                <a:solidFill>
                  <a:schemeClr val="bg1"/>
                </a:solidFill>
              </a:rPr>
              <a:t> radicaliche</a:t>
            </a:r>
            <a:r>
              <a:rPr lang="it-IT" altLang="it-IT">
                <a:solidFill>
                  <a:schemeClr val="bg1"/>
                </a:solidFill>
              </a:rPr>
              <a:t>, coinvolte nel </a:t>
            </a:r>
            <a:r>
              <a:rPr lang="it-IT" altLang="it-IT" b="1">
                <a:solidFill>
                  <a:srgbClr val="FFFF00"/>
                </a:solidFill>
              </a:rPr>
              <a:t>danno ossidativo</a:t>
            </a:r>
            <a:r>
              <a:rPr lang="it-IT" altLang="it-IT">
                <a:solidFill>
                  <a:schemeClr val="bg1"/>
                </a:solidFill>
              </a:rPr>
              <a:t> a vari tipi di cellule e tessuti </a:t>
            </a:r>
          </a:p>
          <a:p>
            <a:pPr algn="just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630675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95000">
              <a:srgbClr val="0A128C"/>
            </a:gs>
            <a:gs pos="100000">
              <a:srgbClr val="181CC7"/>
            </a:gs>
            <a:gs pos="100000">
              <a:srgbClr val="7005D4"/>
            </a:gs>
            <a:gs pos="100000">
              <a:srgbClr val="8C3D91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410" name="Gruppo 2"/>
          <p:cNvGrpSpPr>
            <a:grpSpLocks/>
          </p:cNvGrpSpPr>
          <p:nvPr/>
        </p:nvGrpSpPr>
        <p:grpSpPr bwMode="auto">
          <a:xfrm>
            <a:off x="107950" y="989757"/>
            <a:ext cx="8972550" cy="2378075"/>
            <a:chOff x="107504" y="2060848"/>
            <a:chExt cx="8972838" cy="2377802"/>
          </a:xfrm>
        </p:grpSpPr>
        <p:pic>
          <p:nvPicPr>
            <p:cNvPr id="145413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2060848"/>
              <a:ext cx="8972838" cy="23778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5414" name="CasellaDiTesto 1"/>
            <p:cNvSpPr txBox="1">
              <a:spLocks noChangeArrowheads="1"/>
            </p:cNvSpPr>
            <p:nvPr/>
          </p:nvSpPr>
          <p:spPr bwMode="auto">
            <a:xfrm>
              <a:off x="179512" y="2071881"/>
              <a:ext cx="1080120" cy="276999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it-IT" altLang="it-IT" sz="1200" b="1">
                  <a:solidFill>
                    <a:srgbClr val="000000"/>
                  </a:solidFill>
                  <a:cs typeface="Arial" charset="0"/>
                </a:rPr>
                <a:t>ROS</a:t>
              </a:r>
            </a:p>
          </p:txBody>
        </p:sp>
      </p:grpSp>
      <p:sp>
        <p:nvSpPr>
          <p:cNvPr id="145411" name="CasellaDiTesto 3"/>
          <p:cNvSpPr txBox="1">
            <a:spLocks noChangeArrowheads="1"/>
          </p:cNvSpPr>
          <p:nvPr/>
        </p:nvSpPr>
        <p:spPr bwMode="auto">
          <a:xfrm>
            <a:off x="1116013" y="116632"/>
            <a:ext cx="66325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>
                <a:solidFill>
                  <a:srgbClr val="FFFF00"/>
                </a:solidFill>
                <a:cs typeface="Arial" charset="0"/>
              </a:rPr>
              <a:t>Principal ROS involved in cell injury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813" y="3595390"/>
            <a:ext cx="6591300" cy="300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026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ext Box 4"/>
          <p:cNvSpPr txBox="1">
            <a:spLocks noChangeArrowheads="1"/>
          </p:cNvSpPr>
          <p:nvPr/>
        </p:nvSpPr>
        <p:spPr bwMode="auto">
          <a:xfrm>
            <a:off x="-36513" y="163513"/>
            <a:ext cx="9251951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3600">
                <a:solidFill>
                  <a:srgbClr val="FFFF00"/>
                </a:solidFill>
                <a:latin typeface="Arial" charset="0"/>
                <a:cs typeface="Arial" charset="0"/>
              </a:rPr>
              <a:t>Cosa favorisce la produzione di ROS?</a:t>
            </a:r>
          </a:p>
        </p:txBody>
      </p:sp>
      <p:sp>
        <p:nvSpPr>
          <p:cNvPr id="146435" name="Text Box 5"/>
          <p:cNvSpPr txBox="1">
            <a:spLocks noChangeArrowheads="1"/>
          </p:cNvSpPr>
          <p:nvPr/>
        </p:nvSpPr>
        <p:spPr bwMode="auto">
          <a:xfrm>
            <a:off x="107950" y="820738"/>
            <a:ext cx="8913813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800">
                <a:solidFill>
                  <a:srgbClr val="FFFFFF"/>
                </a:solidFill>
                <a:latin typeface="Arial" charset="0"/>
                <a:cs typeface="Arial" charset="0"/>
              </a:rPr>
              <a:t>La produzione di ROS è funzione del metabolismo individuale, dell’alimentazione, dello stile di vita e del carico di aggressioni derivate dall’ambiente</a:t>
            </a:r>
          </a:p>
        </p:txBody>
      </p:sp>
      <p:sp>
        <p:nvSpPr>
          <p:cNvPr id="111621" name="Text Box 6"/>
          <p:cNvSpPr txBox="1">
            <a:spLocks noChangeArrowheads="1"/>
          </p:cNvSpPr>
          <p:nvPr/>
        </p:nvSpPr>
        <p:spPr bwMode="auto">
          <a:xfrm>
            <a:off x="34925" y="2481263"/>
            <a:ext cx="5113338" cy="332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52425" indent="-35242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it-IT" altLang="it-IT" sz="3000">
                <a:solidFill>
                  <a:srgbClr val="FFFFFF"/>
                </a:solidFill>
                <a:latin typeface="Arial" charset="0"/>
                <a:cs typeface="Arial" charset="0"/>
              </a:rPr>
              <a:t>Gli aggressori: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endParaRPr lang="it-IT" altLang="it-IT" sz="300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it-IT" altLang="it-IT" sz="3000">
                <a:solidFill>
                  <a:srgbClr val="FFFFFF"/>
                </a:solidFill>
                <a:latin typeface="Arial" charset="0"/>
                <a:cs typeface="Arial" charset="0"/>
              </a:rPr>
              <a:t>Inquinamento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it-IT" altLang="it-IT" sz="3000">
                <a:solidFill>
                  <a:srgbClr val="FFFFFF"/>
                </a:solidFill>
                <a:latin typeface="Arial" charset="0"/>
                <a:cs typeface="Arial" charset="0"/>
              </a:rPr>
              <a:t>Radiazioni </a:t>
            </a:r>
            <a:r>
              <a:rPr lang="it-IT" altLang="it-IT" sz="2800">
                <a:solidFill>
                  <a:srgbClr val="FFFFFF"/>
                </a:solidFill>
                <a:latin typeface="Arial" charset="0"/>
                <a:cs typeface="Arial" charset="0"/>
              </a:rPr>
              <a:t>(es.: UV-, X-ray)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it-IT" altLang="it-IT" sz="3000">
                <a:solidFill>
                  <a:srgbClr val="FFFFFF"/>
                </a:solidFill>
                <a:latin typeface="Arial" charset="0"/>
                <a:cs typeface="Arial" charset="0"/>
              </a:rPr>
              <a:t>Infezioni (r. immunitaria)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it-IT" altLang="it-IT" sz="3000">
                <a:solidFill>
                  <a:srgbClr val="FFFFFF"/>
                </a:solidFill>
                <a:latin typeface="Arial" charset="0"/>
                <a:cs typeface="Arial" charset="0"/>
              </a:rPr>
              <a:t>Fumo di sigaretta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it-IT" altLang="it-IT" sz="3000">
                <a:solidFill>
                  <a:srgbClr val="FFFFFF"/>
                </a:solidFill>
                <a:latin typeface="Arial" charset="0"/>
                <a:cs typeface="Arial" charset="0"/>
              </a:rPr>
              <a:t>Cattiva alimentazione</a:t>
            </a:r>
          </a:p>
        </p:txBody>
      </p:sp>
      <p:sp>
        <p:nvSpPr>
          <p:cNvPr id="2" name="CasellaDiTesto 1"/>
          <p:cNvSpPr txBox="1">
            <a:spLocks noChangeArrowheads="1"/>
          </p:cNvSpPr>
          <p:nvPr/>
        </p:nvSpPr>
        <p:spPr bwMode="auto">
          <a:xfrm>
            <a:off x="5341938" y="3429000"/>
            <a:ext cx="3694112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it-IT" altLang="it-IT" sz="3000">
                <a:solidFill>
                  <a:srgbClr val="FFFFFF"/>
                </a:solidFill>
                <a:latin typeface="Arial" charset="0"/>
                <a:cs typeface="Arial" charset="0"/>
              </a:rPr>
              <a:t> Eccesso di alcol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it-IT" altLang="it-IT" sz="3000">
                <a:solidFill>
                  <a:srgbClr val="FFFFFF"/>
                </a:solidFill>
                <a:latin typeface="Arial" charset="0"/>
                <a:cs typeface="Arial" charset="0"/>
              </a:rPr>
              <a:t> Eccesso di farmaci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it-IT" altLang="it-IT" sz="3000">
                <a:solidFill>
                  <a:srgbClr val="FFFFFF"/>
                </a:solidFill>
                <a:latin typeface="Arial" charset="0"/>
                <a:cs typeface="Arial" charset="0"/>
              </a:rPr>
              <a:t> Stress cronico</a:t>
            </a:r>
          </a:p>
        </p:txBody>
      </p:sp>
    </p:spTree>
    <p:extLst>
      <p:ext uri="{BB962C8B-B14F-4D97-AF65-F5344CB8AC3E}">
        <p14:creationId xmlns:p14="http://schemas.microsoft.com/office/powerpoint/2010/main" val="163327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21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17"/>
            </a:gs>
            <a:gs pos="50000">
              <a:srgbClr val="000032"/>
            </a:gs>
            <a:gs pos="100000">
              <a:srgbClr val="00001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9144000" cy="792163"/>
          </a:xfrm>
        </p:spPr>
        <p:txBody>
          <a:bodyPr/>
          <a:lstStyle/>
          <a:p>
            <a:pPr eaLnBrk="1" hangingPunct="1">
              <a:defRPr/>
            </a:pPr>
            <a:r>
              <a:rPr lang="it-IT" altLang="it-IT" sz="4000">
                <a:solidFill>
                  <a:srgbClr val="FFFF00"/>
                </a:solidFill>
                <a:latin typeface="+mn-lt"/>
              </a:rPr>
              <a:t>ROS nella patologia umana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81075"/>
            <a:ext cx="9144000" cy="5688013"/>
          </a:xfrm>
          <a:solidFill>
            <a:schemeClr val="bg1"/>
          </a:solidFill>
        </p:spPr>
        <p:txBody>
          <a:bodyPr/>
          <a:lstStyle/>
          <a:p>
            <a:pPr algn="just" eaLnBrk="1" hangingPunct="1">
              <a:buFont typeface="Wingdings" pitchFamily="2" charset="2"/>
              <a:buChar char="q"/>
              <a:defRPr/>
            </a:pPr>
            <a:r>
              <a:rPr lang="it-IT" altLang="it-IT" sz="2800"/>
              <a:t>Una prova che i radicali liberi siano coinvolti nell’eziopatogenesi di alcune malattie deriva dagli </a:t>
            </a:r>
            <a:r>
              <a:rPr lang="it-IT" altLang="it-IT" sz="2800" b="1">
                <a:solidFill>
                  <a:srgbClr val="00FF00"/>
                </a:solidFill>
              </a:rPr>
              <a:t>effetti positivi</a:t>
            </a:r>
            <a:r>
              <a:rPr lang="it-IT" altLang="it-IT" sz="2800"/>
              <a:t> del </a:t>
            </a:r>
            <a:r>
              <a:rPr lang="it-IT" altLang="it-IT" sz="2800" b="1"/>
              <a:t>trattamento con antiossidanti</a:t>
            </a:r>
          </a:p>
          <a:p>
            <a:pPr algn="just" eaLnBrk="1" hangingPunct="1">
              <a:buFont typeface="Wingdings" pitchFamily="2" charset="2"/>
              <a:buChar char="q"/>
              <a:defRPr/>
            </a:pPr>
            <a:endParaRPr lang="it-IT" altLang="it-IT" sz="2800" b="1"/>
          </a:p>
          <a:p>
            <a:pPr algn="just" eaLnBrk="1" hangingPunct="1">
              <a:buFont typeface="Wingdings" pitchFamily="2" charset="2"/>
              <a:buChar char="q"/>
              <a:defRPr/>
            </a:pPr>
            <a:r>
              <a:rPr lang="it-IT" altLang="it-IT" sz="2800"/>
              <a:t> Per alcune importanti patologie (es., aterosclerosi, neoplasie) </a:t>
            </a:r>
            <a:r>
              <a:rPr lang="it-IT" altLang="it-IT" sz="2800" b="1"/>
              <a:t>non esistono al momento prove concrete</a:t>
            </a:r>
            <a:r>
              <a:rPr lang="it-IT" altLang="it-IT" sz="2800"/>
              <a:t> di un effetto positivo degli antiossidanti</a:t>
            </a:r>
          </a:p>
          <a:p>
            <a:pPr algn="just" eaLnBrk="1" hangingPunct="1">
              <a:buFont typeface="Wingdings" pitchFamily="2" charset="2"/>
              <a:buChar char="q"/>
              <a:defRPr/>
            </a:pPr>
            <a:endParaRPr lang="it-IT" altLang="it-IT" sz="2800"/>
          </a:p>
          <a:p>
            <a:pPr algn="just" eaLnBrk="1" hangingPunct="1">
              <a:buFont typeface="Wingdings" pitchFamily="2" charset="2"/>
              <a:buChar char="q"/>
              <a:defRPr/>
            </a:pPr>
            <a:r>
              <a:rPr lang="it-IT" altLang="it-IT" sz="2800"/>
              <a:t>Sostanze che neutralizzano i radicali liberi (scavenger) sono in grado di rallentare e/o </a:t>
            </a:r>
            <a:r>
              <a:rPr lang="it-IT" altLang="it-IT" sz="2800">
                <a:solidFill>
                  <a:srgbClr val="FF0000"/>
                </a:solidFill>
              </a:rPr>
              <a:t>prevenire</a:t>
            </a:r>
            <a:r>
              <a:rPr lang="it-IT" altLang="it-IT" sz="2800"/>
              <a:t> (</a:t>
            </a:r>
            <a:r>
              <a:rPr lang="it-IT" altLang="it-IT" sz="2800">
                <a:solidFill>
                  <a:srgbClr val="FF0000"/>
                </a:solidFill>
              </a:rPr>
              <a:t>???</a:t>
            </a:r>
            <a:r>
              <a:rPr lang="it-IT" altLang="it-IT" sz="2800"/>
              <a:t>) i processi di </a:t>
            </a:r>
            <a:r>
              <a:rPr lang="it-IT" altLang="it-IT" sz="2800" b="1"/>
              <a:t>invecchiamento</a:t>
            </a:r>
            <a:r>
              <a:rPr lang="it-IT" altLang="it-IT" sz="2800"/>
              <a:t> cellulare</a:t>
            </a:r>
          </a:p>
          <a:p>
            <a:pPr marL="0" indent="0" algn="just" eaLnBrk="1" hangingPunct="1">
              <a:buFontTx/>
              <a:buNone/>
              <a:defRPr/>
            </a:pPr>
            <a:endParaRPr lang="it-IT" altLang="it-IT" sz="2800"/>
          </a:p>
          <a:p>
            <a:pPr algn="just" eaLnBrk="1" hangingPunct="1">
              <a:buFont typeface="Wingdings" pitchFamily="2" charset="2"/>
              <a:buChar char="q"/>
              <a:defRPr/>
            </a:pPr>
            <a:endParaRPr lang="it-IT" altLang="it-IT" sz="2800"/>
          </a:p>
        </p:txBody>
      </p:sp>
    </p:spTree>
    <p:extLst>
      <p:ext uri="{BB962C8B-B14F-4D97-AF65-F5344CB8AC3E}">
        <p14:creationId xmlns:p14="http://schemas.microsoft.com/office/powerpoint/2010/main" val="1699482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4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17"/>
            </a:gs>
            <a:gs pos="50000">
              <a:srgbClr val="000032"/>
            </a:gs>
            <a:gs pos="100000">
              <a:srgbClr val="00001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34925" y="-306388"/>
            <a:ext cx="9037638" cy="1143001"/>
          </a:xfrm>
        </p:spPr>
        <p:txBody>
          <a:bodyPr/>
          <a:lstStyle/>
          <a:p>
            <a:pPr eaLnBrk="1" hangingPunct="1"/>
            <a:r>
              <a:rPr lang="it-IT" altLang="it-IT" sz="3400">
                <a:solidFill>
                  <a:srgbClr val="FFFF00"/>
                </a:solidFill>
                <a:cs typeface="Arial" charset="0"/>
              </a:rPr>
              <a:t>ROS nella patologia umana: alcuni esempi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4463" y="3213100"/>
            <a:ext cx="9251950" cy="1728788"/>
          </a:xfrm>
        </p:spPr>
        <p:txBody>
          <a:bodyPr/>
          <a:lstStyle/>
          <a:p>
            <a:pPr eaLnBrk="1" hangingPunct="1">
              <a:buFont typeface="Wingdings" pitchFamily="2" charset="2"/>
              <a:buChar char="q"/>
            </a:pPr>
            <a:r>
              <a:rPr lang="it-IT" altLang="it-IT" sz="2600">
                <a:solidFill>
                  <a:schemeClr val="bg1"/>
                </a:solidFill>
                <a:cs typeface="Arial" charset="0"/>
              </a:rPr>
              <a:t> </a:t>
            </a:r>
            <a:r>
              <a:rPr lang="it-IT" altLang="it-IT" sz="2800" u="sng">
                <a:solidFill>
                  <a:schemeClr val="bg1"/>
                </a:solidFill>
                <a:cs typeface="Arial" charset="0"/>
              </a:rPr>
              <a:t>Malattie degenerative del s. nervoso centrale</a:t>
            </a:r>
          </a:p>
          <a:p>
            <a:pPr eaLnBrk="1" hangingPunct="1">
              <a:lnSpc>
                <a:spcPct val="50000"/>
              </a:lnSpc>
              <a:buFont typeface="Wingdings" pitchFamily="2" charset="2"/>
              <a:buChar char="q"/>
            </a:pPr>
            <a:endParaRPr lang="it-IT" altLang="it-IT" sz="2600">
              <a:solidFill>
                <a:schemeClr val="bg1"/>
              </a:solidFill>
              <a:cs typeface="Arial" charset="0"/>
            </a:endParaRPr>
          </a:p>
          <a:p>
            <a:pPr marL="1168400" lvl="3" eaLnBrk="1" hangingPunct="1">
              <a:buFont typeface="Wingdings" pitchFamily="2" charset="2"/>
              <a:buChar char="q"/>
            </a:pPr>
            <a:r>
              <a:rPr lang="it-IT" altLang="it-IT" sz="2600">
                <a:solidFill>
                  <a:schemeClr val="bg1"/>
                </a:solidFill>
                <a:cs typeface="Arial" charset="0"/>
              </a:rPr>
              <a:t> </a:t>
            </a:r>
            <a:r>
              <a:rPr lang="it-IT" altLang="it-IT" sz="2800">
                <a:solidFill>
                  <a:schemeClr val="bg1"/>
                </a:solidFill>
                <a:cs typeface="Arial" charset="0"/>
              </a:rPr>
              <a:t>Morbo di Alzheimer  </a:t>
            </a:r>
          </a:p>
          <a:p>
            <a:pPr marL="1168400" lvl="3" eaLnBrk="1" hangingPunct="1">
              <a:buFont typeface="Wingdings" pitchFamily="2" charset="2"/>
              <a:buChar char="q"/>
            </a:pPr>
            <a:r>
              <a:rPr lang="it-IT" altLang="it-IT" sz="2800">
                <a:solidFill>
                  <a:schemeClr val="bg1"/>
                </a:solidFill>
                <a:cs typeface="Arial" charset="0"/>
              </a:rPr>
              <a:t> Morbo di Parkinson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52400" y="620713"/>
            <a:ext cx="7732713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 typeface="Wingdings" pitchFamily="2" charset="2"/>
              <a:buChar char="q"/>
              <a:defRPr/>
            </a:pPr>
            <a:r>
              <a:rPr lang="it-IT" altLang="it-IT" sz="2600" kern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it-IT" altLang="it-IT" sz="2800" u="sng" kern="0">
                <a:solidFill>
                  <a:srgbClr val="FFFFFF"/>
                </a:solidFill>
                <a:cs typeface="Arial" panose="020B0604020202020204" pitchFamily="34" charset="0"/>
              </a:rPr>
              <a:t>Malattie infiammatorie:</a:t>
            </a:r>
          </a:p>
          <a:p>
            <a:pPr marL="457200" lvl="1" indent="0" eaLnBrk="1" hangingPunct="1">
              <a:buFontTx/>
              <a:buNone/>
              <a:defRPr/>
            </a:pPr>
            <a:r>
              <a:rPr lang="it-IT" altLang="it-IT" sz="800" kern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</a:p>
          <a:p>
            <a:pPr lvl="1" eaLnBrk="1" hangingPunct="1">
              <a:buFont typeface="Wingdings" pitchFamily="2" charset="2"/>
              <a:buChar char="q"/>
              <a:defRPr/>
            </a:pPr>
            <a:r>
              <a:rPr lang="it-IT" altLang="it-IT" sz="2600" kern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it-IT" altLang="it-IT" kern="0">
                <a:solidFill>
                  <a:srgbClr val="FFFFFF"/>
                </a:solidFill>
                <a:cs typeface="Arial" panose="020B0604020202020204" pitchFamily="34" charset="0"/>
              </a:rPr>
              <a:t>Fibrosi cistica			</a:t>
            </a:r>
          </a:p>
          <a:p>
            <a:pPr lvl="1" eaLnBrk="1" hangingPunct="1">
              <a:buFont typeface="Wingdings" pitchFamily="2" charset="2"/>
              <a:buChar char="q"/>
              <a:defRPr/>
            </a:pPr>
            <a:r>
              <a:rPr lang="it-IT" altLang="it-IT" kern="0">
                <a:solidFill>
                  <a:srgbClr val="FFFFFF"/>
                </a:solidFill>
                <a:cs typeface="Arial" panose="020B0604020202020204" pitchFamily="34" charset="0"/>
              </a:rPr>
              <a:t> Aterosclerosi</a:t>
            </a:r>
          </a:p>
          <a:p>
            <a:pPr lvl="1" eaLnBrk="1" hangingPunct="1">
              <a:buFont typeface="Wingdings" pitchFamily="2" charset="2"/>
              <a:buChar char="q"/>
              <a:defRPr/>
            </a:pPr>
            <a:r>
              <a:rPr lang="it-IT" altLang="it-IT" kern="0">
                <a:solidFill>
                  <a:srgbClr val="FFFFFF"/>
                </a:solidFill>
                <a:cs typeface="Arial" panose="020B0604020202020204" pitchFamily="34" charset="0"/>
              </a:rPr>
              <a:t> Morbo di Crohn</a:t>
            </a:r>
          </a:p>
          <a:p>
            <a:pPr marL="1371600" lvl="3" indent="0" eaLnBrk="1" hangingPunct="1">
              <a:buFontTx/>
              <a:buNone/>
              <a:defRPr/>
            </a:pPr>
            <a:endParaRPr lang="it-IT" altLang="it-IT" sz="2600" kern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" name="CasellaDiTesto 1"/>
          <p:cNvSpPr txBox="1">
            <a:spLocks noChangeArrowheads="1"/>
          </p:cNvSpPr>
          <p:nvPr/>
        </p:nvSpPr>
        <p:spPr bwMode="auto">
          <a:xfrm>
            <a:off x="177800" y="6146800"/>
            <a:ext cx="22336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it-IT" altLang="it-IT" sz="2800">
                <a:solidFill>
                  <a:srgbClr val="FFFFFF"/>
                </a:solidFill>
                <a:cs typeface="Arial" charset="0"/>
              </a:rPr>
              <a:t> </a:t>
            </a:r>
            <a:r>
              <a:rPr lang="it-IT" altLang="it-IT" sz="2800" u="sng">
                <a:solidFill>
                  <a:srgbClr val="FFFFFF"/>
                </a:solidFill>
                <a:cs typeface="Arial" charset="0"/>
              </a:rPr>
              <a:t>Neoplasie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4143375" y="1268413"/>
            <a:ext cx="3925888" cy="21447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1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/>
            </a:pPr>
            <a:r>
              <a:rPr lang="it-IT" altLang="it-IT" sz="2800" kern="0">
                <a:solidFill>
                  <a:srgbClr val="FFFFFF"/>
                </a:solidFill>
                <a:cs typeface="Arial" panose="020B0604020202020204" pitchFamily="34" charset="0"/>
              </a:rPr>
              <a:t> Epatite</a:t>
            </a:r>
          </a:p>
          <a:p>
            <a:pPr lvl="1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/>
            </a:pPr>
            <a:r>
              <a:rPr lang="it-IT" altLang="it-IT" sz="2800" kern="0">
                <a:solidFill>
                  <a:srgbClr val="FFFFFF"/>
                </a:solidFill>
                <a:cs typeface="Arial" panose="020B0604020202020204" pitchFamily="34" charset="0"/>
              </a:rPr>
              <a:t> Artrite reumatoide</a:t>
            </a:r>
          </a:p>
          <a:p>
            <a:pPr lvl="1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/>
            </a:pPr>
            <a:r>
              <a:rPr lang="it-IT" altLang="it-IT" sz="2800" kern="0">
                <a:solidFill>
                  <a:srgbClr val="FFFFFF"/>
                </a:solidFill>
                <a:cs typeface="Arial" panose="020B0604020202020204" pitchFamily="34" charset="0"/>
              </a:rPr>
              <a:t> Asma</a:t>
            </a:r>
          </a:p>
          <a:p>
            <a:pPr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it-IT" sz="28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" name="CasellaDiTesto 3"/>
          <p:cNvSpPr txBox="1">
            <a:spLocks noChangeArrowheads="1"/>
          </p:cNvSpPr>
          <p:nvPr/>
        </p:nvSpPr>
        <p:spPr bwMode="auto">
          <a:xfrm>
            <a:off x="174625" y="5300663"/>
            <a:ext cx="8242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it-IT" altLang="it-IT" sz="2800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it-IT" altLang="it-IT" sz="2800" u="sng" dirty="0">
                <a:solidFill>
                  <a:srgbClr val="FFFFFF"/>
                </a:solidFill>
                <a:cs typeface="Arial" charset="0"/>
              </a:rPr>
              <a:t>Malattie con intensa fibrosi tissutale progressiva</a:t>
            </a:r>
            <a:endParaRPr lang="it-IT" altLang="it-IT" sz="2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CasellaDiTesto 6"/>
          <p:cNvSpPr txBox="1">
            <a:spLocks noChangeArrowheads="1"/>
          </p:cNvSpPr>
          <p:nvPr/>
        </p:nvSpPr>
        <p:spPr bwMode="auto">
          <a:xfrm>
            <a:off x="4859338" y="3976688"/>
            <a:ext cx="4213225" cy="11080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200">
                <a:solidFill>
                  <a:srgbClr val="000000"/>
                </a:solidFill>
                <a:cs typeface="Arial" charset="0"/>
              </a:rPr>
              <a:t>danni diretti a proteine, lipidi e DNA associati ad </a:t>
            </a:r>
            <a:r>
              <a:rPr lang="it-IT" altLang="it-IT" sz="2200" b="1">
                <a:solidFill>
                  <a:srgbClr val="000000"/>
                </a:solidFill>
                <a:cs typeface="Arial" charset="0"/>
              </a:rPr>
              <a:t>accumulo di proteine ossidate nei neuroni</a:t>
            </a:r>
          </a:p>
        </p:txBody>
      </p:sp>
      <p:sp>
        <p:nvSpPr>
          <p:cNvPr id="6" name="Freccia sinistra 5">
            <a:extLst>
              <a:ext uri="{FF2B5EF4-FFF2-40B4-BE49-F238E27FC236}">
                <a16:creationId xmlns:a16="http://schemas.microsoft.com/office/drawing/2014/main" id="{2822E1E2-1F57-914B-898D-E3C056CEBFB4}"/>
              </a:ext>
            </a:extLst>
          </p:cNvPr>
          <p:cNvSpPr/>
          <p:nvPr/>
        </p:nvSpPr>
        <p:spPr>
          <a:xfrm>
            <a:off x="8388424" y="5373216"/>
            <a:ext cx="655638" cy="432048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5952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7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17"/>
            </a:gs>
            <a:gs pos="50000">
              <a:srgbClr val="000032"/>
            </a:gs>
            <a:gs pos="100000">
              <a:srgbClr val="00001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8" y="-99392"/>
            <a:ext cx="8964612" cy="935584"/>
          </a:xfrm>
        </p:spPr>
        <p:txBody>
          <a:bodyPr/>
          <a:lstStyle/>
          <a:p>
            <a:pPr eaLnBrk="1" hangingPunct="1"/>
            <a:r>
              <a:rPr lang="it-IT" altLang="it-IT" sz="3600" dirty="0">
                <a:solidFill>
                  <a:srgbClr val="FFFF00"/>
                </a:solidFill>
              </a:rPr>
              <a:t>ROS nella patologia umana: alcuni esempi</a:t>
            </a:r>
            <a:endParaRPr lang="it-IT" altLang="it-IT" sz="36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36513" y="1023938"/>
            <a:ext cx="9504363" cy="2260600"/>
          </a:xfrm>
        </p:spPr>
        <p:txBody>
          <a:bodyPr/>
          <a:lstStyle/>
          <a:p>
            <a:pPr eaLnBrk="1" hangingPunct="1">
              <a:buSzPct val="125000"/>
              <a:buFont typeface="Wingdings" pitchFamily="2" charset="2"/>
              <a:buNone/>
              <a:defRPr/>
            </a:pPr>
            <a:r>
              <a:rPr lang="it-IT" altLang="it-IT" u="sng">
                <a:solidFill>
                  <a:schemeClr val="bg1"/>
                </a:solidFill>
              </a:rPr>
              <a:t>Esempi di malattie con fibrosi tissutale progressiva</a:t>
            </a:r>
          </a:p>
          <a:p>
            <a:pPr eaLnBrk="1" hangingPunct="1">
              <a:lnSpc>
                <a:spcPct val="50000"/>
              </a:lnSpc>
              <a:buSzPct val="125000"/>
              <a:buFont typeface="Wingdings" pitchFamily="2" charset="2"/>
              <a:buChar char="§"/>
              <a:defRPr/>
            </a:pPr>
            <a:endParaRPr lang="it-IT" altLang="it-IT">
              <a:solidFill>
                <a:schemeClr val="bg1"/>
              </a:solidFill>
            </a:endParaRPr>
          </a:p>
          <a:p>
            <a:pPr eaLnBrk="1" hangingPunct="1">
              <a:buSzPct val="125000"/>
              <a:buFont typeface="Wingdings" pitchFamily="2" charset="2"/>
              <a:buChar char="§"/>
              <a:defRPr/>
            </a:pPr>
            <a:r>
              <a:rPr lang="it-IT" altLang="it-IT" sz="2800">
                <a:solidFill>
                  <a:schemeClr val="bg1"/>
                </a:solidFill>
              </a:rPr>
              <a:t>Intossicazione alcolica cronica (cirrosi epatica)</a:t>
            </a:r>
          </a:p>
          <a:p>
            <a:pPr eaLnBrk="1" hangingPunct="1">
              <a:buSzPct val="125000"/>
              <a:buFont typeface="Wingdings" pitchFamily="2" charset="2"/>
              <a:buChar char="§"/>
              <a:defRPr/>
            </a:pPr>
            <a:endParaRPr lang="it-IT" altLang="it-IT" sz="1050">
              <a:solidFill>
                <a:schemeClr val="bg1"/>
              </a:solidFill>
            </a:endParaRPr>
          </a:p>
          <a:p>
            <a:pPr eaLnBrk="1" hangingPunct="1">
              <a:buSzPct val="125000"/>
              <a:buFont typeface="Wingdings" pitchFamily="2" charset="2"/>
              <a:buChar char="§"/>
              <a:defRPr/>
            </a:pPr>
            <a:r>
              <a:rPr lang="it-IT" altLang="it-IT" sz="2800">
                <a:solidFill>
                  <a:schemeClr val="bg1"/>
                </a:solidFill>
              </a:rPr>
              <a:t>Fibrosi polmonare di origine varia</a:t>
            </a:r>
            <a:endParaRPr lang="it-IT" altLang="it-IT" sz="1050">
              <a:solidFill>
                <a:schemeClr val="bg1"/>
              </a:solidFill>
            </a:endParaRPr>
          </a:p>
        </p:txBody>
      </p: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46E1E0B4-F683-3440-BABF-B61916371471}"/>
              </a:ext>
            </a:extLst>
          </p:cNvPr>
          <p:cNvGrpSpPr/>
          <p:nvPr/>
        </p:nvGrpSpPr>
        <p:grpSpPr>
          <a:xfrm>
            <a:off x="179388" y="3790528"/>
            <a:ext cx="8785225" cy="2590800"/>
            <a:chOff x="179388" y="3789363"/>
            <a:chExt cx="8785225" cy="2590800"/>
          </a:xfrm>
        </p:grpSpPr>
        <p:sp>
          <p:nvSpPr>
            <p:cNvPr id="149513" name="Text Box 6"/>
            <p:cNvSpPr txBox="1">
              <a:spLocks noChangeArrowheads="1"/>
            </p:cNvSpPr>
            <p:nvPr/>
          </p:nvSpPr>
          <p:spPr bwMode="auto">
            <a:xfrm>
              <a:off x="179388" y="3789363"/>
              <a:ext cx="8785225" cy="25908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it-IT" altLang="it-IT" sz="2800" dirty="0">
                  <a:solidFill>
                    <a:srgbClr val="000000"/>
                  </a:solidFill>
                  <a:cs typeface="Arial" charset="0"/>
                </a:rPr>
                <a:t>		Correlazione tra:</a:t>
              </a:r>
            </a:p>
            <a:p>
              <a:pPr eaLnBrk="1" fontAlgn="base" hangingPunct="1">
                <a:lnSpc>
                  <a:spcPct val="7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it-IT" altLang="it-IT" sz="2800" dirty="0">
                  <a:solidFill>
                    <a:srgbClr val="000000"/>
                  </a:solidFill>
                  <a:cs typeface="Arial" charset="0"/>
                </a:rPr>
                <a:t>	danno e morte cellulare</a:t>
              </a:r>
            </a:p>
            <a:p>
              <a:pPr eaLnBrk="1" fontAlgn="base" hangingPunct="1">
                <a:lnSpc>
                  <a:spcPct val="7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it-IT" altLang="it-IT" sz="2800" dirty="0">
                  <a:solidFill>
                    <a:srgbClr val="000000"/>
                  </a:solidFill>
                  <a:cs typeface="Arial" charset="0"/>
                </a:rPr>
                <a:t>	reazione infiammatoria</a:t>
              </a:r>
            </a:p>
            <a:p>
              <a:pPr eaLnBrk="1" fontAlgn="base" hangingPunct="1">
                <a:lnSpc>
                  <a:spcPct val="7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it-IT" altLang="it-IT" sz="2800" dirty="0">
                  <a:solidFill>
                    <a:srgbClr val="000000"/>
                  </a:solidFill>
                  <a:cs typeface="Arial" charset="0"/>
                </a:rPr>
                <a:t>	</a:t>
              </a:r>
              <a:r>
                <a:rPr lang="it-IT" altLang="it-IT" sz="2800" b="1" dirty="0">
                  <a:solidFill>
                    <a:srgbClr val="000000"/>
                  </a:solidFill>
                  <a:cs typeface="Arial" charset="0"/>
                </a:rPr>
                <a:t>deposizione di matrice extracellulare</a:t>
              </a:r>
            </a:p>
            <a:p>
              <a:pPr eaLnBrk="1" fontAlgn="base" hangingPunct="1">
                <a:lnSpc>
                  <a:spcPct val="7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it-IT" altLang="it-IT" sz="2800" dirty="0">
                  <a:solidFill>
                    <a:srgbClr val="000000"/>
                  </a:solidFill>
                  <a:cs typeface="Arial" charset="0"/>
                </a:rPr>
                <a:t>   	danni funzionali locali e sistemici </a:t>
              </a:r>
            </a:p>
          </p:txBody>
        </p:sp>
        <p:sp>
          <p:nvSpPr>
            <p:cNvPr id="149514" name="CasellaDiTesto 1"/>
            <p:cNvSpPr txBox="1">
              <a:spLocks noChangeArrowheads="1"/>
            </p:cNvSpPr>
            <p:nvPr/>
          </p:nvSpPr>
          <p:spPr bwMode="auto">
            <a:xfrm>
              <a:off x="7858349" y="3861048"/>
              <a:ext cx="962123" cy="523083"/>
            </a:xfrm>
            <a:prstGeom prst="rect">
              <a:avLst/>
            </a:prstGeom>
            <a:solidFill>
              <a:srgbClr val="75DBFF"/>
            </a:solidFill>
            <a:ln w="9525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it-IT" altLang="it-IT" sz="2800" b="1">
                  <a:solidFill>
                    <a:srgbClr val="000000"/>
                  </a:solidFill>
                  <a:cs typeface="Arial" charset="0"/>
                </a:rPr>
                <a:t>ROS</a:t>
              </a:r>
            </a:p>
          </p:txBody>
        </p:sp>
        <p:cxnSp>
          <p:nvCxnSpPr>
            <p:cNvPr id="5" name="Connettore 2 4"/>
            <p:cNvCxnSpPr>
              <a:cxnSpLocks/>
            </p:cNvCxnSpPr>
            <p:nvPr/>
          </p:nvCxnSpPr>
          <p:spPr bwMode="auto">
            <a:xfrm flipH="1">
              <a:off x="5004048" y="3990985"/>
              <a:ext cx="2749225" cy="590143"/>
            </a:xfrm>
            <a:prstGeom prst="straightConnector1">
              <a:avLst/>
            </a:prstGeom>
            <a:ln w="38100">
              <a:solidFill>
                <a:srgbClr val="66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ttore 2 8"/>
            <p:cNvCxnSpPr>
              <a:cxnSpLocks/>
            </p:cNvCxnSpPr>
            <p:nvPr/>
          </p:nvCxnSpPr>
          <p:spPr>
            <a:xfrm flipH="1">
              <a:off x="7236296" y="4500018"/>
              <a:ext cx="798638" cy="933910"/>
            </a:xfrm>
            <a:prstGeom prst="straightConnector1">
              <a:avLst/>
            </a:prstGeom>
            <a:ln w="57150">
              <a:solidFill>
                <a:srgbClr val="66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Freccia circolare a sinistra 10">
              <a:extLst>
                <a:ext uri="{FF2B5EF4-FFF2-40B4-BE49-F238E27FC236}">
                  <a16:creationId xmlns:a16="http://schemas.microsoft.com/office/drawing/2014/main" id="{98467B8C-B05A-804F-B10B-44BC87CEE7E6}"/>
                </a:ext>
              </a:extLst>
            </p:cNvPr>
            <p:cNvSpPr/>
            <p:nvPr/>
          </p:nvSpPr>
          <p:spPr>
            <a:xfrm>
              <a:off x="5004048" y="4632896"/>
              <a:ext cx="216024" cy="596304"/>
            </a:xfrm>
            <a:prstGeom prst="curvedLeftArrow">
              <a:avLst/>
            </a:prstGeom>
            <a:solidFill>
              <a:srgbClr val="0200FF"/>
            </a:solidFill>
            <a:ln>
              <a:solidFill>
                <a:srgbClr val="02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25" name="Freccia circolare a sinistra 24">
              <a:extLst>
                <a:ext uri="{FF2B5EF4-FFF2-40B4-BE49-F238E27FC236}">
                  <a16:creationId xmlns:a16="http://schemas.microsoft.com/office/drawing/2014/main" id="{3263A02E-3DE2-C848-A0A4-15D75CA6109E}"/>
                </a:ext>
              </a:extLst>
            </p:cNvPr>
            <p:cNvSpPr/>
            <p:nvPr/>
          </p:nvSpPr>
          <p:spPr>
            <a:xfrm>
              <a:off x="7452320" y="5589240"/>
              <a:ext cx="216024" cy="596304"/>
            </a:xfrm>
            <a:prstGeom prst="curvedLeftArrow">
              <a:avLst/>
            </a:prstGeom>
            <a:solidFill>
              <a:srgbClr val="0200FF"/>
            </a:solidFill>
            <a:ln>
              <a:solidFill>
                <a:srgbClr val="02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</p:grp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42B112D1-BDDC-0A4F-910B-C961094D47AC}"/>
              </a:ext>
            </a:extLst>
          </p:cNvPr>
          <p:cNvCxnSpPr>
            <a:cxnSpLocks/>
          </p:cNvCxnSpPr>
          <p:nvPr/>
        </p:nvCxnSpPr>
        <p:spPr bwMode="auto">
          <a:xfrm flipV="1">
            <a:off x="4866555" y="4373760"/>
            <a:ext cx="2939256" cy="67739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4867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467805-9B44-094C-9588-736125550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" y="-99392"/>
            <a:ext cx="9180139" cy="634082"/>
          </a:xfrm>
        </p:spPr>
        <p:txBody>
          <a:bodyPr/>
          <a:lstStyle/>
          <a:p>
            <a:r>
              <a:rPr lang="it-IT" sz="3200" dirty="0" err="1">
                <a:solidFill>
                  <a:srgbClr val="FFFF00"/>
                </a:solidFill>
              </a:rPr>
              <a:t>Extensive</a:t>
            </a:r>
            <a:r>
              <a:rPr lang="it-IT" sz="3200" dirty="0">
                <a:solidFill>
                  <a:srgbClr val="FFFF00"/>
                </a:solidFill>
              </a:rPr>
              <a:t> </a:t>
            </a:r>
            <a:r>
              <a:rPr lang="it-IT" sz="3200" dirty="0" err="1">
                <a:solidFill>
                  <a:srgbClr val="FFFF00"/>
                </a:solidFill>
              </a:rPr>
              <a:t>alveolar</a:t>
            </a:r>
            <a:r>
              <a:rPr lang="it-IT" sz="3200" dirty="0">
                <a:solidFill>
                  <a:srgbClr val="FFFF00"/>
                </a:solidFill>
              </a:rPr>
              <a:t> </a:t>
            </a:r>
            <a:r>
              <a:rPr lang="it-IT" sz="3200" dirty="0" err="1">
                <a:solidFill>
                  <a:srgbClr val="FFFF00"/>
                </a:solidFill>
              </a:rPr>
              <a:t>wall</a:t>
            </a:r>
            <a:r>
              <a:rPr lang="it-IT" sz="3200" dirty="0">
                <a:solidFill>
                  <a:srgbClr val="FFFF00"/>
                </a:solidFill>
              </a:rPr>
              <a:t> </a:t>
            </a:r>
            <a:r>
              <a:rPr lang="it-IT" sz="3200" dirty="0" err="1">
                <a:solidFill>
                  <a:srgbClr val="FFFF00"/>
                </a:solidFill>
              </a:rPr>
              <a:t>thickening</a:t>
            </a:r>
            <a:r>
              <a:rPr lang="it-IT" sz="3200" dirty="0">
                <a:solidFill>
                  <a:srgbClr val="FFFF00"/>
                </a:solidFill>
              </a:rPr>
              <a:t> in </a:t>
            </a:r>
            <a:r>
              <a:rPr lang="it-IT" sz="3200" dirty="0" err="1">
                <a:solidFill>
                  <a:srgbClr val="FFFF00"/>
                </a:solidFill>
              </a:rPr>
              <a:t>lung</a:t>
            </a:r>
            <a:r>
              <a:rPr lang="it-IT" sz="3200" dirty="0">
                <a:solidFill>
                  <a:srgbClr val="FFFF00"/>
                </a:solidFill>
              </a:rPr>
              <a:t> </a:t>
            </a:r>
            <a:r>
              <a:rPr lang="it-IT" sz="3200" dirty="0" err="1">
                <a:solidFill>
                  <a:srgbClr val="FFFF00"/>
                </a:solidFill>
              </a:rPr>
              <a:t>fibrosis</a:t>
            </a:r>
            <a:endParaRPr lang="it-IT" sz="3200" dirty="0">
              <a:solidFill>
                <a:srgbClr val="FFFF00"/>
              </a:solidFill>
            </a:endParaRPr>
          </a:p>
        </p:txBody>
      </p:sp>
      <p:pic>
        <p:nvPicPr>
          <p:cNvPr id="3" name="Picture 4" descr="Risultati immagini per pulmonary fibrosis histology">
            <a:extLst>
              <a:ext uri="{FF2B5EF4-FFF2-40B4-BE49-F238E27FC236}">
                <a16:creationId xmlns:a16="http://schemas.microsoft.com/office/drawing/2014/main" id="{D1CD6290-8A54-A941-A5A0-C9E92DFD0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708920"/>
            <a:ext cx="5435723" cy="4082230"/>
          </a:xfrm>
          <a:prstGeom prst="rect">
            <a:avLst/>
          </a:prstGeom>
          <a:noFill/>
          <a:ln w="28575">
            <a:solidFill>
              <a:srgbClr val="66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FCD93729-001A-B844-9472-BF127E11C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86" y="534690"/>
            <a:ext cx="4078902" cy="3326358"/>
          </a:xfrm>
          <a:prstGeom prst="rect">
            <a:avLst/>
          </a:prstGeom>
          <a:ln w="28575">
            <a:solidFill>
              <a:srgbClr val="0200FF"/>
            </a:solidFill>
          </a:ln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682F63B9-2F2E-BA49-A64C-F9030FC73381}"/>
              </a:ext>
            </a:extLst>
          </p:cNvPr>
          <p:cNvSpPr txBox="1"/>
          <p:nvPr/>
        </p:nvSpPr>
        <p:spPr>
          <a:xfrm>
            <a:off x="5198344" y="4571836"/>
            <a:ext cx="250581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dirty="0" err="1"/>
              <a:t>thickened</a:t>
            </a:r>
            <a:r>
              <a:rPr lang="it-IT" dirty="0"/>
              <a:t> </a:t>
            </a:r>
            <a:r>
              <a:rPr lang="it-IT" dirty="0" err="1"/>
              <a:t>alveolar</a:t>
            </a:r>
            <a:r>
              <a:rPr lang="it-IT" dirty="0"/>
              <a:t> </a:t>
            </a:r>
            <a:r>
              <a:rPr lang="it-IT" dirty="0" err="1"/>
              <a:t>wall</a:t>
            </a:r>
            <a:endParaRPr lang="it-IT" dirty="0"/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5D6B9037-1154-D349-B16B-C21C492C3785}"/>
              </a:ext>
            </a:extLst>
          </p:cNvPr>
          <p:cNvCxnSpPr>
            <a:cxnSpLocks/>
          </p:cNvCxnSpPr>
          <p:nvPr/>
        </p:nvCxnSpPr>
        <p:spPr>
          <a:xfrm>
            <a:off x="3995936" y="4509120"/>
            <a:ext cx="4585193" cy="0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5399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4"/>
          <p:cNvSpPr>
            <a:spLocks noGrp="1" noChangeArrowheads="1"/>
          </p:cNvSpPr>
          <p:nvPr>
            <p:ph type="title"/>
          </p:nvPr>
        </p:nvSpPr>
        <p:spPr>
          <a:xfrm>
            <a:off x="34925" y="917575"/>
            <a:ext cx="9037638" cy="1143000"/>
          </a:xfrm>
        </p:spPr>
        <p:txBody>
          <a:bodyPr/>
          <a:lstStyle/>
          <a:p>
            <a:pPr algn="l" eaLnBrk="1" hangingPunct="1"/>
            <a:r>
              <a:rPr lang="it-IT" altLang="it-IT" sz="3600">
                <a:solidFill>
                  <a:srgbClr val="FFFF00"/>
                </a:solidFill>
              </a:rPr>
              <a:t>Steatosi (o degenerazione grassa): </a:t>
            </a:r>
            <a:r>
              <a:rPr lang="it-IT" altLang="it-IT" sz="3600">
                <a:solidFill>
                  <a:schemeClr val="bg1"/>
                </a:solidFill>
              </a:rPr>
              <a:t>accumulo intracellulare di trigliceridi</a:t>
            </a:r>
            <a:endParaRPr lang="it-IT" altLang="it-IT" sz="3600">
              <a:solidFill>
                <a:srgbClr val="FFFF00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57200" y="58738"/>
            <a:ext cx="8229600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it-IT" altLang="it-IT" sz="4000" kern="0">
                <a:solidFill>
                  <a:srgbClr val="FFFF00"/>
                </a:solidFill>
              </a:rPr>
              <a:t>Accumuli intracellulari: </a:t>
            </a:r>
            <a:r>
              <a:rPr lang="it-IT" altLang="it-IT" sz="4000" b="1" kern="0">
                <a:solidFill>
                  <a:srgbClr val="FFFF00"/>
                </a:solidFill>
              </a:rPr>
              <a:t>lipidi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1336675" y="2460625"/>
            <a:ext cx="5827713" cy="3416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3600">
                <a:solidFill>
                  <a:srgbClr val="FFFFFF"/>
                </a:solidFill>
                <a:cs typeface="Arial" charset="0"/>
              </a:rPr>
              <a:t>Organi colpiti dalla steatosi: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3600">
              <a:solidFill>
                <a:srgbClr val="FFFFFF"/>
              </a:solidFill>
              <a:cs typeface="Arial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it-IT" sz="3600">
                <a:solidFill>
                  <a:srgbClr val="FFFF00"/>
                </a:solidFill>
                <a:cs typeface="Arial" charset="0"/>
              </a:rPr>
              <a:t>Fegato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it-IT" sz="3600">
                <a:solidFill>
                  <a:srgbClr val="FFFFFF"/>
                </a:solidFill>
                <a:cs typeface="Arial" charset="0"/>
              </a:rPr>
              <a:t>Cuore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it-IT" sz="3600">
                <a:solidFill>
                  <a:srgbClr val="FFFFFF"/>
                </a:solidFill>
                <a:cs typeface="Arial" charset="0"/>
              </a:rPr>
              <a:t>Muscolo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it-IT" sz="3600">
                <a:solidFill>
                  <a:srgbClr val="FFFFFF"/>
                </a:solidFill>
                <a:cs typeface="Arial" charset="0"/>
              </a:rPr>
              <a:t>Corticale del rene</a:t>
            </a:r>
          </a:p>
        </p:txBody>
      </p:sp>
    </p:spTree>
    <p:extLst>
      <p:ext uri="{BB962C8B-B14F-4D97-AF65-F5344CB8AC3E}">
        <p14:creationId xmlns:p14="http://schemas.microsoft.com/office/powerpoint/2010/main" val="1919476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4"/>
          <p:cNvSpPr>
            <a:spLocks noGrp="1" noChangeArrowheads="1"/>
          </p:cNvSpPr>
          <p:nvPr>
            <p:ph type="title"/>
          </p:nvPr>
        </p:nvSpPr>
        <p:spPr>
          <a:xfrm>
            <a:off x="34925" y="-100013"/>
            <a:ext cx="9109075" cy="1081088"/>
          </a:xfrm>
        </p:spPr>
        <p:txBody>
          <a:bodyPr/>
          <a:lstStyle/>
          <a:p>
            <a:pPr eaLnBrk="1" hangingPunct="1"/>
            <a:r>
              <a:rPr lang="it-IT" altLang="it-IT" sz="3200">
                <a:solidFill>
                  <a:srgbClr val="FFFF00"/>
                </a:solidFill>
              </a:rPr>
              <a:t>Meccanismi molecolari coinvolti nella patogenesi della </a:t>
            </a:r>
            <a:r>
              <a:rPr lang="it-IT" altLang="it-IT" sz="3200" u="sng">
                <a:solidFill>
                  <a:srgbClr val="FFFF00"/>
                </a:solidFill>
              </a:rPr>
              <a:t>fibrosi</a:t>
            </a:r>
            <a:r>
              <a:rPr lang="it-IT" altLang="it-IT" sz="3200">
                <a:solidFill>
                  <a:srgbClr val="FFFF00"/>
                </a:solidFill>
              </a:rPr>
              <a:t> indotta da ROS</a:t>
            </a:r>
          </a:p>
        </p:txBody>
      </p:sp>
      <p:grpSp>
        <p:nvGrpSpPr>
          <p:cNvPr id="150531" name="Gruppo 1"/>
          <p:cNvGrpSpPr>
            <a:grpSpLocks/>
          </p:cNvGrpSpPr>
          <p:nvPr/>
        </p:nvGrpSpPr>
        <p:grpSpPr bwMode="auto">
          <a:xfrm>
            <a:off x="107950" y="982663"/>
            <a:ext cx="9001125" cy="4175125"/>
            <a:chOff x="121275" y="981075"/>
            <a:chExt cx="9001125" cy="4175125"/>
          </a:xfrm>
        </p:grpSpPr>
        <p:pic>
          <p:nvPicPr>
            <p:cNvPr id="150533" name="Picture 4" descr="http://www.mdpi.com/biomolecules/biomolecules-05-01399/article_deploy/html/images/biomolecules-05-01399-g004-1024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275" y="981075"/>
              <a:ext cx="9001125" cy="4175125"/>
            </a:xfrm>
            <a:prstGeom prst="rect">
              <a:avLst/>
            </a:prstGeom>
            <a:solidFill>
              <a:srgbClr val="99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0534" name="CasellaDiTesto 1"/>
            <p:cNvSpPr txBox="1">
              <a:spLocks noChangeArrowheads="1"/>
            </p:cNvSpPr>
            <p:nvPr/>
          </p:nvSpPr>
          <p:spPr bwMode="auto">
            <a:xfrm>
              <a:off x="5882313" y="4652963"/>
              <a:ext cx="863600" cy="369887"/>
            </a:xfrm>
            <a:prstGeom prst="rect">
              <a:avLst/>
            </a:prstGeom>
            <a:solidFill>
              <a:srgbClr val="99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it-IT" altLang="it-IT" sz="1800" b="1">
                  <a:solidFill>
                    <a:srgbClr val="000000"/>
                  </a:solidFill>
                  <a:cs typeface="Arial" charset="0"/>
                </a:rPr>
                <a:t>NF-kB</a:t>
              </a:r>
            </a:p>
          </p:txBody>
        </p:sp>
        <p:sp>
          <p:nvSpPr>
            <p:cNvPr id="150535" name="CasellaDiTesto 2"/>
            <p:cNvSpPr txBox="1">
              <a:spLocks noChangeArrowheads="1"/>
            </p:cNvSpPr>
            <p:nvPr/>
          </p:nvSpPr>
          <p:spPr bwMode="auto">
            <a:xfrm>
              <a:off x="7588875" y="3860800"/>
              <a:ext cx="1487488" cy="1200150"/>
            </a:xfrm>
            <a:prstGeom prst="rect">
              <a:avLst/>
            </a:prstGeom>
            <a:solidFill>
              <a:srgbClr val="99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marL="285750" indent="-28575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800" b="1" dirty="0">
                  <a:solidFill>
                    <a:srgbClr val="000000"/>
                  </a:solidFill>
                  <a:cs typeface="Arial" charset="0"/>
                </a:rPr>
                <a:t>TNF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800" b="1" dirty="0">
                  <a:solidFill>
                    <a:srgbClr val="000000"/>
                  </a:solidFill>
                  <a:cs typeface="Arial" charset="0"/>
                </a:rPr>
                <a:t>IL-1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800" b="1" dirty="0">
                  <a:solidFill>
                    <a:srgbClr val="FF0000"/>
                  </a:solidFill>
                  <a:cs typeface="Arial" charset="0"/>
                </a:rPr>
                <a:t>TGF-beta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800" b="1" dirty="0">
                  <a:solidFill>
                    <a:srgbClr val="FF0000"/>
                  </a:solidFill>
                  <a:cs typeface="Arial" charset="0"/>
                </a:rPr>
                <a:t>PDGF</a:t>
              </a:r>
            </a:p>
          </p:txBody>
        </p:sp>
        <p:sp>
          <p:nvSpPr>
            <p:cNvPr id="4" name="Freccia a destra 3"/>
            <p:cNvSpPr/>
            <p:nvPr/>
          </p:nvSpPr>
          <p:spPr>
            <a:xfrm>
              <a:off x="6961813" y="4724400"/>
              <a:ext cx="431800" cy="217487"/>
            </a:xfrm>
            <a:prstGeom prst="rightArrow">
              <a:avLst/>
            </a:prstGeom>
            <a:solidFill>
              <a:srgbClr val="99FF99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b="1">
                <a:solidFill>
                  <a:srgbClr val="FFFFFF"/>
                </a:solidFill>
              </a:endParaRPr>
            </a:p>
          </p:txBody>
        </p:sp>
        <p:sp>
          <p:nvSpPr>
            <p:cNvPr id="5" name="Rettangolo 4"/>
            <p:cNvSpPr/>
            <p:nvPr/>
          </p:nvSpPr>
          <p:spPr>
            <a:xfrm>
              <a:off x="5306050" y="4149725"/>
              <a:ext cx="1008063" cy="4318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>
                <a:solidFill>
                  <a:srgbClr val="FFFFFF"/>
                </a:solidFill>
              </a:endParaRPr>
            </a:p>
          </p:txBody>
        </p:sp>
      </p:grpSp>
      <p:sp>
        <p:nvSpPr>
          <p:cNvPr id="150532" name="Text Box 5"/>
          <p:cNvSpPr txBox="1">
            <a:spLocks noChangeArrowheads="1"/>
          </p:cNvSpPr>
          <p:nvPr/>
        </p:nvSpPr>
        <p:spPr bwMode="auto">
          <a:xfrm>
            <a:off x="46038" y="5105400"/>
            <a:ext cx="9063037" cy="17081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it-IT" altLang="it-IT" sz="2100" dirty="0">
                <a:solidFill>
                  <a:srgbClr val="000000"/>
                </a:solidFill>
                <a:cs typeface="Arial" charset="0"/>
              </a:rPr>
              <a:t>A basse concentrazioni (</a:t>
            </a:r>
            <a:r>
              <a:rPr lang="el-GR" altLang="it-IT" sz="2100" dirty="0">
                <a:solidFill>
                  <a:srgbClr val="000000"/>
                </a:solidFill>
                <a:cs typeface="Arial" charset="0"/>
              </a:rPr>
              <a:t>μ</a:t>
            </a:r>
            <a:r>
              <a:rPr lang="it-IT" altLang="it-IT" sz="2100" dirty="0">
                <a:solidFill>
                  <a:srgbClr val="000000"/>
                </a:solidFill>
                <a:cs typeface="Arial" charset="0"/>
              </a:rPr>
              <a:t>M-</a:t>
            </a:r>
            <a:r>
              <a:rPr lang="it-IT" altLang="it-IT" sz="2100" dirty="0" err="1">
                <a:solidFill>
                  <a:srgbClr val="000000"/>
                </a:solidFill>
                <a:cs typeface="Arial" charset="0"/>
              </a:rPr>
              <a:t>nM</a:t>
            </a:r>
            <a:r>
              <a:rPr lang="it-IT" altLang="it-IT" sz="2100" dirty="0">
                <a:solidFill>
                  <a:srgbClr val="000000"/>
                </a:solidFill>
                <a:cs typeface="Arial" charset="0"/>
              </a:rPr>
              <a:t>), alcune specie chimiche ossidanti (O</a:t>
            </a:r>
            <a:r>
              <a:rPr lang="it-IT" altLang="it-IT" sz="2100" baseline="-25000" dirty="0">
                <a:solidFill>
                  <a:srgbClr val="000000"/>
                </a:solidFill>
                <a:cs typeface="Arial" charset="0"/>
              </a:rPr>
              <a:t>2</a:t>
            </a:r>
            <a:r>
              <a:rPr lang="it-IT" altLang="it-IT" sz="2100" baseline="30000" dirty="0">
                <a:solidFill>
                  <a:srgbClr val="000000"/>
                </a:solidFill>
                <a:cs typeface="Arial" charset="0"/>
              </a:rPr>
              <a:t>-</a:t>
            </a:r>
            <a:r>
              <a:rPr lang="it-IT" altLang="it-IT" sz="2100" dirty="0">
                <a:solidFill>
                  <a:srgbClr val="000000"/>
                </a:solidFill>
                <a:cs typeface="Arial" charset="0"/>
              </a:rPr>
              <a:t>, H</a:t>
            </a:r>
            <a:r>
              <a:rPr lang="it-IT" altLang="it-IT" sz="2100" baseline="-25000" dirty="0">
                <a:solidFill>
                  <a:srgbClr val="000000"/>
                </a:solidFill>
                <a:cs typeface="Arial" charset="0"/>
              </a:rPr>
              <a:t>2</a:t>
            </a:r>
            <a:r>
              <a:rPr lang="it-IT" altLang="it-IT" sz="2100" dirty="0">
                <a:solidFill>
                  <a:srgbClr val="000000"/>
                </a:solidFill>
                <a:cs typeface="Arial" charset="0"/>
              </a:rPr>
              <a:t>O</a:t>
            </a:r>
            <a:r>
              <a:rPr lang="it-IT" altLang="it-IT" sz="2100" baseline="-25000" dirty="0">
                <a:solidFill>
                  <a:srgbClr val="000000"/>
                </a:solidFill>
                <a:cs typeface="Arial" charset="0"/>
              </a:rPr>
              <a:t>2</a:t>
            </a:r>
            <a:r>
              <a:rPr lang="it-IT" altLang="it-IT" sz="2100" dirty="0">
                <a:solidFill>
                  <a:srgbClr val="000000"/>
                </a:solidFill>
                <a:cs typeface="Arial" charset="0"/>
              </a:rPr>
              <a:t>) innescano </a:t>
            </a:r>
            <a:r>
              <a:rPr lang="it-IT" altLang="it-IT" sz="2100" b="1" dirty="0">
                <a:solidFill>
                  <a:srgbClr val="000000"/>
                </a:solidFill>
                <a:cs typeface="Arial" charset="0"/>
              </a:rPr>
              <a:t>segnali intracellulari</a:t>
            </a:r>
            <a:r>
              <a:rPr lang="it-IT" altLang="it-IT" sz="2100" dirty="0">
                <a:solidFill>
                  <a:srgbClr val="000000"/>
                </a:solidFill>
                <a:cs typeface="Arial" charset="0"/>
              </a:rPr>
              <a:t> che provocano l’attivazione di fattori di trascrizione (per es., NF-</a:t>
            </a:r>
            <a:r>
              <a:rPr lang="it-IT" altLang="it-IT" sz="2100" dirty="0" err="1">
                <a:solidFill>
                  <a:srgbClr val="000000"/>
                </a:solidFill>
                <a:cs typeface="Arial" charset="0"/>
              </a:rPr>
              <a:t>kB</a:t>
            </a:r>
            <a:r>
              <a:rPr lang="it-IT" altLang="it-IT" sz="2100" dirty="0">
                <a:solidFill>
                  <a:srgbClr val="000000"/>
                </a:solidFill>
                <a:cs typeface="Arial" charset="0"/>
              </a:rPr>
              <a:t>, AP-1) coinvolti nella produzione di citochine sia </a:t>
            </a:r>
            <a:r>
              <a:rPr lang="it-IT" altLang="it-IT" sz="2100" b="1" u="sng" dirty="0">
                <a:solidFill>
                  <a:srgbClr val="000000"/>
                </a:solidFill>
                <a:cs typeface="Arial" charset="0"/>
              </a:rPr>
              <a:t>pro-infiammatorie</a:t>
            </a:r>
            <a:r>
              <a:rPr lang="it-IT" altLang="it-IT" sz="2100" dirty="0">
                <a:solidFill>
                  <a:srgbClr val="000000"/>
                </a:solidFill>
                <a:cs typeface="Arial" charset="0"/>
              </a:rPr>
              <a:t> (TNF, IL-1, IL-6) che </a:t>
            </a:r>
            <a:r>
              <a:rPr lang="it-IT" altLang="it-IT" sz="2100" b="1" u="sng" dirty="0" err="1">
                <a:solidFill>
                  <a:srgbClr val="FF0000"/>
                </a:solidFill>
                <a:cs typeface="Arial" charset="0"/>
              </a:rPr>
              <a:t>fibrogeniche</a:t>
            </a:r>
            <a:r>
              <a:rPr lang="it-IT" altLang="it-IT" sz="2100" dirty="0">
                <a:solidFill>
                  <a:srgbClr val="000000"/>
                </a:solidFill>
                <a:cs typeface="Arial" charset="0"/>
              </a:rPr>
              <a:t> (</a:t>
            </a:r>
            <a:r>
              <a:rPr lang="it-IT" altLang="it-IT" sz="2100" dirty="0" err="1">
                <a:solidFill>
                  <a:srgbClr val="000000"/>
                </a:solidFill>
                <a:cs typeface="Arial" charset="0"/>
              </a:rPr>
              <a:t>Transforming</a:t>
            </a:r>
            <a:r>
              <a:rPr lang="it-IT" altLang="it-IT" sz="21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it-IT" altLang="it-IT" sz="2100" dirty="0" err="1">
                <a:solidFill>
                  <a:srgbClr val="000000"/>
                </a:solidFill>
                <a:cs typeface="Arial" charset="0"/>
              </a:rPr>
              <a:t>Growth</a:t>
            </a:r>
            <a:r>
              <a:rPr lang="it-IT" altLang="it-IT" sz="21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it-IT" altLang="it-IT" sz="2100" dirty="0" err="1">
                <a:solidFill>
                  <a:srgbClr val="000000"/>
                </a:solidFill>
                <a:cs typeface="Arial" charset="0"/>
              </a:rPr>
              <a:t>Factor</a:t>
            </a:r>
            <a:r>
              <a:rPr lang="it-IT" altLang="it-IT" sz="2100" dirty="0">
                <a:solidFill>
                  <a:srgbClr val="000000"/>
                </a:solidFill>
                <a:cs typeface="Arial" charset="0"/>
              </a:rPr>
              <a:t>-</a:t>
            </a:r>
            <a:r>
              <a:rPr lang="el-GR" altLang="it-IT" sz="2100" dirty="0">
                <a:solidFill>
                  <a:srgbClr val="000000"/>
                </a:solidFill>
                <a:cs typeface="Arial" charset="0"/>
              </a:rPr>
              <a:t>β</a:t>
            </a:r>
            <a:r>
              <a:rPr lang="it-IT" altLang="it-IT" sz="21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it-IT" altLang="it-IT" sz="2100" dirty="0" err="1">
                <a:solidFill>
                  <a:srgbClr val="000000"/>
                </a:solidFill>
                <a:cs typeface="Arial" charset="0"/>
              </a:rPr>
              <a:t>Platelet-Derived</a:t>
            </a:r>
            <a:r>
              <a:rPr lang="it-IT" altLang="it-IT" sz="21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it-IT" altLang="it-IT" sz="2100" dirty="0" err="1">
                <a:solidFill>
                  <a:srgbClr val="000000"/>
                </a:solidFill>
                <a:cs typeface="Arial" charset="0"/>
              </a:rPr>
              <a:t>Growth</a:t>
            </a:r>
            <a:r>
              <a:rPr lang="it-IT" altLang="it-IT" sz="21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it-IT" altLang="it-IT" sz="2100" dirty="0" err="1">
                <a:solidFill>
                  <a:srgbClr val="000000"/>
                </a:solidFill>
                <a:cs typeface="Arial" charset="0"/>
              </a:rPr>
              <a:t>Factor</a:t>
            </a:r>
            <a:r>
              <a:rPr lang="it-IT" altLang="it-IT" sz="2100" dirty="0">
                <a:solidFill>
                  <a:srgbClr val="000000"/>
                </a:solidFill>
                <a:cs typeface="Arial" charset="0"/>
              </a:rPr>
              <a:t>)</a:t>
            </a:r>
            <a:endParaRPr lang="el-GR" altLang="it-IT" sz="21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1535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15888"/>
            <a:ext cx="9109075" cy="678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2579" name="Line 5"/>
          <p:cNvSpPr>
            <a:spLocks noChangeShapeType="1"/>
          </p:cNvSpPr>
          <p:nvPr/>
        </p:nvSpPr>
        <p:spPr bwMode="auto">
          <a:xfrm>
            <a:off x="6227763" y="2033588"/>
            <a:ext cx="26638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2580" name="Line 6"/>
          <p:cNvSpPr>
            <a:spLocks noChangeShapeType="1"/>
          </p:cNvSpPr>
          <p:nvPr/>
        </p:nvSpPr>
        <p:spPr bwMode="auto">
          <a:xfrm>
            <a:off x="2195513" y="2276475"/>
            <a:ext cx="640873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1713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17"/>
            </a:gs>
            <a:gs pos="50000">
              <a:srgbClr val="000032"/>
            </a:gs>
            <a:gs pos="100000">
              <a:srgbClr val="00001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850900"/>
          </a:xfrm>
        </p:spPr>
        <p:txBody>
          <a:bodyPr/>
          <a:lstStyle/>
          <a:p>
            <a:pPr eaLnBrk="1" hangingPunct="1"/>
            <a:r>
              <a:rPr lang="it-IT" altLang="it-IT" sz="4000">
                <a:solidFill>
                  <a:srgbClr val="FFFF00"/>
                </a:solidFill>
              </a:rPr>
              <a:t>ROS e invecchiamento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865188"/>
            <a:ext cx="8928100" cy="5876925"/>
          </a:xfrm>
          <a:solidFill>
            <a:schemeClr val="bg1"/>
          </a:solidFill>
        </p:spPr>
        <p:txBody>
          <a:bodyPr/>
          <a:lstStyle/>
          <a:p>
            <a:pPr algn="just" eaLnBrk="1" hangingPunct="1">
              <a:defRPr/>
            </a:pPr>
            <a:r>
              <a:rPr lang="it-IT" altLang="it-IT" sz="2800">
                <a:latin typeface="+mj-lt"/>
              </a:rPr>
              <a:t>L’invecchiamento è un processo caratterizzato da una serie di alterazioni sequenziali che si accumulano con l’età e che portano ad un </a:t>
            </a:r>
            <a:r>
              <a:rPr lang="it-IT" altLang="it-IT" sz="2800" b="1">
                <a:solidFill>
                  <a:srgbClr val="FF0000"/>
                </a:solidFill>
                <a:latin typeface="+mj-lt"/>
              </a:rPr>
              <a:t>deterioramento dei meccanismi omeostatici</a:t>
            </a:r>
            <a:r>
              <a:rPr lang="it-IT" altLang="it-IT" sz="2800" b="1">
                <a:latin typeface="+mj-lt"/>
              </a:rPr>
              <a:t> che regolano diverse funzioni fisiologiche</a:t>
            </a:r>
          </a:p>
          <a:p>
            <a:pPr algn="just" eaLnBrk="1" hangingPunct="1">
              <a:defRPr/>
            </a:pPr>
            <a:endParaRPr lang="it-IT" altLang="it-IT" sz="1800">
              <a:latin typeface="+mj-lt"/>
            </a:endParaRPr>
          </a:p>
          <a:p>
            <a:pPr algn="just" eaLnBrk="1" hangingPunct="1">
              <a:defRPr/>
            </a:pPr>
            <a:r>
              <a:rPr lang="it-IT" altLang="it-IT" sz="2800">
                <a:latin typeface="+mj-lt"/>
              </a:rPr>
              <a:t>Nell’invecchiamento, una </a:t>
            </a:r>
            <a:r>
              <a:rPr lang="it-IT" altLang="it-IT" sz="2800" b="1" u="sng">
                <a:latin typeface="+mj-lt"/>
              </a:rPr>
              <a:t>minor efficienza dei sistemi anti-ossidanti</a:t>
            </a:r>
            <a:r>
              <a:rPr lang="it-IT" altLang="it-IT" sz="2800">
                <a:latin typeface="+mj-lt"/>
              </a:rPr>
              <a:t> è un fattore patogenetico che favorisce il </a:t>
            </a:r>
            <a:r>
              <a:rPr lang="it-IT" altLang="it-IT" sz="2800" u="sng">
                <a:latin typeface="+mj-lt"/>
              </a:rPr>
              <a:t>deposito tessutale di </a:t>
            </a:r>
            <a:r>
              <a:rPr lang="it-IT" altLang="it-IT" sz="2800" b="1" u="sng">
                <a:solidFill>
                  <a:srgbClr val="FF0000"/>
                </a:solidFill>
                <a:latin typeface="+mj-lt"/>
              </a:rPr>
              <a:t>lipidi e proteine ossidati</a:t>
            </a:r>
            <a:r>
              <a:rPr lang="it-IT" altLang="it-IT" sz="2800">
                <a:latin typeface="+mj-lt"/>
              </a:rPr>
              <a:t> (lipofuscine; prevalentemente nei </a:t>
            </a:r>
            <a:r>
              <a:rPr lang="it-IT" altLang="it-IT" sz="2800" b="1">
                <a:latin typeface="+mj-lt"/>
              </a:rPr>
              <a:t>neuroni</a:t>
            </a:r>
            <a:r>
              <a:rPr lang="it-IT" altLang="it-IT" sz="2800">
                <a:latin typeface="+mj-lt"/>
              </a:rPr>
              <a:t> e nei </a:t>
            </a:r>
            <a:r>
              <a:rPr lang="it-IT" altLang="it-IT" sz="2800" b="1">
                <a:latin typeface="+mj-lt"/>
              </a:rPr>
              <a:t>miocardiociti</a:t>
            </a:r>
            <a:r>
              <a:rPr lang="it-IT" altLang="it-IT" sz="2800">
                <a:latin typeface="+mj-lt"/>
              </a:rPr>
              <a:t>). Tale deposito determina </a:t>
            </a:r>
            <a:r>
              <a:rPr lang="it-IT" altLang="it-IT" sz="2800" b="1">
                <a:solidFill>
                  <a:srgbClr val="FF0000"/>
                </a:solidFill>
                <a:latin typeface="+mj-lt"/>
              </a:rPr>
              <a:t>sofferenza cellulare</a:t>
            </a:r>
            <a:r>
              <a:rPr lang="it-IT" altLang="it-IT" sz="2800">
                <a:latin typeface="+mj-lt"/>
              </a:rPr>
              <a:t> e concorre alla comparsa di manifestazioni patologiche</a:t>
            </a:r>
            <a:endParaRPr lang="it-IT" altLang="it-IT" sz="2800" u="sng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1799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rgbClr val="000017"/>
            </a:gs>
            <a:gs pos="100000">
              <a:srgbClr val="00003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9144000" cy="576263"/>
          </a:xfrm>
        </p:spPr>
        <p:txBody>
          <a:bodyPr/>
          <a:lstStyle/>
          <a:p>
            <a:pPr eaLnBrk="1" hangingPunct="1"/>
            <a:r>
              <a:rPr lang="it-IT" altLang="it-IT" sz="3400">
                <a:solidFill>
                  <a:srgbClr val="FFFF00"/>
                </a:solidFill>
              </a:rPr>
              <a:t>Principali meccanismi antiossidanti cellulari</a:t>
            </a:r>
          </a:p>
        </p:txBody>
      </p:sp>
      <p:sp>
        <p:nvSpPr>
          <p:cNvPr id="153603" name="Text Box 33"/>
          <p:cNvSpPr txBox="1">
            <a:spLocks noChangeArrowheads="1"/>
          </p:cNvSpPr>
          <p:nvPr/>
        </p:nvSpPr>
        <p:spPr bwMode="auto">
          <a:xfrm>
            <a:off x="684213" y="836613"/>
            <a:ext cx="7920037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it-IT" altLang="it-IT">
                <a:solidFill>
                  <a:srgbClr val="FFFFFF"/>
                </a:solidFill>
                <a:cs typeface="Arial" charset="0"/>
              </a:rPr>
              <a:t>I meccanismi cellulari antiossidanti rappresentano uno dei più importanti meccanismi omeostatici </a:t>
            </a:r>
          </a:p>
        </p:txBody>
      </p:sp>
      <p:graphicFrame>
        <p:nvGraphicFramePr>
          <p:cNvPr id="20555" name="Group 75"/>
          <p:cNvGraphicFramePr>
            <a:graphicFrameLocks noGrp="1"/>
          </p:cNvGraphicFramePr>
          <p:nvPr>
            <p:ph idx="1"/>
          </p:nvPr>
        </p:nvGraphicFramePr>
        <p:xfrm>
          <a:off x="34925" y="692150"/>
          <a:ext cx="9109075" cy="4216401"/>
        </p:xfrm>
        <a:graphic>
          <a:graphicData uri="http://schemas.openxmlformats.org/drawingml/2006/table">
            <a:tbl>
              <a:tblPr/>
              <a:tblGrid>
                <a:gridCol w="4848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7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82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1975"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Meccanismi </a:t>
                      </a:r>
                      <a:r>
                        <a:rPr kumimoji="0" lang="it-IT" altLang="it-IT" sz="2100" b="1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non</a:t>
                      </a:r>
                      <a:r>
                        <a:rPr kumimoji="0" lang="it-IT" altLang="it-IT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enzimatici</a:t>
                      </a:r>
                      <a:endParaRPr kumimoji="0" lang="it-IT" altLang="it-IT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16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Vitamina E</a:t>
                      </a:r>
                      <a:r>
                        <a:rPr kumimoji="0" lang="it-IT" altLang="it-IT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(α-Tocoferolo)</a:t>
                      </a:r>
                      <a:endParaRPr kumimoji="0" lang="it-IT" altLang="it-IT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Liposolubile, nelle membrane</a:t>
                      </a:r>
                      <a:endParaRPr kumimoji="0" lang="it-IT" altLang="it-IT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3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Vitamina C</a:t>
                      </a:r>
                      <a:r>
                        <a:rPr kumimoji="0" lang="it-IT" altLang="it-IT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(a. ascorbico)</a:t>
                      </a:r>
                      <a:endParaRPr kumimoji="0" lang="it-IT" altLang="it-IT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Idrosolubile, citosol</a:t>
                      </a:r>
                      <a:endParaRPr kumimoji="0" lang="it-IT" altLang="it-IT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3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Pro-vitamina A</a:t>
                      </a:r>
                      <a:r>
                        <a:rPr kumimoji="0" lang="it-IT" altLang="it-IT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(β-carotene)</a:t>
                      </a:r>
                      <a:endParaRPr kumimoji="0" lang="it-IT" altLang="it-IT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Liposolubile, nelle membrane</a:t>
                      </a:r>
                      <a:endParaRPr kumimoji="0" lang="it-IT" altLang="it-IT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1975"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Meccanismi </a:t>
                      </a:r>
                      <a:r>
                        <a:rPr kumimoji="0" lang="it-IT" altLang="it-IT" sz="2100" b="1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enzimatici</a:t>
                      </a:r>
                      <a:endParaRPr kumimoji="0" lang="it-IT" altLang="it-IT" sz="2100" b="1" i="0" u="sng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2275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Cu</a:t>
                      </a:r>
                      <a:r>
                        <a:rPr kumimoji="0" lang="it-IT" altLang="it-IT" sz="21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2+</a:t>
                      </a:r>
                      <a:r>
                        <a:rPr kumimoji="0" lang="it-IT" altLang="it-IT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/Zn</a:t>
                      </a:r>
                      <a:r>
                        <a:rPr kumimoji="0" lang="it-IT" altLang="it-IT" sz="21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2+</a:t>
                      </a:r>
                      <a:r>
                        <a:rPr kumimoji="0" lang="it-IT" altLang="it-IT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-superossido dismutasi (</a:t>
                      </a:r>
                      <a:r>
                        <a:rPr kumimoji="0" lang="it-IT" altLang="it-IT" sz="2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SOD</a:t>
                      </a:r>
                      <a:r>
                        <a:rPr kumimoji="0" lang="it-IT" altLang="it-IT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) – citosol</a:t>
                      </a:r>
                      <a:endParaRPr kumimoji="0" lang="it-IT" altLang="it-IT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Dismuta O</a:t>
                      </a:r>
                      <a:r>
                        <a:rPr kumimoji="0" lang="it-IT" altLang="it-IT" sz="2100" b="0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</a:t>
                      </a:r>
                      <a:r>
                        <a:rPr kumimoji="0" lang="it-IT" altLang="it-IT" sz="21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-</a:t>
                      </a:r>
                      <a:r>
                        <a:rPr kumimoji="0" lang="it-IT" altLang="it-IT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kumimoji="0" lang="it-IT" altLang="it-IT" sz="21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  </a:t>
                      </a:r>
                      <a:r>
                        <a:rPr kumimoji="0" lang="it-IT" altLang="it-IT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in H</a:t>
                      </a:r>
                      <a:r>
                        <a:rPr kumimoji="0" lang="it-IT" altLang="it-IT" sz="2100" b="0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</a:t>
                      </a:r>
                      <a:r>
                        <a:rPr kumimoji="0" lang="it-IT" altLang="it-IT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O</a:t>
                      </a:r>
                      <a:r>
                        <a:rPr kumimoji="0" lang="it-IT" altLang="it-IT" sz="2100" b="0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2275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Mn</a:t>
                      </a:r>
                      <a:r>
                        <a:rPr kumimoji="0" lang="it-IT" altLang="it-IT" sz="21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2+</a:t>
                      </a:r>
                      <a:r>
                        <a:rPr kumimoji="0" lang="it-IT" altLang="it-IT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-</a:t>
                      </a:r>
                      <a:r>
                        <a:rPr kumimoji="0" lang="it-IT" altLang="it-IT" sz="2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SOD</a:t>
                      </a:r>
                      <a:r>
                        <a:rPr kumimoji="0" lang="it-IT" altLang="it-IT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- mitocondri</a:t>
                      </a:r>
                      <a:endParaRPr kumimoji="0" lang="it-IT" altLang="it-IT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28650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Catalasi</a:t>
                      </a:r>
                      <a:r>
                        <a:rPr kumimoji="0" lang="it-IT" altLang="it-IT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– perossisomi, mitocondri</a:t>
                      </a:r>
                      <a:endParaRPr kumimoji="0" lang="it-IT" altLang="it-IT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Converte H</a:t>
                      </a:r>
                      <a:r>
                        <a:rPr kumimoji="0" lang="it-IT" altLang="it-IT" sz="2100" b="0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</a:t>
                      </a:r>
                      <a:r>
                        <a:rPr kumimoji="0" lang="it-IT" altLang="it-IT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O</a:t>
                      </a:r>
                      <a:r>
                        <a:rPr kumimoji="0" lang="it-IT" altLang="it-IT" sz="2100" b="0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</a:t>
                      </a:r>
                      <a:r>
                        <a:rPr kumimoji="0" lang="it-IT" altLang="it-IT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in H</a:t>
                      </a:r>
                      <a:r>
                        <a:rPr kumimoji="0" lang="it-IT" altLang="it-IT" sz="2100" b="0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</a:t>
                      </a:r>
                      <a:r>
                        <a:rPr kumimoji="0" lang="it-IT" altLang="it-IT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O</a:t>
                      </a:r>
                      <a:endParaRPr kumimoji="0" lang="it-IT" altLang="it-IT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57375" name="Picture 37" descr="http://upload.wikimedia.org/wikipedia/commons/b/b9/Antioxidant_pathway-i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4941888"/>
            <a:ext cx="8861425" cy="18716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911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02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itolo 2"/>
          <p:cNvSpPr>
            <a:spLocks noGrp="1"/>
          </p:cNvSpPr>
          <p:nvPr>
            <p:ph type="title"/>
          </p:nvPr>
        </p:nvSpPr>
        <p:spPr>
          <a:xfrm>
            <a:off x="457200" y="-171450"/>
            <a:ext cx="8229600" cy="1143000"/>
          </a:xfrm>
        </p:spPr>
        <p:txBody>
          <a:bodyPr/>
          <a:lstStyle/>
          <a:p>
            <a:r>
              <a:rPr lang="it-IT" altLang="it-IT">
                <a:solidFill>
                  <a:srgbClr val="FFFF00"/>
                </a:solidFill>
              </a:rPr>
              <a:t>Cause di steatosi epatica</a:t>
            </a:r>
          </a:p>
        </p:txBody>
      </p:sp>
      <p:sp>
        <p:nvSpPr>
          <p:cNvPr id="74755" name="Segnaposto contenuto 3"/>
          <p:cNvSpPr>
            <a:spLocks noGrp="1"/>
          </p:cNvSpPr>
          <p:nvPr>
            <p:ph idx="1"/>
          </p:nvPr>
        </p:nvSpPr>
        <p:spPr>
          <a:xfrm>
            <a:off x="-36513" y="908050"/>
            <a:ext cx="9251951" cy="2951163"/>
          </a:xfrm>
        </p:spPr>
        <p:txBody>
          <a:bodyPr/>
          <a:lstStyle/>
          <a:p>
            <a:r>
              <a:rPr lang="it-IT" altLang="it-IT" sz="3100">
                <a:solidFill>
                  <a:schemeClr val="bg1"/>
                </a:solidFill>
              </a:rPr>
              <a:t>sovrappeso ed obesità</a:t>
            </a:r>
          </a:p>
          <a:p>
            <a:r>
              <a:rPr lang="it-IT" altLang="it-IT" sz="3100">
                <a:solidFill>
                  <a:schemeClr val="bg1"/>
                </a:solidFill>
              </a:rPr>
              <a:t>alto tasso di colesterolo e di trigliceridi nel sangue</a:t>
            </a:r>
          </a:p>
          <a:p>
            <a:r>
              <a:rPr lang="it-IT" altLang="it-IT" sz="3100">
                <a:solidFill>
                  <a:schemeClr val="bg1"/>
                </a:solidFill>
              </a:rPr>
              <a:t>diabete ed altre malattie metaboliche</a:t>
            </a:r>
          </a:p>
          <a:p>
            <a:r>
              <a:rPr lang="it-IT" altLang="it-IT" sz="3100">
                <a:solidFill>
                  <a:schemeClr val="bg1"/>
                </a:solidFill>
              </a:rPr>
              <a:t>numerosi farmaci (es. estrogeni, corticosteroidi)</a:t>
            </a:r>
          </a:p>
          <a:p>
            <a:r>
              <a:rPr lang="it-IT" altLang="it-IT" sz="3100" b="1">
                <a:solidFill>
                  <a:srgbClr val="FFFF00"/>
                </a:solidFill>
              </a:rPr>
              <a:t>consumo di etanolo</a:t>
            </a:r>
          </a:p>
        </p:txBody>
      </p:sp>
      <p:sp>
        <p:nvSpPr>
          <p:cNvPr id="6" name="CasellaDiTesto 5"/>
          <p:cNvSpPr txBox="1">
            <a:spLocks noChangeArrowheads="1"/>
          </p:cNvSpPr>
          <p:nvPr/>
        </p:nvSpPr>
        <p:spPr bwMode="auto">
          <a:xfrm>
            <a:off x="107950" y="3900488"/>
            <a:ext cx="8928100" cy="24082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71463" indent="-271463" algn="just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800">
                <a:solidFill>
                  <a:srgbClr val="000000"/>
                </a:solidFill>
                <a:cs typeface="Arial" charset="0"/>
              </a:rPr>
              <a:t>L’</a:t>
            </a:r>
            <a:r>
              <a:rPr lang="it-IT" altLang="it-IT" sz="2800" b="1">
                <a:solidFill>
                  <a:srgbClr val="FF0000"/>
                </a:solidFill>
                <a:cs typeface="Arial" charset="0"/>
              </a:rPr>
              <a:t>eccessivo</a:t>
            </a:r>
            <a:r>
              <a:rPr lang="it-IT" altLang="it-IT" sz="2800">
                <a:solidFill>
                  <a:srgbClr val="000000"/>
                </a:solidFill>
                <a:cs typeface="Arial" charset="0"/>
              </a:rPr>
              <a:t> consumo di </a:t>
            </a:r>
            <a:r>
              <a:rPr lang="it-IT" altLang="it-IT" sz="2800" b="1">
                <a:solidFill>
                  <a:srgbClr val="000000"/>
                </a:solidFill>
                <a:cs typeface="Arial" charset="0"/>
              </a:rPr>
              <a:t>etanolo</a:t>
            </a:r>
            <a:r>
              <a:rPr lang="it-IT" altLang="it-IT" sz="2800">
                <a:solidFill>
                  <a:srgbClr val="000000"/>
                </a:solidFill>
                <a:cs typeface="Arial" charset="0"/>
              </a:rPr>
              <a:t> è la prima causa di </a:t>
            </a:r>
            <a:r>
              <a:rPr lang="it-IT" altLang="it-IT" sz="2800" b="1">
                <a:solidFill>
                  <a:srgbClr val="000000"/>
                </a:solidFill>
                <a:cs typeface="Arial" charset="0"/>
              </a:rPr>
              <a:t>steatosi</a:t>
            </a:r>
            <a:r>
              <a:rPr lang="it-IT" altLang="it-IT" sz="2800">
                <a:solidFill>
                  <a:srgbClr val="000000"/>
                </a:solidFill>
                <a:cs typeface="Arial" charset="0"/>
              </a:rPr>
              <a:t> e altre forme di </a:t>
            </a:r>
            <a:r>
              <a:rPr lang="it-IT" altLang="it-IT" sz="2800" b="1">
                <a:solidFill>
                  <a:srgbClr val="000000"/>
                </a:solidFill>
                <a:cs typeface="Arial" charset="0"/>
              </a:rPr>
              <a:t>epatopatia</a:t>
            </a:r>
            <a:r>
              <a:rPr lang="it-IT" altLang="it-IT" sz="2800">
                <a:solidFill>
                  <a:srgbClr val="000000"/>
                </a:solidFill>
                <a:cs typeface="Arial" charset="0"/>
              </a:rPr>
              <a:t> nelle nazioni industrializzate</a:t>
            </a:r>
          </a:p>
          <a:p>
            <a:pPr marL="271463" indent="-271463" algn="just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it-IT" altLang="it-IT" sz="1050">
              <a:solidFill>
                <a:srgbClr val="000000"/>
              </a:solidFill>
              <a:cs typeface="Arial" charset="0"/>
            </a:endParaRPr>
          </a:p>
          <a:p>
            <a:pPr marL="271463" indent="-271463" algn="just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800">
                <a:solidFill>
                  <a:srgbClr val="000000"/>
                </a:solidFill>
                <a:cs typeface="Arial" charset="0"/>
              </a:rPr>
              <a:t>Al danno epatico si </a:t>
            </a:r>
            <a:r>
              <a:rPr lang="it-IT" altLang="it-IT" sz="2800" b="1">
                <a:solidFill>
                  <a:srgbClr val="000000"/>
                </a:solidFill>
                <a:cs typeface="Arial" charset="0"/>
              </a:rPr>
              <a:t>aggiungono danni sistemici</a:t>
            </a:r>
            <a:r>
              <a:rPr lang="it-IT" altLang="it-IT" sz="2800">
                <a:solidFill>
                  <a:srgbClr val="000000"/>
                </a:solidFill>
                <a:cs typeface="Arial" charset="0"/>
              </a:rPr>
              <a:t> con coinvolgimento del </a:t>
            </a:r>
            <a:r>
              <a:rPr lang="it-IT" altLang="it-IT" sz="2800" b="1">
                <a:solidFill>
                  <a:srgbClr val="000000"/>
                </a:solidFill>
                <a:cs typeface="Arial" charset="0"/>
              </a:rPr>
              <a:t>sistema nervoso centrale</a:t>
            </a:r>
            <a:endParaRPr lang="it-IT" altLang="it-IT" sz="280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491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4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954" name="Gruppo 4"/>
          <p:cNvGrpSpPr>
            <a:grpSpLocks/>
          </p:cNvGrpSpPr>
          <p:nvPr/>
        </p:nvGrpSpPr>
        <p:grpSpPr bwMode="auto">
          <a:xfrm>
            <a:off x="971550" y="115888"/>
            <a:ext cx="6985000" cy="6640512"/>
            <a:chOff x="1116013" y="180752"/>
            <a:chExt cx="6804025" cy="6639148"/>
          </a:xfrm>
        </p:grpSpPr>
        <p:pic>
          <p:nvPicPr>
            <p:cNvPr id="12595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1165" y="827254"/>
              <a:ext cx="5639147" cy="5992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 Box 5"/>
            <p:cNvSpPr txBox="1">
              <a:spLocks noChangeArrowheads="1"/>
            </p:cNvSpPr>
            <p:nvPr/>
          </p:nvSpPr>
          <p:spPr bwMode="auto">
            <a:xfrm>
              <a:off x="1116013" y="180752"/>
              <a:ext cx="6804025" cy="1015791"/>
            </a:xfrm>
            <a:prstGeom prst="rect">
              <a:avLst/>
            </a:prstGeom>
            <a:solidFill>
              <a:srgbClr val="FFFFFF"/>
            </a:solidFill>
            <a:ln w="57150">
              <a:solidFill>
                <a:srgbClr val="00B0F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  <a:defRPr/>
              </a:pPr>
              <a:r>
                <a:rPr lang="it-IT" altLang="it-IT" sz="3000" kern="0">
                  <a:solidFill>
                    <a:srgbClr val="000000"/>
                  </a:solidFill>
                </a:rPr>
                <a:t>Comparative diagram showing harmful effects of selected drugs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5652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32"/>
            </a:gs>
            <a:gs pos="50000">
              <a:srgbClr val="000026"/>
            </a:gs>
            <a:gs pos="100000">
              <a:srgbClr val="00001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4450"/>
            <a:ext cx="8229600" cy="792163"/>
          </a:xfrm>
        </p:spPr>
        <p:txBody>
          <a:bodyPr/>
          <a:lstStyle/>
          <a:p>
            <a:pPr eaLnBrk="1" hangingPunct="1"/>
            <a:r>
              <a:rPr lang="it-IT" altLang="it-IT">
                <a:solidFill>
                  <a:srgbClr val="FFFF00"/>
                </a:solidFill>
              </a:rPr>
              <a:t>Epatopatia alcolica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41438"/>
            <a:ext cx="9144000" cy="4608512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</a:pPr>
            <a:r>
              <a:rPr lang="it-IT" altLang="it-IT" sz="3000">
                <a:solidFill>
                  <a:schemeClr val="bg1"/>
                </a:solidFill>
              </a:rPr>
              <a:t>L’etanolo è  </a:t>
            </a:r>
            <a:r>
              <a:rPr lang="it-IT" altLang="it-IT" sz="3000" b="1">
                <a:solidFill>
                  <a:srgbClr val="FFFF00"/>
                </a:solidFill>
              </a:rPr>
              <a:t>assorbito</a:t>
            </a:r>
            <a:r>
              <a:rPr lang="it-IT" altLang="it-IT" sz="3000">
                <a:solidFill>
                  <a:schemeClr val="bg1"/>
                </a:solidFill>
              </a:rPr>
              <a:t> dallo stomaco (circa 20%) e dall’intestino tenue (circa 80%)</a:t>
            </a:r>
          </a:p>
          <a:p>
            <a:pPr algn="just" eaLnBrk="1" hangingPunct="1">
              <a:lnSpc>
                <a:spcPct val="90000"/>
              </a:lnSpc>
            </a:pPr>
            <a:endParaRPr lang="it-IT" altLang="it-IT" sz="3000">
              <a:solidFill>
                <a:schemeClr val="bg1"/>
              </a:solidFill>
            </a:endParaRPr>
          </a:p>
          <a:p>
            <a:pPr algn="just" eaLnBrk="1" hangingPunct="1">
              <a:lnSpc>
                <a:spcPct val="90000"/>
              </a:lnSpc>
            </a:pPr>
            <a:r>
              <a:rPr lang="it-IT" altLang="it-IT" sz="3000">
                <a:solidFill>
                  <a:schemeClr val="bg1"/>
                </a:solidFill>
              </a:rPr>
              <a:t>L’etanolo assorbito </a:t>
            </a:r>
            <a:r>
              <a:rPr lang="it-IT" altLang="it-IT" sz="3000" u="sng">
                <a:solidFill>
                  <a:schemeClr val="bg1"/>
                </a:solidFill>
              </a:rPr>
              <a:t>entra nel torrente circolatorio</a:t>
            </a:r>
            <a:r>
              <a:rPr lang="it-IT" altLang="it-IT" sz="3000">
                <a:solidFill>
                  <a:schemeClr val="bg1"/>
                </a:solidFill>
              </a:rPr>
              <a:t>; il </a:t>
            </a:r>
            <a:r>
              <a:rPr lang="it-IT" altLang="it-IT" sz="3000">
                <a:solidFill>
                  <a:srgbClr val="FFFF00"/>
                </a:solidFill>
              </a:rPr>
              <a:t>10%</a:t>
            </a:r>
            <a:r>
              <a:rPr lang="it-IT" altLang="it-IT" sz="3000">
                <a:solidFill>
                  <a:schemeClr val="bg1"/>
                </a:solidFill>
              </a:rPr>
              <a:t> circa viene </a:t>
            </a:r>
            <a:r>
              <a:rPr lang="it-IT" altLang="it-IT" sz="3000" b="1">
                <a:solidFill>
                  <a:srgbClr val="FFFF00"/>
                </a:solidFill>
              </a:rPr>
              <a:t>eliminato</a:t>
            </a:r>
            <a:r>
              <a:rPr lang="it-IT" altLang="it-IT" sz="3000">
                <a:solidFill>
                  <a:schemeClr val="bg1"/>
                </a:solidFill>
              </a:rPr>
              <a:t> con le urine e tramite il respiro </a:t>
            </a:r>
            <a:r>
              <a:rPr lang="it-IT" altLang="it-IT" sz="2400">
                <a:solidFill>
                  <a:schemeClr val="bg1"/>
                </a:solidFill>
              </a:rPr>
              <a:t>(base «scientifica» dell’alcol-test)</a:t>
            </a:r>
          </a:p>
          <a:p>
            <a:pPr algn="just" eaLnBrk="1" hangingPunct="1">
              <a:lnSpc>
                <a:spcPct val="90000"/>
              </a:lnSpc>
            </a:pPr>
            <a:endParaRPr lang="it-IT" altLang="it-IT" sz="3000">
              <a:solidFill>
                <a:schemeClr val="bg1"/>
              </a:solidFill>
            </a:endParaRPr>
          </a:p>
          <a:p>
            <a:pPr algn="just" eaLnBrk="1" hangingPunct="1">
              <a:lnSpc>
                <a:spcPct val="90000"/>
              </a:lnSpc>
            </a:pPr>
            <a:r>
              <a:rPr lang="it-IT" altLang="it-IT" sz="3000">
                <a:solidFill>
                  <a:schemeClr val="bg1"/>
                </a:solidFill>
              </a:rPr>
              <a:t>L’etanolo restante viene distribuito nei liquidi corporei e </a:t>
            </a:r>
            <a:r>
              <a:rPr lang="it-IT" altLang="it-IT" sz="3000" b="1">
                <a:solidFill>
                  <a:srgbClr val="FFFF00"/>
                </a:solidFill>
              </a:rPr>
              <a:t>metabolizzato</a:t>
            </a:r>
            <a:r>
              <a:rPr lang="it-IT" altLang="it-IT" sz="3000">
                <a:solidFill>
                  <a:schemeClr val="bg1"/>
                </a:solidFill>
              </a:rPr>
              <a:t> per l’80-90% nel fegato</a:t>
            </a:r>
          </a:p>
          <a:p>
            <a:pPr algn="just" eaLnBrk="1" hangingPunct="1">
              <a:lnSpc>
                <a:spcPct val="90000"/>
              </a:lnSpc>
            </a:pPr>
            <a:endParaRPr lang="it-IT" altLang="it-IT" sz="3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2755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12"/>
            </a:gs>
            <a:gs pos="50000">
              <a:srgbClr val="000026"/>
            </a:gs>
            <a:gs pos="100000">
              <a:srgbClr val="00001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-171450"/>
            <a:ext cx="8229600" cy="765175"/>
          </a:xfrm>
        </p:spPr>
        <p:txBody>
          <a:bodyPr/>
          <a:lstStyle/>
          <a:p>
            <a:pPr eaLnBrk="1" hangingPunct="1"/>
            <a:r>
              <a:rPr lang="it-IT" altLang="it-IT" sz="3800">
                <a:solidFill>
                  <a:srgbClr val="FFFF00"/>
                </a:solidFill>
              </a:rPr>
              <a:t>Epatopatia alcolica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2875" y="549275"/>
            <a:ext cx="8893175" cy="6192838"/>
          </a:xfrm>
        </p:spPr>
        <p:txBody>
          <a:bodyPr/>
          <a:lstStyle/>
          <a:p>
            <a:pPr algn="just" eaLnBrk="1" hangingPunct="1">
              <a:defRPr/>
            </a:pPr>
            <a:r>
              <a:rPr lang="it-IT" altLang="it-IT" sz="2600" dirty="0">
                <a:solidFill>
                  <a:schemeClr val="bg1"/>
                </a:solidFill>
              </a:rPr>
              <a:t>Patologia d’organo derivante dal danno cellulare dovuto all’</a:t>
            </a:r>
            <a:r>
              <a:rPr lang="it-IT" altLang="it-IT" sz="2600" b="1" dirty="0">
                <a:solidFill>
                  <a:srgbClr val="FFFF00"/>
                </a:solidFill>
              </a:rPr>
              <a:t>accumulo </a:t>
            </a:r>
            <a:r>
              <a:rPr lang="it-IT" altLang="it-IT" sz="2600" b="1" dirty="0" err="1">
                <a:solidFill>
                  <a:srgbClr val="FFFF00"/>
                </a:solidFill>
              </a:rPr>
              <a:t>intracitoplasmatico</a:t>
            </a:r>
            <a:r>
              <a:rPr lang="it-IT" altLang="it-IT" sz="2600" b="1" dirty="0">
                <a:solidFill>
                  <a:schemeClr val="bg1"/>
                </a:solidFill>
              </a:rPr>
              <a:t> di lipidi</a:t>
            </a:r>
            <a:r>
              <a:rPr lang="it-IT" altLang="it-IT" sz="2600" dirty="0">
                <a:solidFill>
                  <a:schemeClr val="bg1"/>
                </a:solidFill>
              </a:rPr>
              <a:t> (trigliceridi)</a:t>
            </a:r>
          </a:p>
          <a:p>
            <a:pPr algn="just" eaLnBrk="1" hangingPunct="1">
              <a:defRPr/>
            </a:pPr>
            <a:endParaRPr lang="it-IT" altLang="it-IT" sz="1050" dirty="0">
              <a:solidFill>
                <a:schemeClr val="bg1"/>
              </a:solidFill>
            </a:endParaRPr>
          </a:p>
          <a:p>
            <a:pPr algn="just" eaLnBrk="1" hangingPunct="1">
              <a:defRPr/>
            </a:pPr>
            <a:r>
              <a:rPr lang="it-IT" altLang="it-IT" sz="2600" dirty="0">
                <a:solidFill>
                  <a:schemeClr val="bg1"/>
                </a:solidFill>
              </a:rPr>
              <a:t>Come per altre patologie legate all’accumulo intracellulare di diversi tipi di sostanze, l’accumulo di lipidi nella steatosi alcolica è il risultato di </a:t>
            </a:r>
            <a:r>
              <a:rPr lang="it-IT" altLang="it-IT" sz="2600" u="sng" dirty="0">
                <a:solidFill>
                  <a:schemeClr val="bg1"/>
                </a:solidFill>
              </a:rPr>
              <a:t>diversi</a:t>
            </a:r>
            <a:r>
              <a:rPr lang="it-IT" altLang="it-IT" sz="2600" dirty="0">
                <a:solidFill>
                  <a:schemeClr val="bg1"/>
                </a:solidFill>
              </a:rPr>
              <a:t> eventi:</a:t>
            </a:r>
          </a:p>
          <a:p>
            <a:pPr algn="just" eaLnBrk="1" hangingPunct="1">
              <a:defRPr/>
            </a:pPr>
            <a:endParaRPr lang="it-IT" altLang="it-IT" sz="1050" dirty="0">
              <a:solidFill>
                <a:schemeClr val="bg1"/>
              </a:solidFill>
            </a:endParaRPr>
          </a:p>
          <a:p>
            <a:pPr lvl="1" algn="just" eaLnBrk="1" hangingPunct="1">
              <a:defRPr/>
            </a:pPr>
            <a:r>
              <a:rPr lang="it-IT" altLang="it-IT" dirty="0">
                <a:solidFill>
                  <a:srgbClr val="FFFF00"/>
                </a:solidFill>
              </a:rPr>
              <a:t>aumentato apporto</a:t>
            </a:r>
          </a:p>
          <a:p>
            <a:pPr lvl="1" algn="just" eaLnBrk="1" hangingPunct="1">
              <a:defRPr/>
            </a:pPr>
            <a:r>
              <a:rPr lang="it-IT" altLang="it-IT" dirty="0">
                <a:solidFill>
                  <a:srgbClr val="FFFF00"/>
                </a:solidFill>
              </a:rPr>
              <a:t>aumento della sintesi</a:t>
            </a:r>
          </a:p>
          <a:p>
            <a:pPr lvl="1" algn="just" eaLnBrk="1" hangingPunct="1">
              <a:defRPr/>
            </a:pPr>
            <a:r>
              <a:rPr lang="it-IT" altLang="it-IT" dirty="0">
                <a:solidFill>
                  <a:srgbClr val="FFFF00"/>
                </a:solidFill>
              </a:rPr>
              <a:t>alterazioni metaboliche intracellulari</a:t>
            </a:r>
          </a:p>
          <a:p>
            <a:pPr lvl="1" algn="just" eaLnBrk="1" hangingPunct="1">
              <a:defRPr/>
            </a:pPr>
            <a:r>
              <a:rPr lang="it-IT" altLang="it-IT" dirty="0">
                <a:solidFill>
                  <a:srgbClr val="FFFF00"/>
                </a:solidFill>
              </a:rPr>
              <a:t>diminuito esporto</a:t>
            </a:r>
          </a:p>
          <a:p>
            <a:pPr lvl="1" algn="just" eaLnBrk="1" hangingPunct="1">
              <a:defRPr/>
            </a:pPr>
            <a:endParaRPr lang="it-IT" altLang="it-IT" sz="800" dirty="0">
              <a:solidFill>
                <a:srgbClr val="FFFF00"/>
              </a:solidFill>
            </a:endParaRPr>
          </a:p>
          <a:p>
            <a:pPr marL="457200" lvl="1" indent="0" algn="just" eaLnBrk="1" hangingPunct="1">
              <a:buFontTx/>
              <a:buNone/>
              <a:defRPr/>
            </a:pPr>
            <a:r>
              <a:rPr lang="it-IT" altLang="it-IT" sz="2600" dirty="0">
                <a:solidFill>
                  <a:schemeClr val="bg1"/>
                </a:solidFill>
              </a:rPr>
              <a:t>L’</a:t>
            </a:r>
            <a:r>
              <a:rPr lang="it-IT" altLang="it-IT" sz="2600" b="1" dirty="0">
                <a:solidFill>
                  <a:srgbClr val="FFFF00"/>
                </a:solidFill>
              </a:rPr>
              <a:t>etanolo</a:t>
            </a:r>
            <a:r>
              <a:rPr lang="it-IT" altLang="it-IT" sz="2600" dirty="0">
                <a:solidFill>
                  <a:schemeClr val="bg1"/>
                </a:solidFill>
              </a:rPr>
              <a:t>, e il suo principale metabolita, l’</a:t>
            </a:r>
            <a:r>
              <a:rPr lang="it-IT" altLang="it-IT" sz="2600" b="1" dirty="0">
                <a:solidFill>
                  <a:srgbClr val="FFFF00"/>
                </a:solidFill>
              </a:rPr>
              <a:t>acetaldeide</a:t>
            </a:r>
            <a:r>
              <a:rPr lang="it-IT" altLang="it-IT" sz="2600" dirty="0">
                <a:solidFill>
                  <a:schemeClr val="bg1"/>
                </a:solidFill>
              </a:rPr>
              <a:t> </a:t>
            </a:r>
            <a:r>
              <a:rPr lang="it-IT" altLang="it-IT" sz="2600" u="sng" dirty="0">
                <a:solidFill>
                  <a:schemeClr val="bg1"/>
                </a:solidFill>
              </a:rPr>
              <a:t>interferiscono</a:t>
            </a:r>
            <a:r>
              <a:rPr lang="it-IT" altLang="it-IT" sz="2600" dirty="0">
                <a:solidFill>
                  <a:schemeClr val="bg1"/>
                </a:solidFill>
              </a:rPr>
              <a:t> in ognuno di questi eventi</a:t>
            </a:r>
          </a:p>
        </p:txBody>
      </p:sp>
    </p:spTree>
    <p:extLst>
      <p:ext uri="{BB962C8B-B14F-4D97-AF65-F5344CB8AC3E}">
        <p14:creationId xmlns:p14="http://schemas.microsoft.com/office/powerpoint/2010/main" val="214098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21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21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21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21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692150"/>
            <a:ext cx="8572500" cy="564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7"/>
          <p:cNvSpPr txBox="1">
            <a:spLocks noChangeArrowheads="1"/>
          </p:cNvSpPr>
          <p:nvPr/>
        </p:nvSpPr>
        <p:spPr bwMode="auto">
          <a:xfrm>
            <a:off x="6372225" y="5876925"/>
            <a:ext cx="1944688" cy="831850"/>
          </a:xfrm>
          <a:prstGeom prst="rect">
            <a:avLst/>
          </a:prstGeom>
          <a:solidFill>
            <a:srgbClr val="A3FBD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it-IT" altLang="it-IT" sz="2400" kern="0">
                <a:solidFill>
                  <a:srgbClr val="000000"/>
                </a:solidFill>
              </a:rPr>
              <a:t>sintesi di </a:t>
            </a:r>
            <a:r>
              <a:rPr lang="it-IT" altLang="it-IT" sz="2400" b="1" kern="0">
                <a:solidFill>
                  <a:srgbClr val="000000"/>
                </a:solidFill>
              </a:rPr>
              <a:t>acidi grassi</a:t>
            </a:r>
          </a:p>
        </p:txBody>
      </p:sp>
      <p:sp>
        <p:nvSpPr>
          <p:cNvPr id="5" name="AutoShape 28"/>
          <p:cNvSpPr>
            <a:spLocks noChangeArrowheads="1"/>
          </p:cNvSpPr>
          <p:nvPr/>
        </p:nvSpPr>
        <p:spPr bwMode="auto">
          <a:xfrm rot="5400000">
            <a:off x="6863557" y="5171281"/>
            <a:ext cx="863600" cy="404813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it-IT" kern="0">
              <a:solidFill>
                <a:srgbClr val="000000"/>
              </a:solidFill>
            </a:endParaRPr>
          </a:p>
        </p:txBody>
      </p:sp>
      <p:sp>
        <p:nvSpPr>
          <p:cNvPr id="6" name="CasellaDiTesto 1"/>
          <p:cNvSpPr txBox="1">
            <a:spLocks noChangeArrowheads="1"/>
          </p:cNvSpPr>
          <p:nvPr/>
        </p:nvSpPr>
        <p:spPr bwMode="auto">
          <a:xfrm>
            <a:off x="0" y="3463925"/>
            <a:ext cx="1368425" cy="769938"/>
          </a:xfrm>
          <a:prstGeom prst="rect">
            <a:avLst/>
          </a:prstGeom>
          <a:solidFill>
            <a:schemeClr val="bg1"/>
          </a:solidFill>
          <a:ln w="9525">
            <a:solidFill>
              <a:srgbClr val="3333C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2200" i="1" kern="0">
                <a:solidFill>
                  <a:srgbClr val="0B25A1"/>
                </a:solidFill>
              </a:rPr>
              <a:t>consumo moderato</a:t>
            </a:r>
            <a:endParaRPr lang="it-IT" altLang="it-IT" sz="2200" kern="0">
              <a:solidFill>
                <a:srgbClr val="000000"/>
              </a:solidFill>
            </a:endParaRPr>
          </a:p>
        </p:txBody>
      </p:sp>
      <p:sp>
        <p:nvSpPr>
          <p:cNvPr id="12" name="Freccia curva 11"/>
          <p:cNvSpPr/>
          <p:nvPr/>
        </p:nvSpPr>
        <p:spPr>
          <a:xfrm>
            <a:off x="395288" y="3068638"/>
            <a:ext cx="288925" cy="446087"/>
          </a:xfrm>
          <a:prstGeom prst="bentArrow">
            <a:avLst/>
          </a:prstGeom>
          <a:solidFill>
            <a:srgbClr val="6600FF"/>
          </a:solidFill>
          <a:ln>
            <a:solidFill>
              <a:srgbClr val="66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4" name="CasellaDiTesto 10"/>
          <p:cNvSpPr txBox="1">
            <a:spLocks noChangeArrowheads="1"/>
          </p:cNvSpPr>
          <p:nvPr/>
        </p:nvSpPr>
        <p:spPr bwMode="auto">
          <a:xfrm>
            <a:off x="5868988" y="931863"/>
            <a:ext cx="1366837" cy="76835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2200" i="1" kern="0">
                <a:solidFill>
                  <a:srgbClr val="FF0000"/>
                </a:solidFill>
              </a:rPr>
              <a:t>consumo elevato</a:t>
            </a:r>
            <a:endParaRPr lang="it-IT" altLang="it-IT" sz="2200" kern="0">
              <a:solidFill>
                <a:srgbClr val="FF0000"/>
              </a:solidFill>
            </a:endParaRPr>
          </a:p>
        </p:txBody>
      </p:sp>
      <p:sp>
        <p:nvSpPr>
          <p:cNvPr id="15" name="Freccia curva 14"/>
          <p:cNvSpPr/>
          <p:nvPr/>
        </p:nvSpPr>
        <p:spPr>
          <a:xfrm rot="10800000">
            <a:off x="6227763" y="1677988"/>
            <a:ext cx="288925" cy="541337"/>
          </a:xfrm>
          <a:prstGeom prst="ben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3" name="Ovale 12"/>
          <p:cNvSpPr/>
          <p:nvPr/>
        </p:nvSpPr>
        <p:spPr>
          <a:xfrm>
            <a:off x="900113" y="1244600"/>
            <a:ext cx="1079500" cy="5286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17" name="Ovale 16"/>
          <p:cNvSpPr/>
          <p:nvPr/>
        </p:nvSpPr>
        <p:spPr>
          <a:xfrm>
            <a:off x="755650" y="2900363"/>
            <a:ext cx="684213" cy="528637"/>
          </a:xfrm>
          <a:prstGeom prst="ellipse">
            <a:avLst/>
          </a:prstGeom>
          <a:noFill/>
          <a:ln w="28575">
            <a:solidFill>
              <a:srgbClr val="66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18" name="Text Box 25"/>
          <p:cNvSpPr txBox="1">
            <a:spLocks noChangeArrowheads="1"/>
          </p:cNvSpPr>
          <p:nvPr/>
        </p:nvSpPr>
        <p:spPr bwMode="auto">
          <a:xfrm>
            <a:off x="0" y="44450"/>
            <a:ext cx="9144000" cy="5238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it-IT" altLang="it-IT" sz="2800" kern="0">
                <a:solidFill>
                  <a:srgbClr val="000000"/>
                </a:solidFill>
              </a:rPr>
              <a:t>Principali vie di degradazione dell’etanolo negli epatociti</a:t>
            </a:r>
          </a:p>
        </p:txBody>
      </p:sp>
      <p:sp>
        <p:nvSpPr>
          <p:cNvPr id="129036" name="CasellaDiTesto 15"/>
          <p:cNvSpPr txBox="1">
            <a:spLocks noChangeArrowheads="1"/>
          </p:cNvSpPr>
          <p:nvPr/>
        </p:nvSpPr>
        <p:spPr bwMode="auto">
          <a:xfrm>
            <a:off x="4067175" y="1455738"/>
            <a:ext cx="12255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300">
                <a:solidFill>
                  <a:srgbClr val="000000"/>
                </a:solidFill>
              </a:rPr>
              <a:t>hydrated acetaldehyde</a:t>
            </a:r>
          </a:p>
        </p:txBody>
      </p:sp>
      <p:sp>
        <p:nvSpPr>
          <p:cNvPr id="19" name="Rettangolo 18"/>
          <p:cNvSpPr/>
          <p:nvPr/>
        </p:nvSpPr>
        <p:spPr>
          <a:xfrm>
            <a:off x="4787900" y="3163888"/>
            <a:ext cx="1223963" cy="98583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2347913" y="858838"/>
            <a:ext cx="2224087" cy="33813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00">
                <a:solidFill>
                  <a:srgbClr val="000000"/>
                </a:solidFill>
              </a:rPr>
              <a:t>endoplasmic reticulum</a:t>
            </a:r>
          </a:p>
        </p:txBody>
      </p:sp>
      <p:sp>
        <p:nvSpPr>
          <p:cNvPr id="129039" name="CasellaDiTesto 20"/>
          <p:cNvSpPr txBox="1">
            <a:spLocks noChangeArrowheads="1"/>
          </p:cNvSpPr>
          <p:nvPr/>
        </p:nvSpPr>
        <p:spPr bwMode="auto">
          <a:xfrm>
            <a:off x="3276600" y="5580063"/>
            <a:ext cx="517525" cy="369887"/>
          </a:xfrm>
          <a:prstGeom prst="rect">
            <a:avLst/>
          </a:prstGeom>
          <a:gradFill rotWithShape="1">
            <a:gsLst>
              <a:gs pos="0">
                <a:srgbClr val="FFDE80"/>
              </a:gs>
              <a:gs pos="50000">
                <a:srgbClr val="FFE8B3"/>
              </a:gs>
              <a:gs pos="100000">
                <a:srgbClr val="FFF3DA"/>
              </a:gs>
            </a:gsLst>
            <a:lin ang="162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800">
                <a:solidFill>
                  <a:srgbClr val="000000"/>
                </a:solidFill>
              </a:rPr>
              <a:t>5%</a:t>
            </a:r>
          </a:p>
        </p:txBody>
      </p:sp>
      <p:sp>
        <p:nvSpPr>
          <p:cNvPr id="129040" name="CasellaDiTesto 1"/>
          <p:cNvSpPr txBox="1">
            <a:spLocks noChangeArrowheads="1"/>
          </p:cNvSpPr>
          <p:nvPr/>
        </p:nvSpPr>
        <p:spPr bwMode="auto">
          <a:xfrm>
            <a:off x="2339975" y="2801938"/>
            <a:ext cx="2473325" cy="339725"/>
          </a:xfrm>
          <a:prstGeom prst="rect">
            <a:avLst/>
          </a:prstGeom>
          <a:noFill/>
          <a:ln w="9525">
            <a:solidFill>
              <a:srgbClr val="66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1600" b="1">
                <a:solidFill>
                  <a:srgbClr val="000000"/>
                </a:solidFill>
              </a:rPr>
              <a:t>alcohol dehydrogenase</a:t>
            </a:r>
          </a:p>
        </p:txBody>
      </p:sp>
      <p:sp>
        <p:nvSpPr>
          <p:cNvPr id="129041" name="CasellaDiTesto 20"/>
          <p:cNvSpPr txBox="1">
            <a:spLocks noChangeArrowheads="1"/>
          </p:cNvSpPr>
          <p:nvPr/>
        </p:nvSpPr>
        <p:spPr bwMode="auto">
          <a:xfrm>
            <a:off x="7235825" y="2771775"/>
            <a:ext cx="17414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1600" b="1" dirty="0" err="1">
                <a:solidFill>
                  <a:srgbClr val="000000"/>
                </a:solidFill>
              </a:rPr>
              <a:t>acetaldehyde</a:t>
            </a:r>
            <a:r>
              <a:rPr lang="it-IT" altLang="it-IT" sz="1600" b="1" dirty="0">
                <a:solidFill>
                  <a:srgbClr val="000000"/>
                </a:solidFill>
              </a:rPr>
              <a:t> </a:t>
            </a:r>
            <a:r>
              <a:rPr lang="it-IT" altLang="it-IT" sz="1600" b="1" dirty="0" err="1">
                <a:solidFill>
                  <a:srgbClr val="000000"/>
                </a:solidFill>
              </a:rPr>
              <a:t>dehydrogenase</a:t>
            </a:r>
            <a:endParaRPr lang="it-IT" altLang="it-IT" sz="16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14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4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12"/>
            </a:gs>
            <a:gs pos="50000">
              <a:srgbClr val="000026"/>
            </a:gs>
            <a:gs pos="100000">
              <a:srgbClr val="00001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/>
          <p:cNvSpPr>
            <a:spLocks noGrp="1" noChangeArrowheads="1"/>
          </p:cNvSpPr>
          <p:nvPr>
            <p:ph type="title"/>
          </p:nvPr>
        </p:nvSpPr>
        <p:spPr>
          <a:xfrm>
            <a:off x="206375" y="-100013"/>
            <a:ext cx="8686800" cy="706438"/>
          </a:xfrm>
        </p:spPr>
        <p:txBody>
          <a:bodyPr/>
          <a:lstStyle/>
          <a:p>
            <a:pPr eaLnBrk="1" hangingPunct="1">
              <a:defRPr/>
            </a:pPr>
            <a:r>
              <a:rPr lang="it-IT" altLang="it-IT" sz="3600">
                <a:solidFill>
                  <a:srgbClr val="FFFF00"/>
                </a:solidFill>
                <a:latin typeface="+mn-lt"/>
              </a:rPr>
              <a:t>Metabolismo dell’etanolo negli epatociti</a:t>
            </a:r>
          </a:p>
        </p:txBody>
      </p:sp>
      <p:sp>
        <p:nvSpPr>
          <p:cNvPr id="130051" name="Rectangle 5"/>
          <p:cNvSpPr>
            <a:spLocks noChangeArrowheads="1"/>
          </p:cNvSpPr>
          <p:nvPr/>
        </p:nvSpPr>
        <p:spPr bwMode="auto">
          <a:xfrm>
            <a:off x="233363" y="1560513"/>
            <a:ext cx="8712200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2600">
                <a:solidFill>
                  <a:srgbClr val="FFFFFF"/>
                </a:solidFill>
                <a:cs typeface="Arial" charset="0"/>
              </a:rPr>
              <a:t> Il MEOS è un </a:t>
            </a:r>
            <a:r>
              <a:rPr lang="it-IT" altLang="it-IT" sz="2600" b="1" u="sng">
                <a:solidFill>
                  <a:srgbClr val="FFFF00"/>
                </a:solidFill>
                <a:cs typeface="Arial" charset="0"/>
              </a:rPr>
              <a:t>sistema inducibile</a:t>
            </a:r>
            <a:r>
              <a:rPr lang="it-IT" altLang="it-IT" sz="2600">
                <a:solidFill>
                  <a:srgbClr val="FFFFFF"/>
                </a:solidFill>
                <a:cs typeface="Arial" charset="0"/>
              </a:rPr>
              <a:t> da parte dell’etanolo; questo complesso enzimatico diventa mano a mano più potente quanto maggiore è l'assunzione di alcol</a:t>
            </a:r>
          </a:p>
        </p:txBody>
      </p:sp>
      <p:sp>
        <p:nvSpPr>
          <p:cNvPr id="130052" name="Text Box 6"/>
          <p:cNvSpPr txBox="1">
            <a:spLocks noChangeArrowheads="1"/>
          </p:cNvSpPr>
          <p:nvPr/>
        </p:nvSpPr>
        <p:spPr bwMode="auto">
          <a:xfrm>
            <a:off x="250825" y="696913"/>
            <a:ext cx="8713788" cy="89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it-IT" altLang="it-IT" sz="2600">
                <a:solidFill>
                  <a:srgbClr val="FFFFFF"/>
                </a:solidFill>
                <a:cs typeface="Arial" charset="0"/>
              </a:rPr>
              <a:t> Cytochrome P-450 (isoenzima CYP2E1): fa parte del </a:t>
            </a:r>
            <a:r>
              <a:rPr lang="it-IT" altLang="it-IT" sz="2600" b="1">
                <a:solidFill>
                  <a:srgbClr val="FFFF00"/>
                </a:solidFill>
                <a:cs typeface="Arial" charset="0"/>
              </a:rPr>
              <a:t>MEOS</a:t>
            </a:r>
            <a:r>
              <a:rPr lang="it-IT" altLang="it-IT" sz="2600">
                <a:solidFill>
                  <a:srgbClr val="FFFFFF"/>
                </a:solidFill>
                <a:cs typeface="Arial" charset="0"/>
              </a:rPr>
              <a:t> (microsomal ethanol oxydizing system)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07950" y="2952750"/>
            <a:ext cx="8964613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algn="just" eaLnBrk="1" fontAlgn="base" hangingPunct="1">
              <a:lnSpc>
                <a:spcPct val="115000"/>
              </a:lnSpc>
              <a:spcAft>
                <a:spcPct val="0"/>
              </a:spcAft>
            </a:pPr>
            <a:r>
              <a:rPr lang="it-IT" altLang="it-IT" sz="2600">
                <a:solidFill>
                  <a:srgbClr val="FFFFFF"/>
                </a:solidFill>
                <a:cs typeface="Arial" charset="0"/>
              </a:rPr>
              <a:t>L’induzione del citocromo P-450 causa aumento del</a:t>
            </a:r>
            <a:r>
              <a:rPr lang="it-IT" altLang="it-IT" sz="2600">
                <a:solidFill>
                  <a:srgbClr val="000000"/>
                </a:solidFill>
                <a:cs typeface="Arial" charset="0"/>
              </a:rPr>
              <a:t> </a:t>
            </a:r>
            <a:r>
              <a:rPr lang="it-IT" altLang="it-IT" sz="2600">
                <a:solidFill>
                  <a:srgbClr val="FFFF00"/>
                </a:solidFill>
                <a:cs typeface="Arial" charset="0"/>
              </a:rPr>
              <a:t>catabolismo di altre sostanze</a:t>
            </a:r>
            <a:r>
              <a:rPr lang="it-IT" altLang="it-IT" sz="2600">
                <a:solidFill>
                  <a:srgbClr val="000000"/>
                </a:solidFill>
                <a:cs typeface="Arial" charset="0"/>
              </a:rPr>
              <a:t> </a:t>
            </a:r>
            <a:r>
              <a:rPr lang="it-IT" altLang="it-IT" sz="2600">
                <a:solidFill>
                  <a:srgbClr val="FFFFFF"/>
                </a:solidFill>
                <a:cs typeface="Arial" charset="0"/>
              </a:rPr>
              <a:t>(per es., farmaci) con e formazione di</a:t>
            </a:r>
            <a:r>
              <a:rPr lang="it-IT" altLang="it-IT" sz="2600">
                <a:solidFill>
                  <a:srgbClr val="000000"/>
                </a:solidFill>
                <a:cs typeface="Arial" charset="0"/>
              </a:rPr>
              <a:t> </a:t>
            </a:r>
            <a:r>
              <a:rPr lang="it-IT" altLang="it-IT" sz="2600">
                <a:solidFill>
                  <a:srgbClr val="FFFF00"/>
                </a:solidFill>
                <a:cs typeface="Arial" charset="0"/>
              </a:rPr>
              <a:t>metaboliti tossici </a:t>
            </a:r>
            <a:r>
              <a:rPr lang="it-IT" altLang="it-IT" sz="2600">
                <a:solidFill>
                  <a:srgbClr val="FFFFFF"/>
                </a:solidFill>
                <a:cs typeface="Arial" charset="0"/>
              </a:rPr>
              <a:t>e</a:t>
            </a:r>
            <a:r>
              <a:rPr lang="it-IT" altLang="it-IT" sz="2600">
                <a:solidFill>
                  <a:srgbClr val="FFFF00"/>
                </a:solidFill>
                <a:cs typeface="Arial" charset="0"/>
              </a:rPr>
              <a:t> radicali liberi</a:t>
            </a:r>
          </a:p>
          <a:p>
            <a:pPr lvl="1" algn="just" eaLnBrk="1" fontAlgn="base" hangingPunct="1">
              <a:lnSpc>
                <a:spcPct val="40000"/>
              </a:lnSpc>
              <a:spcAft>
                <a:spcPct val="0"/>
              </a:spcAft>
            </a:pPr>
            <a:endParaRPr lang="it-IT" altLang="it-IT" sz="1000">
              <a:solidFill>
                <a:srgbClr val="000000"/>
              </a:solidFill>
              <a:cs typeface="Arial" charset="0"/>
            </a:endParaRPr>
          </a:p>
          <a:p>
            <a:pPr lvl="1" algn="just" eaLnBrk="1" fontAlgn="base" hangingPunct="1">
              <a:lnSpc>
                <a:spcPct val="115000"/>
              </a:lnSpc>
              <a:spcAft>
                <a:spcPct val="0"/>
              </a:spcAft>
            </a:pPr>
            <a:r>
              <a:rPr lang="it-IT" altLang="it-IT" sz="2600">
                <a:solidFill>
                  <a:srgbClr val="FFFFFF"/>
                </a:solidFill>
                <a:cs typeface="Arial" charset="0"/>
              </a:rPr>
              <a:t>Danni ai</a:t>
            </a:r>
            <a:r>
              <a:rPr lang="it-IT" altLang="it-IT" sz="2600">
                <a:solidFill>
                  <a:srgbClr val="000000"/>
                </a:solidFill>
                <a:cs typeface="Arial" charset="0"/>
              </a:rPr>
              <a:t> </a:t>
            </a:r>
            <a:r>
              <a:rPr lang="it-IT" altLang="it-IT" sz="2600">
                <a:solidFill>
                  <a:srgbClr val="FFFF00"/>
                </a:solidFill>
                <a:cs typeface="Arial" charset="0"/>
              </a:rPr>
              <a:t>microtubuli, mitocondri e membrane</a:t>
            </a:r>
          </a:p>
          <a:p>
            <a:pPr lvl="1" eaLnBrk="1" fontAlgn="base" hangingPunct="1">
              <a:lnSpc>
                <a:spcPct val="115000"/>
              </a:lnSpc>
              <a:spcAft>
                <a:spcPct val="0"/>
              </a:spcAft>
            </a:pPr>
            <a:r>
              <a:rPr lang="it-IT" altLang="it-IT" sz="2600">
                <a:solidFill>
                  <a:srgbClr val="FFFFFF"/>
                </a:solidFill>
                <a:cs typeface="Arial" charset="0"/>
              </a:rPr>
              <a:t>Aumento della </a:t>
            </a:r>
            <a:r>
              <a:rPr lang="it-IT" altLang="it-IT" sz="2600">
                <a:solidFill>
                  <a:srgbClr val="FFFF00"/>
                </a:solidFill>
                <a:cs typeface="Arial" charset="0"/>
              </a:rPr>
              <a:t>biosintesi dei lipidi</a:t>
            </a:r>
            <a:r>
              <a:rPr lang="it-IT" altLang="it-IT" sz="2600">
                <a:solidFill>
                  <a:srgbClr val="FFFFFF"/>
                </a:solidFill>
                <a:cs typeface="Arial" charset="0"/>
              </a:rPr>
              <a:t> </a:t>
            </a:r>
          </a:p>
          <a:p>
            <a:pPr lvl="1" eaLnBrk="1" fontAlgn="base" hangingPunct="1">
              <a:lnSpc>
                <a:spcPct val="115000"/>
              </a:lnSpc>
              <a:spcAft>
                <a:spcPct val="0"/>
              </a:spcAft>
            </a:pPr>
            <a:r>
              <a:rPr lang="it-IT" altLang="it-IT" sz="2600">
                <a:solidFill>
                  <a:srgbClr val="FFFFFF"/>
                </a:solidFill>
                <a:cs typeface="Arial" charset="0"/>
              </a:rPr>
              <a:t>Alterazione dell’assemblaggio e della </a:t>
            </a:r>
            <a:r>
              <a:rPr lang="it-IT" altLang="it-IT" sz="2600">
                <a:solidFill>
                  <a:srgbClr val="FFFF00"/>
                </a:solidFill>
                <a:cs typeface="Arial" charset="0"/>
              </a:rPr>
              <a:t>secrezione di lipoproteine</a:t>
            </a:r>
          </a:p>
        </p:txBody>
      </p:sp>
    </p:spTree>
    <p:extLst>
      <p:ext uri="{BB962C8B-B14F-4D97-AF65-F5344CB8AC3E}">
        <p14:creationId xmlns:p14="http://schemas.microsoft.com/office/powerpoint/2010/main" val="2507117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Struttura predefinita">
  <a:themeElements>
    <a:clrScheme name="3_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Struttura predefinit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8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Impulso">
  <a:themeElements>
    <a:clrScheme name="Impulso 2">
      <a:dk1>
        <a:srgbClr val="000000"/>
      </a:dk1>
      <a:lt1>
        <a:srgbClr val="FFFFFF"/>
      </a:lt1>
      <a:dk2>
        <a:srgbClr val="000066"/>
      </a:dk2>
      <a:lt2>
        <a:srgbClr val="FFCC66"/>
      </a:lt2>
      <a:accent1>
        <a:srgbClr val="FF9900"/>
      </a:accent1>
      <a:accent2>
        <a:srgbClr val="000044"/>
      </a:accent2>
      <a:accent3>
        <a:srgbClr val="AAAAB8"/>
      </a:accent3>
      <a:accent4>
        <a:srgbClr val="DADADA"/>
      </a:accent4>
      <a:accent5>
        <a:srgbClr val="FFCAAA"/>
      </a:accent5>
      <a:accent6>
        <a:srgbClr val="00003D"/>
      </a:accent6>
      <a:hlink>
        <a:srgbClr val="3366FF"/>
      </a:hlink>
      <a:folHlink>
        <a:srgbClr val="FFFF00"/>
      </a:folHlink>
    </a:clrScheme>
    <a:fontScheme name="Impuls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it-IT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it-IT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Impulso 1">
        <a:dk1>
          <a:srgbClr val="000000"/>
        </a:dk1>
        <a:lt1>
          <a:srgbClr val="CCECFF"/>
        </a:lt1>
        <a:dk2>
          <a:srgbClr val="000066"/>
        </a:dk2>
        <a:lt2>
          <a:srgbClr val="6699FF"/>
        </a:lt2>
        <a:accent1>
          <a:srgbClr val="33CCCC"/>
        </a:accent1>
        <a:accent2>
          <a:srgbClr val="0099FF"/>
        </a:accent2>
        <a:accent3>
          <a:srgbClr val="E2F4FF"/>
        </a:accent3>
        <a:accent4>
          <a:srgbClr val="000000"/>
        </a:accent4>
        <a:accent5>
          <a:srgbClr val="ADE2E2"/>
        </a:accent5>
        <a:accent6>
          <a:srgbClr val="008AE7"/>
        </a:accent6>
        <a:hlink>
          <a:srgbClr val="FFFFFF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mpulso 2">
        <a:dk1>
          <a:srgbClr val="000000"/>
        </a:dk1>
        <a:lt1>
          <a:srgbClr val="FFFFFF"/>
        </a:lt1>
        <a:dk2>
          <a:srgbClr val="000066"/>
        </a:dk2>
        <a:lt2>
          <a:srgbClr val="FFCC66"/>
        </a:lt2>
        <a:accent1>
          <a:srgbClr val="FF9900"/>
        </a:accent1>
        <a:accent2>
          <a:srgbClr val="000044"/>
        </a:accent2>
        <a:accent3>
          <a:srgbClr val="AAAAB8"/>
        </a:accent3>
        <a:accent4>
          <a:srgbClr val="DADADA"/>
        </a:accent4>
        <a:accent5>
          <a:srgbClr val="FFCAAA"/>
        </a:accent5>
        <a:accent6>
          <a:srgbClr val="00003D"/>
        </a:accent6>
        <a:hlink>
          <a:srgbClr val="3366FF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mpulso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AEAEAE"/>
        </a:accent6>
        <a:hlink>
          <a:srgbClr val="4D4D4D"/>
        </a:hlink>
        <a:folHlink>
          <a:srgbClr val="8686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mpulso 4">
        <a:dk1>
          <a:srgbClr val="000000"/>
        </a:dk1>
        <a:lt1>
          <a:srgbClr val="FFFFFF"/>
        </a:lt1>
        <a:dk2>
          <a:srgbClr val="660033"/>
        </a:dk2>
        <a:lt2>
          <a:srgbClr val="FFCC66"/>
        </a:lt2>
        <a:accent1>
          <a:srgbClr val="FF9900"/>
        </a:accent1>
        <a:accent2>
          <a:srgbClr val="440022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3D001E"/>
        </a:accent6>
        <a:hlink>
          <a:srgbClr val="B2005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mpulso 5">
        <a:dk1>
          <a:srgbClr val="000000"/>
        </a:dk1>
        <a:lt1>
          <a:srgbClr val="FFFFFF"/>
        </a:lt1>
        <a:dk2>
          <a:srgbClr val="663300"/>
        </a:dk2>
        <a:lt2>
          <a:srgbClr val="FFCC66"/>
        </a:lt2>
        <a:accent1>
          <a:srgbClr val="FF9900"/>
        </a:accent1>
        <a:accent2>
          <a:srgbClr val="361B00"/>
        </a:accent2>
        <a:accent3>
          <a:srgbClr val="B8ADAA"/>
        </a:accent3>
        <a:accent4>
          <a:srgbClr val="DADADA"/>
        </a:accent4>
        <a:accent5>
          <a:srgbClr val="FFCAAA"/>
        </a:accent5>
        <a:accent6>
          <a:srgbClr val="301700"/>
        </a:accent6>
        <a:hlink>
          <a:srgbClr val="996633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mpulso 6">
        <a:dk1>
          <a:srgbClr val="000000"/>
        </a:dk1>
        <a:lt1>
          <a:srgbClr val="FFFFFF"/>
        </a:lt1>
        <a:dk2>
          <a:srgbClr val="003300"/>
        </a:dk2>
        <a:lt2>
          <a:srgbClr val="FFCC66"/>
        </a:lt2>
        <a:accent1>
          <a:srgbClr val="CC9900"/>
        </a:accent1>
        <a:accent2>
          <a:srgbClr val="001600"/>
        </a:accent2>
        <a:accent3>
          <a:srgbClr val="AAADAA"/>
        </a:accent3>
        <a:accent4>
          <a:srgbClr val="DADADA"/>
        </a:accent4>
        <a:accent5>
          <a:srgbClr val="E2CAAA"/>
        </a:accent5>
        <a:accent6>
          <a:srgbClr val="001300"/>
        </a:accent6>
        <a:hlink>
          <a:srgbClr val="0066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1_Struttura predefinita">
  <a:themeElements>
    <a:clrScheme name="1_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truttura predefinit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1395</Words>
  <Application>Microsoft Macintosh PowerPoint</Application>
  <PresentationFormat>Presentazione su schermo (4:3)</PresentationFormat>
  <Paragraphs>211</Paragraphs>
  <Slides>33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6</vt:i4>
      </vt:variant>
      <vt:variant>
        <vt:lpstr>Titoli diapositive</vt:lpstr>
      </vt:variant>
      <vt:variant>
        <vt:i4>33</vt:i4>
      </vt:variant>
    </vt:vector>
  </HeadingPairs>
  <TitlesOfParts>
    <vt:vector size="44" baseType="lpstr">
      <vt:lpstr>Arial</vt:lpstr>
      <vt:lpstr>Calibri</vt:lpstr>
      <vt:lpstr>Comic Sans MS</vt:lpstr>
      <vt:lpstr>Times New Roman</vt:lpstr>
      <vt:lpstr>Wingdings</vt:lpstr>
      <vt:lpstr>Struttura predefinita</vt:lpstr>
      <vt:lpstr>2_Struttura predefinita</vt:lpstr>
      <vt:lpstr>5_Struttura predefinita</vt:lpstr>
      <vt:lpstr>8_Struttura predefinita</vt:lpstr>
      <vt:lpstr>Impulso</vt:lpstr>
      <vt:lpstr>11_Struttura predefinita</vt:lpstr>
      <vt:lpstr>Presentazione standard di PowerPoint</vt:lpstr>
      <vt:lpstr>Presentazione standard di PowerPoint</vt:lpstr>
      <vt:lpstr>Steatosi (o degenerazione grassa): accumulo intracellulare di trigliceridi</vt:lpstr>
      <vt:lpstr>Cause di steatosi epatica</vt:lpstr>
      <vt:lpstr>Presentazione standard di PowerPoint</vt:lpstr>
      <vt:lpstr>Epatopatia alcolica</vt:lpstr>
      <vt:lpstr>Epatopatia alcolica</vt:lpstr>
      <vt:lpstr>Presentazione standard di PowerPoint</vt:lpstr>
      <vt:lpstr>Metabolismo dell’etanolo negli epatociti</vt:lpstr>
      <vt:lpstr>Epatopatia alcolica </vt:lpstr>
      <vt:lpstr>Diverse forme di patologie epatiche legate al consumo di alcol</vt:lpstr>
      <vt:lpstr>Epatopatia alcolica </vt:lpstr>
      <vt:lpstr>Presentazione standard di PowerPoint</vt:lpstr>
      <vt:lpstr>Presentazione standard di PowerPoint</vt:lpstr>
      <vt:lpstr>Epatopatia alcolica: cirrosi</vt:lpstr>
      <vt:lpstr>Fibrosi epatica: ruolo delle cellule stellate</vt:lpstr>
      <vt:lpstr>Liver cancer: the ethanol connection</vt:lpstr>
      <vt:lpstr>Effetti extra-epatici dell’abuso di alcol</vt:lpstr>
      <vt:lpstr>Potential long-term effects of chronic ethanol consumption on CNS </vt:lpstr>
      <vt:lpstr>Danno ossidativo:   radicali liberi  e altre molecole ossidanti  ROS (reactive oxygen species)  </vt:lpstr>
      <vt:lpstr>Presentazione standard di PowerPoint</vt:lpstr>
      <vt:lpstr>Presentazione standard di PowerPoint</vt:lpstr>
      <vt:lpstr>Danno ossidativo: ruolo dei ROS</vt:lpstr>
      <vt:lpstr>Presentazione standard di PowerPoint</vt:lpstr>
      <vt:lpstr>Presentazione standard di PowerPoint</vt:lpstr>
      <vt:lpstr>ROS nella patologia umana</vt:lpstr>
      <vt:lpstr>ROS nella patologia umana: alcuni esempi</vt:lpstr>
      <vt:lpstr>ROS nella patologia umana: alcuni esempi</vt:lpstr>
      <vt:lpstr>Extensive alveolar wall thickening in lung fibrosis</vt:lpstr>
      <vt:lpstr>Meccanismi molecolari coinvolti nella patogenesi della fibrosi indotta da ROS</vt:lpstr>
      <vt:lpstr>Presentazione standard di PowerPoint</vt:lpstr>
      <vt:lpstr>ROS e invecchiamento</vt:lpstr>
      <vt:lpstr>Principali meccanismi antiossidanti cellulari</vt:lpstr>
    </vt:vector>
  </TitlesOfParts>
  <Company>Università degli Studi di Trieste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Renzo</dc:creator>
  <cp:lastModifiedBy>RENZO MENEGAZZI</cp:lastModifiedBy>
  <cp:revision>19</cp:revision>
  <dcterms:created xsi:type="dcterms:W3CDTF">2019-05-15T06:44:45Z</dcterms:created>
  <dcterms:modified xsi:type="dcterms:W3CDTF">2020-04-20T08:38:51Z</dcterms:modified>
</cp:coreProperties>
</file>