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53" r:id="rId2"/>
    <p:sldId id="406" r:id="rId3"/>
    <p:sldId id="349" r:id="rId4"/>
    <p:sldId id="350" r:id="rId5"/>
    <p:sldId id="351" r:id="rId6"/>
    <p:sldId id="285" r:id="rId7"/>
    <p:sldId id="271" r:id="rId8"/>
    <p:sldId id="407" r:id="rId9"/>
    <p:sldId id="25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/>
    <p:restoredTop sz="70325"/>
  </p:normalViewPr>
  <p:slideViewPr>
    <p:cSldViewPr snapToGrid="0" snapToObjects="1">
      <p:cViewPr varScale="1">
        <p:scale>
          <a:sx n="88" d="100"/>
          <a:sy n="88" d="100"/>
        </p:scale>
        <p:origin x="1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E45C-C519-8F4C-AC4B-E26F44C18E66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3A39E-2E09-814D-B4BF-394F9BB6F1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34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1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1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72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52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202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8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DFBBE-A557-3841-8E1E-E2FA0864D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5D842-FDEC-884F-8C7F-8A1E4E104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2D0DB-162F-1F4C-8EE2-D3C26912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E4EE1-AB55-E346-B712-416D4E12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16789-C912-134C-890F-3828D076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1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72B8-754A-7A49-AAC8-E03C5EEF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F22A0-6D31-B647-AE44-44BE0F2B7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234A3-DDAD-6F49-836F-FF8404C9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C5C1D-BD45-A840-8A9B-CFCEFE67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C21E3-FD0E-BB46-BB16-1955FA7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54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72FAA-EDDD-1C4F-8D58-D9EF56F17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5E520-0CBD-E74B-A3F1-1AF67D3B7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0E0B7-DC1D-9F4F-A330-4B1891B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699C5-E854-3243-AC7C-0C47614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B066E-042E-C741-9A10-42286066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50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C15DE-2A78-984B-A720-C66A05C45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33BF6-5213-B449-8892-704FBCCD0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9A849-3B91-CF46-BD0B-7AC0D4E1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0E803-7E15-3B4D-9677-40856592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1B135-6E39-F542-94C2-6F5CD390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71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8ED66-3079-2442-83EA-7D1559F3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C10F0-12B6-1844-AB61-D65BFBD46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CF463-5862-6B49-968D-F252987D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63E04-DC01-5540-9C38-B9D79629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0FE2-BBE9-4346-AB26-C611681A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31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4B921-092A-A241-BF2B-ABA3A7F5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87B66-CBB2-BB42-BD99-ABCA0B6A4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19842-9EE1-FF4A-B323-5AF786E4C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E6894-BDCD-1A46-884A-0CFA3F52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CBC3E-5295-C34E-A3AB-3EFA429A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10013-2856-9A49-B234-4E1777F3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13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B39C-5678-7C49-98AA-B5CE93CF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03420-D828-4749-9126-C39C71765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054C2-2964-EF4E-A28E-8EA16D48C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AFBD8-9418-A44C-B734-72F10C74C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2F9D2F-914E-FC40-B662-A834442DD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2BA85-C96E-6742-9802-ADE940B1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EFC4D-A33C-D744-861D-D33431D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ECAB-BB07-AC41-B3E3-CFD72EEE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5EE1-E653-E04B-81A1-3FAAD3B0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4D988-E18A-1343-924D-83915571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FD77-3DC5-A347-A040-9C761E62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44D27-CE39-684E-809F-274CB4C8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56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1CCC93-3F67-C94E-A837-6735EE63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B4D91-F2F0-D849-884A-8ECAA86C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843E9-9054-A741-8390-FC6F64B8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63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D33BF-41A1-E74F-84CE-5CDB699C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4DF0D-4927-674E-8D35-5819CCB1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FE4BB-8E82-6B4B-9B45-C11A64CB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3E3E9-9E5D-8145-8818-A7DB07147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6A028-7643-F24B-99E4-76B077FF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3FC29-4521-8842-8406-DC9D981D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19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5562-8012-344C-BF5A-C198E025F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9F830-EFBE-6747-ADD1-CC28AC8FB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0DC75-1BFF-CC48-BC88-5D85E60E7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063F8-D459-5047-A997-0E2FE66B6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E24BC-0182-2D4A-8D86-CF854FAC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75992-B6C0-6747-8FB1-E9368543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87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C5C22-7F0F-E94B-9050-1CE418FB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82D53-301D-EB44-9222-48B6089E2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A330-465E-2E45-9CC5-813AACE0A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ABE96-509D-4C4D-97B8-F92847B8C947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B8069-053E-2042-A2CD-641260DA2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70CE0-207C-1144-A3F6-310957C87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6B893-0729-2645-B385-D9228FA3E70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8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F0B9-9B1C-8A48-9F76-0C32CFE9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Processo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svilippo</a:t>
            </a:r>
            <a:r>
              <a:rPr lang="en-US" b="1" dirty="0">
                <a:solidFill>
                  <a:srgbClr val="FF0000"/>
                </a:solidFill>
              </a:rPr>
              <a:t> di un </a:t>
            </a:r>
            <a:r>
              <a:rPr lang="en-US" b="1" dirty="0" err="1">
                <a:solidFill>
                  <a:srgbClr val="FF0000"/>
                </a:solidFill>
              </a:rPr>
              <a:t>biosimilare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206DA2-AFF2-B64C-A6D5-4F06511D71B6}"/>
              </a:ext>
            </a:extLst>
          </p:cNvPr>
          <p:cNvGrpSpPr/>
          <p:nvPr/>
        </p:nvGrpSpPr>
        <p:grpSpPr>
          <a:xfrm>
            <a:off x="1301338" y="1690688"/>
            <a:ext cx="4794662" cy="4813680"/>
            <a:chOff x="2196983" y="710488"/>
            <a:chExt cx="5830736" cy="5853863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F1A5BAE4-07DC-8346-8A1B-B857F49D21C4}"/>
                </a:ext>
              </a:extLst>
            </p:cNvPr>
            <p:cNvSpPr/>
            <p:nvPr/>
          </p:nvSpPr>
          <p:spPr>
            <a:xfrm>
              <a:off x="2196983" y="1537854"/>
              <a:ext cx="5830736" cy="5026497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316E6E9F-E1A6-B346-BBA1-45F0A4301E0C}"/>
                </a:ext>
              </a:extLst>
            </p:cNvPr>
            <p:cNvSpPr/>
            <p:nvPr/>
          </p:nvSpPr>
          <p:spPr>
            <a:xfrm>
              <a:off x="2768129" y="1547597"/>
              <a:ext cx="4687424" cy="4040883"/>
            </a:xfrm>
            <a:prstGeom prst="triangle">
              <a:avLst/>
            </a:prstGeom>
            <a:solidFill>
              <a:srgbClr val="FF9498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04EA64-1254-2E41-97F2-94BB70C4302C}"/>
                </a:ext>
              </a:extLst>
            </p:cNvPr>
            <p:cNvSpPr txBox="1"/>
            <p:nvPr/>
          </p:nvSpPr>
          <p:spPr>
            <a:xfrm>
              <a:off x="3946049" y="5907738"/>
              <a:ext cx="2325483" cy="44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Analisi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molecolare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9C222C21-7712-2643-9C3B-3718A1AB5085}"/>
                </a:ext>
              </a:extLst>
            </p:cNvPr>
            <p:cNvSpPr/>
            <p:nvPr/>
          </p:nvSpPr>
          <p:spPr>
            <a:xfrm>
              <a:off x="3261145" y="1547597"/>
              <a:ext cx="3701393" cy="3190856"/>
            </a:xfrm>
            <a:prstGeom prst="triangle">
              <a:avLst/>
            </a:prstGeom>
            <a:solidFill>
              <a:srgbClr val="FFD3E4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6D598A-0150-7644-9E61-9A1C077A110F}"/>
                </a:ext>
              </a:extLst>
            </p:cNvPr>
            <p:cNvSpPr txBox="1"/>
            <p:nvPr/>
          </p:nvSpPr>
          <p:spPr>
            <a:xfrm>
              <a:off x="3134056" y="4961062"/>
              <a:ext cx="3373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Valutazione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della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qualità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biologica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9ADA34D3-77A1-954B-BB1A-641F83D0EB11}"/>
                </a:ext>
              </a:extLst>
            </p:cNvPr>
            <p:cNvSpPr/>
            <p:nvPr/>
          </p:nvSpPr>
          <p:spPr>
            <a:xfrm>
              <a:off x="3717169" y="1547597"/>
              <a:ext cx="2790376" cy="2405496"/>
            </a:xfrm>
            <a:prstGeom prst="triangle">
              <a:avLst/>
            </a:prstGeom>
            <a:solidFill>
              <a:srgbClr val="FADB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667E25-38F3-5F40-A5B1-060AF0CA368B}"/>
                </a:ext>
              </a:extLst>
            </p:cNvPr>
            <p:cNvSpPr txBox="1"/>
            <p:nvPr/>
          </p:nvSpPr>
          <p:spPr>
            <a:xfrm>
              <a:off x="3876578" y="4026628"/>
              <a:ext cx="2464425" cy="78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Studi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farmacologici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e </a:t>
              </a:r>
              <a:r>
                <a:rPr lang="en-US" dirty="0" err="1">
                  <a:solidFill>
                    <a:schemeClr val="bg1"/>
                  </a:solidFill>
                </a:rPr>
                <a:t>preclinici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56189E-2FCE-D842-9F29-6DE6C9EC7303}"/>
                </a:ext>
              </a:extLst>
            </p:cNvPr>
            <p:cNvSpPr/>
            <p:nvPr/>
          </p:nvSpPr>
          <p:spPr>
            <a:xfrm>
              <a:off x="4284422" y="1537854"/>
              <a:ext cx="1658626" cy="1429851"/>
            </a:xfrm>
            <a:prstGeom prst="triangle">
              <a:avLst/>
            </a:prstGeom>
            <a:solidFill>
              <a:srgbClr val="FBFD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A3A89087-F1BA-7647-8B31-D02152DC1767}"/>
                </a:ext>
              </a:extLst>
            </p:cNvPr>
            <p:cNvSpPr/>
            <p:nvPr/>
          </p:nvSpPr>
          <p:spPr>
            <a:xfrm flipV="1">
              <a:off x="4356615" y="710488"/>
              <a:ext cx="1526351" cy="8273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310B45-335D-DF4D-A14E-F933F320759D}"/>
                </a:ext>
              </a:extLst>
            </p:cNvPr>
            <p:cNvSpPr txBox="1"/>
            <p:nvPr/>
          </p:nvSpPr>
          <p:spPr>
            <a:xfrm>
              <a:off x="4683933" y="3268090"/>
              <a:ext cx="941949" cy="449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PK/PD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0E61AE-6E0E-AE41-A9B1-CFD90819E8A6}"/>
                </a:ext>
              </a:extLst>
            </p:cNvPr>
            <p:cNvSpPr txBox="1"/>
            <p:nvPr/>
          </p:nvSpPr>
          <p:spPr>
            <a:xfrm>
              <a:off x="4642691" y="2114026"/>
              <a:ext cx="932202" cy="78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Trial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err="1"/>
                <a:t>clinici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3F478F-EFFE-BA4C-8A6F-2204F53498FF}"/>
                </a:ext>
              </a:extLst>
            </p:cNvPr>
            <p:cNvSpPr txBox="1"/>
            <p:nvPr/>
          </p:nvSpPr>
          <p:spPr>
            <a:xfrm>
              <a:off x="4793759" y="849264"/>
              <a:ext cx="541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PAC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F63F2B-0146-2E46-B869-02E431FA6A29}"/>
              </a:ext>
            </a:extLst>
          </p:cNvPr>
          <p:cNvGrpSpPr/>
          <p:nvPr/>
        </p:nvGrpSpPr>
        <p:grpSpPr>
          <a:xfrm rot="2013047">
            <a:off x="1180496" y="5280329"/>
            <a:ext cx="1072812" cy="960798"/>
            <a:chOff x="699912" y="5002917"/>
            <a:chExt cx="1463040" cy="1310282"/>
          </a:xfr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Curved Left Arrow 16">
              <a:extLst>
                <a:ext uri="{FF2B5EF4-FFF2-40B4-BE49-F238E27FC236}">
                  <a16:creationId xmlns:a16="http://schemas.microsoft.com/office/drawing/2014/main" id="{F6950015-D3C0-4C48-A6FC-4D19EE7B659E}"/>
                </a:ext>
              </a:extLst>
            </p:cNvPr>
            <p:cNvSpPr/>
            <p:nvPr/>
          </p:nvSpPr>
          <p:spPr>
            <a:xfrm>
              <a:off x="1431432" y="5097047"/>
              <a:ext cx="731520" cy="1216152"/>
            </a:xfrm>
            <a:prstGeom prst="curvedLef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urved Down Arrow 17">
              <a:extLst>
                <a:ext uri="{FF2B5EF4-FFF2-40B4-BE49-F238E27FC236}">
                  <a16:creationId xmlns:a16="http://schemas.microsoft.com/office/drawing/2014/main" id="{9B111B17-0F06-F045-AF91-C92DB41AF4E6}"/>
                </a:ext>
              </a:extLst>
            </p:cNvPr>
            <p:cNvSpPr/>
            <p:nvPr/>
          </p:nvSpPr>
          <p:spPr>
            <a:xfrm rot="16200000">
              <a:off x="457596" y="5245233"/>
              <a:ext cx="1216152" cy="731520"/>
            </a:xfrm>
            <a:prstGeom prst="curvedDown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36177AE-E0FF-E940-ACF6-DF8669B4CD57}"/>
              </a:ext>
            </a:extLst>
          </p:cNvPr>
          <p:cNvCxnSpPr>
            <a:cxnSpLocks/>
          </p:cNvCxnSpPr>
          <p:nvPr/>
        </p:nvCxnSpPr>
        <p:spPr>
          <a:xfrm>
            <a:off x="5625503" y="5701902"/>
            <a:ext cx="4572382" cy="2410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824B5E-744A-BC4A-866E-3CF5CB2DE6ED}"/>
              </a:ext>
            </a:extLst>
          </p:cNvPr>
          <p:cNvSpPr txBox="1"/>
          <p:nvPr/>
        </p:nvSpPr>
        <p:spPr>
          <a:xfrm>
            <a:off x="7071327" y="5726003"/>
            <a:ext cx="268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Dimostrare</a:t>
            </a:r>
            <a:r>
              <a:rPr lang="en-US" sz="1600" dirty="0"/>
              <a:t> la </a:t>
            </a:r>
            <a:r>
              <a:rPr lang="en-US" sz="1600" dirty="0" err="1"/>
              <a:t>stessa</a:t>
            </a:r>
            <a:r>
              <a:rPr lang="en-US" sz="1600" dirty="0"/>
              <a:t> </a:t>
            </a:r>
            <a:r>
              <a:rPr lang="en-US" sz="1600" dirty="0" err="1"/>
              <a:t>sequenza</a:t>
            </a:r>
            <a:endParaRPr lang="en-US" sz="1600" dirty="0"/>
          </a:p>
          <a:p>
            <a:r>
              <a:rPr lang="en-US" sz="1600" dirty="0" err="1"/>
              <a:t>Struttura</a:t>
            </a:r>
            <a:r>
              <a:rPr lang="en-US" sz="1600" dirty="0"/>
              <a:t> 3D</a:t>
            </a:r>
          </a:p>
          <a:p>
            <a:r>
              <a:rPr lang="en-US" sz="1600" dirty="0"/>
              <a:t>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06D41C-0CB7-2C42-B335-25A3F9BB722C}"/>
              </a:ext>
            </a:extLst>
          </p:cNvPr>
          <p:cNvCxnSpPr>
            <a:cxnSpLocks/>
          </p:cNvCxnSpPr>
          <p:nvPr/>
        </p:nvCxnSpPr>
        <p:spPr>
          <a:xfrm>
            <a:off x="5220093" y="5002917"/>
            <a:ext cx="5681587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A46688D-8146-E441-8A0A-0986C6AA47EA}"/>
              </a:ext>
            </a:extLst>
          </p:cNvPr>
          <p:cNvSpPr txBox="1"/>
          <p:nvPr/>
        </p:nvSpPr>
        <p:spPr>
          <a:xfrm>
            <a:off x="7084977" y="5219423"/>
            <a:ext cx="1872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</a:t>
            </a:r>
            <a:r>
              <a:rPr lang="en-US" sz="1600" i="1" dirty="0"/>
              <a:t>in vitro </a:t>
            </a:r>
            <a:r>
              <a:rPr lang="en-US" sz="1600" dirty="0"/>
              <a:t>e </a:t>
            </a:r>
            <a:r>
              <a:rPr lang="en-US" sz="1600" i="1" dirty="0"/>
              <a:t>in vivo</a:t>
            </a:r>
            <a:endParaRPr lang="en-US" sz="16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04BD1A-AF88-5A45-89C0-D74F0E82D73B}"/>
              </a:ext>
            </a:extLst>
          </p:cNvPr>
          <p:cNvCxnSpPr>
            <a:cxnSpLocks/>
          </p:cNvCxnSpPr>
          <p:nvPr/>
        </p:nvCxnSpPr>
        <p:spPr>
          <a:xfrm>
            <a:off x="4845948" y="4356952"/>
            <a:ext cx="6055732" cy="157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35E896-1E94-BC47-94D5-52C55A0B7DEA}"/>
              </a:ext>
            </a:extLst>
          </p:cNvPr>
          <p:cNvSpPr txBox="1"/>
          <p:nvPr/>
        </p:nvSpPr>
        <p:spPr>
          <a:xfrm>
            <a:off x="7071327" y="4468759"/>
            <a:ext cx="1982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Dosaggi</a:t>
            </a:r>
            <a:r>
              <a:rPr lang="en-US" sz="1600" dirty="0"/>
              <a:t> e </a:t>
            </a:r>
            <a:r>
              <a:rPr lang="en-US" sz="1600" dirty="0" err="1"/>
              <a:t>tollerabilità</a:t>
            </a:r>
            <a:endParaRPr lang="en-US" sz="16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7023CFE-555E-4B46-93D2-20EE1DA1E367}"/>
              </a:ext>
            </a:extLst>
          </p:cNvPr>
          <p:cNvCxnSpPr>
            <a:cxnSpLocks/>
          </p:cNvCxnSpPr>
          <p:nvPr/>
        </p:nvCxnSpPr>
        <p:spPr>
          <a:xfrm>
            <a:off x="4381758" y="3546580"/>
            <a:ext cx="6535021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AF8798C-4887-E749-9D98-4C5E316A405E}"/>
              </a:ext>
            </a:extLst>
          </p:cNvPr>
          <p:cNvSpPr txBox="1"/>
          <p:nvPr/>
        </p:nvSpPr>
        <p:spPr>
          <a:xfrm>
            <a:off x="7084977" y="3566420"/>
            <a:ext cx="347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Fase</a:t>
            </a:r>
            <a:r>
              <a:rPr lang="en-US" sz="1600" dirty="0"/>
              <a:t> I – Clinical trials</a:t>
            </a:r>
          </a:p>
          <a:p>
            <a:r>
              <a:rPr lang="en-US" sz="1600" dirty="0" err="1"/>
              <a:t>Stessa</a:t>
            </a:r>
            <a:r>
              <a:rPr lang="en-US" sz="1600" dirty="0"/>
              <a:t> </a:t>
            </a:r>
            <a:r>
              <a:rPr lang="en-US" sz="1600" dirty="0" err="1"/>
              <a:t>posologia</a:t>
            </a:r>
            <a:r>
              <a:rPr lang="en-US" sz="1600" dirty="0"/>
              <a:t>, </a:t>
            </a:r>
            <a:r>
              <a:rPr lang="en-US" sz="1600" dirty="0" err="1"/>
              <a:t>stessa</a:t>
            </a:r>
            <a:r>
              <a:rPr lang="en-US" sz="1600" dirty="0"/>
              <a:t> via di </a:t>
            </a:r>
            <a:r>
              <a:rPr lang="en-US" sz="1600" dirty="0" err="1"/>
              <a:t>somministrazione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 err="1">
                <a:sym typeface="Wingdings" pitchFamily="2" charset="2"/>
              </a:rPr>
              <a:t>stessa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efficacia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149574-D2C1-F241-8C5F-BB8B251B289B}"/>
              </a:ext>
            </a:extLst>
          </p:cNvPr>
          <p:cNvSpPr txBox="1"/>
          <p:nvPr/>
        </p:nvSpPr>
        <p:spPr>
          <a:xfrm>
            <a:off x="7071327" y="2517161"/>
            <a:ext cx="2472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clinici</a:t>
            </a:r>
            <a:r>
              <a:rPr lang="en-US" dirty="0"/>
              <a:t> di </a:t>
            </a:r>
            <a:r>
              <a:rPr lang="en-US" dirty="0" err="1"/>
              <a:t>conferma</a:t>
            </a:r>
            <a:r>
              <a:rPr lang="en-US" dirty="0"/>
              <a:t> </a:t>
            </a:r>
          </a:p>
          <a:p>
            <a:r>
              <a:rPr lang="en-US" dirty="0"/>
              <a:t>Non </a:t>
            </a:r>
            <a:r>
              <a:rPr lang="en-US" dirty="0" err="1"/>
              <a:t>sempre</a:t>
            </a:r>
            <a:r>
              <a:rPr lang="en-US" dirty="0"/>
              <a:t> </a:t>
            </a:r>
            <a:r>
              <a:rPr lang="en-US" dirty="0" err="1"/>
              <a:t>necessari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A09EE8-FAA5-C842-8EDD-423FE548237C}"/>
              </a:ext>
            </a:extLst>
          </p:cNvPr>
          <p:cNvCxnSpPr>
            <a:cxnSpLocks/>
          </p:cNvCxnSpPr>
          <p:nvPr/>
        </p:nvCxnSpPr>
        <p:spPr>
          <a:xfrm>
            <a:off x="3710592" y="2371038"/>
            <a:ext cx="7191088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0013E3B-BE98-9A47-8C78-A268C6C967EA}"/>
              </a:ext>
            </a:extLst>
          </p:cNvPr>
          <p:cNvSpPr txBox="1"/>
          <p:nvPr/>
        </p:nvSpPr>
        <p:spPr>
          <a:xfrm>
            <a:off x="7071327" y="1678501"/>
            <a:ext cx="364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Fase</a:t>
            </a:r>
            <a:r>
              <a:rPr lang="en-US" dirty="0"/>
              <a:t> IV – </a:t>
            </a:r>
            <a:r>
              <a:rPr lang="en-US" dirty="0" err="1"/>
              <a:t>monitoraggio</a:t>
            </a:r>
            <a:r>
              <a:rPr lang="en-US" dirty="0"/>
              <a:t> </a:t>
            </a:r>
            <a:r>
              <a:rPr lang="en-US" dirty="0" err="1"/>
              <a:t>postmaketing</a:t>
            </a:r>
            <a:endParaRPr lang="en-US" dirty="0"/>
          </a:p>
          <a:p>
            <a:r>
              <a:rPr lang="en-US" dirty="0" err="1"/>
              <a:t>farmacovigilanza</a:t>
            </a:r>
            <a:endParaRPr lang="en-US" dirty="0"/>
          </a:p>
        </p:txBody>
      </p:sp>
      <p:sp>
        <p:nvSpPr>
          <p:cNvPr id="81" name="Right Brace 80">
            <a:extLst>
              <a:ext uri="{FF2B5EF4-FFF2-40B4-BE49-F238E27FC236}">
                <a16:creationId xmlns:a16="http://schemas.microsoft.com/office/drawing/2014/main" id="{3F59CE42-BF15-A943-B8D9-A55C4DC28B62}"/>
              </a:ext>
            </a:extLst>
          </p:cNvPr>
          <p:cNvSpPr/>
          <p:nvPr/>
        </p:nvSpPr>
        <p:spPr>
          <a:xfrm>
            <a:off x="10014555" y="5002916"/>
            <a:ext cx="384808" cy="145463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2D7E0A6-D6A2-1540-8059-B5DB3077BBE0}"/>
              </a:ext>
            </a:extLst>
          </p:cNvPr>
          <p:cNvSpPr txBox="1"/>
          <p:nvPr/>
        </p:nvSpPr>
        <p:spPr>
          <a:xfrm>
            <a:off x="10354767" y="5402837"/>
            <a:ext cx="1093826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Attività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biologica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24D16B-6B44-9F45-A1B7-9ADE13217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32"/>
    </mc:Choice>
    <mc:Fallback xmlns="">
      <p:transition spd="slow" advTm="34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9C32C-E95A-4B49-8596-D553170A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Originator vs. </a:t>
            </a:r>
            <a:r>
              <a:rPr lang="it-IT" b="1" dirty="0" err="1">
                <a:solidFill>
                  <a:srgbClr val="FF0000"/>
                </a:solidFill>
              </a:rPr>
              <a:t>biosimilare</a:t>
            </a:r>
            <a:endParaRPr lang="it-IT" b="1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C883DA-180F-4C46-AD5A-FE0BE1C422A9}"/>
              </a:ext>
            </a:extLst>
          </p:cNvPr>
          <p:cNvGrpSpPr/>
          <p:nvPr/>
        </p:nvGrpSpPr>
        <p:grpSpPr>
          <a:xfrm>
            <a:off x="1920637" y="2181756"/>
            <a:ext cx="9433163" cy="4142846"/>
            <a:chOff x="2289386" y="2884489"/>
            <a:chExt cx="7987281" cy="35078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E7CBA2-D225-234F-8736-86C6B8727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9388"/>
            <a:stretch/>
          </p:blipFill>
          <p:spPr>
            <a:xfrm>
              <a:off x="2325793" y="3130022"/>
              <a:ext cx="7950874" cy="30337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4E4FCB-FA26-0D48-BF6B-DE8461328DA4}"/>
                </a:ext>
              </a:extLst>
            </p:cNvPr>
            <p:cNvSpPr/>
            <p:nvPr/>
          </p:nvSpPr>
          <p:spPr>
            <a:xfrm>
              <a:off x="2325793" y="59351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D6C1BA-BF88-824F-A0CC-A130FF9CB748}"/>
                </a:ext>
              </a:extLst>
            </p:cNvPr>
            <p:cNvSpPr/>
            <p:nvPr/>
          </p:nvSpPr>
          <p:spPr>
            <a:xfrm>
              <a:off x="2289386" y="28844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14D515-E4AD-0849-9A75-89092934F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36"/>
    </mc:Choice>
    <mc:Fallback xmlns="">
      <p:transition spd="slow" advTm="162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841B-DBCC-3A43-BC12-F5DEA043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Biosimilari</a:t>
            </a:r>
            <a:r>
              <a:rPr lang="en-US" b="1" dirty="0">
                <a:solidFill>
                  <a:srgbClr val="FF0000"/>
                </a:solidFill>
              </a:rPr>
              <a:t> - A.I.C.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84E27-D541-6245-BEA0-DC6BB3CCF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Nell'UE, tutte le domande di A.I.C., sono esaminate dall'EMA attraverso la procedura centralizzata; </a:t>
            </a:r>
          </a:p>
          <a:p>
            <a:pPr algn="just"/>
            <a:r>
              <a:rPr lang="it-IT" sz="2400" dirty="0"/>
              <a:t>A.I.C. è valida in tutti gli Stati Membri dell'UE.</a:t>
            </a:r>
          </a:p>
          <a:p>
            <a:pPr algn="just"/>
            <a:r>
              <a:rPr lang="it-IT" sz="2400" b="1" dirty="0" err="1"/>
              <a:t>Supplementary</a:t>
            </a:r>
            <a:r>
              <a:rPr lang="it-IT" sz="2400" b="1" dirty="0"/>
              <a:t> </a:t>
            </a:r>
            <a:r>
              <a:rPr lang="it-IT" sz="2400" b="1" dirty="0" err="1"/>
              <a:t>Protection</a:t>
            </a:r>
            <a:r>
              <a:rPr lang="it-IT" sz="2400" b="1" dirty="0"/>
              <a:t> Certificate – </a:t>
            </a:r>
            <a:r>
              <a:rPr lang="it-IT" sz="2400" dirty="0"/>
              <a:t>Copertura brevettuale scade dopo 20 anni, può essere prolungata al massimo per 5 anni.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Un solo prodotto </a:t>
            </a:r>
            <a:r>
              <a:rPr lang="it-IT" sz="2400" i="1" dirty="0"/>
              <a:t>"originator" </a:t>
            </a:r>
            <a:r>
              <a:rPr lang="it-IT" sz="2400" dirty="0"/>
              <a:t>deve essere utilizzato negli studi comparativi al fine di poter disporre di dati facilmente comparabili e coerenti tra loro. 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07086A-E05D-044F-A176-C7CBCBD2F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A6CFB-60E2-6748-990A-A88A530AA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303734"/>
            <a:ext cx="4726449" cy="1476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9761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34"/>
    </mc:Choice>
    <mc:Fallback xmlns="">
      <p:transition spd="slow" advTm="10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3D5A2-62FC-BB49-A95F-F13CAFA64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424" b="4651"/>
          <a:stretch/>
        </p:blipFill>
        <p:spPr>
          <a:xfrm>
            <a:off x="1021443" y="355600"/>
            <a:ext cx="4271434" cy="562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17D712-DC5E-4B42-85C9-751CAD368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353"/>
          <a:stretch/>
        </p:blipFill>
        <p:spPr>
          <a:xfrm>
            <a:off x="6587210" y="217714"/>
            <a:ext cx="4095304" cy="61791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648E91-AC3A-9B4E-A9D0-1B0C795B4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1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67"/>
    </mc:Choice>
    <mc:Fallback>
      <p:transition spd="slow" advTm="13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A9455-C435-C44D-927E-80550C0C0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99" r="1273" b="321"/>
          <a:stretch/>
        </p:blipFill>
        <p:spPr>
          <a:xfrm>
            <a:off x="1262742" y="364498"/>
            <a:ext cx="3788228" cy="5885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FB4B5-0A06-674B-825B-F581572E5B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85" r="2684"/>
          <a:stretch/>
        </p:blipFill>
        <p:spPr>
          <a:xfrm>
            <a:off x="6647542" y="217713"/>
            <a:ext cx="3730171" cy="61791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37132B-E27A-5E42-B38A-621E584C7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85"/>
    </mc:Choice>
    <mc:Fallback>
      <p:transition spd="slow" advTm="9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F59F-D856-974D-B560-1A12B7D8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Bio-better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5A152-AB75-9C45-AF47-EEB8B6A99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dirty="0"/>
              <a:t>Quando farmaco </a:t>
            </a:r>
            <a:r>
              <a:rPr lang="it-IT" sz="2400" dirty="0" err="1"/>
              <a:t>biosimilare</a:t>
            </a:r>
            <a:r>
              <a:rPr lang="it-IT" sz="2400" dirty="0"/>
              <a:t> deriva da processi produttivi </a:t>
            </a:r>
            <a:r>
              <a:rPr lang="it-IT" sz="2400" b="1" dirty="0">
                <a:solidFill>
                  <a:srgbClr val="FF0000"/>
                </a:solidFill>
              </a:rPr>
              <a:t>più innovativi</a:t>
            </a:r>
            <a:r>
              <a:rPr lang="it-IT" sz="2400" dirty="0"/>
              <a:t>. 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Processi che fanno assumere al prodotto profili di </a:t>
            </a:r>
            <a:r>
              <a:rPr lang="it-IT" sz="2400" b="1" dirty="0">
                <a:solidFill>
                  <a:srgbClr val="FF0000"/>
                </a:solidFill>
              </a:rPr>
              <a:t>efficacia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e di </a:t>
            </a:r>
            <a:r>
              <a:rPr lang="it-IT" sz="2400" b="1" dirty="0">
                <a:solidFill>
                  <a:srgbClr val="FF0000"/>
                </a:solidFill>
              </a:rPr>
              <a:t>sicurezza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FF0000"/>
                </a:solidFill>
              </a:rPr>
              <a:t>superiori</a:t>
            </a:r>
            <a:r>
              <a:rPr lang="it-IT" sz="2400" dirty="0"/>
              <a:t> rispetto all’originatore.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Ad esempio: </a:t>
            </a:r>
          </a:p>
          <a:p>
            <a:pPr lvl="1">
              <a:lnSpc>
                <a:spcPct val="100000"/>
              </a:lnSpc>
            </a:pPr>
            <a:r>
              <a:rPr lang="it-IT" sz="2000" dirty="0"/>
              <a:t>ottimizzazione del profilo di </a:t>
            </a:r>
            <a:r>
              <a:rPr lang="it-IT" sz="2000" dirty="0" err="1"/>
              <a:t>glicosilazione</a:t>
            </a:r>
            <a:r>
              <a:rPr lang="it-IT" sz="2000" dirty="0"/>
              <a:t> – efficacia migliore </a:t>
            </a:r>
          </a:p>
          <a:p>
            <a:pPr lvl="1">
              <a:lnSpc>
                <a:spcPct val="100000"/>
              </a:lnSpc>
            </a:pPr>
            <a:r>
              <a:rPr lang="it-IT" sz="2000" dirty="0"/>
              <a:t>ingegnerizzazione del dominio </a:t>
            </a:r>
            <a:r>
              <a:rPr lang="it-IT" sz="2000" dirty="0" err="1"/>
              <a:t>Fc</a:t>
            </a:r>
            <a:r>
              <a:rPr lang="it-IT" sz="2000" dirty="0"/>
              <a:t> – farmacocinetica migliore </a:t>
            </a:r>
          </a:p>
          <a:p>
            <a:pPr algn="just">
              <a:lnSpc>
                <a:spcPct val="100000"/>
              </a:lnSpc>
            </a:pPr>
            <a:r>
              <a:rPr lang="it-IT" sz="2400" dirty="0"/>
              <a:t>Il costo del trattamento è inferiore rispetto al </a:t>
            </a:r>
            <a:r>
              <a:rPr lang="it-IT" sz="2400" i="1" dirty="0"/>
              <a:t>originator </a:t>
            </a:r>
            <a:r>
              <a:rPr lang="it-IT" sz="2400" dirty="0"/>
              <a:t>per via di:</a:t>
            </a:r>
          </a:p>
          <a:p>
            <a:pPr lvl="1" algn="just">
              <a:lnSpc>
                <a:spcPct val="100000"/>
              </a:lnSpc>
            </a:pPr>
            <a:r>
              <a:rPr lang="it-IT" sz="2000" dirty="0"/>
              <a:t>costi più bassi di produzione, </a:t>
            </a:r>
          </a:p>
          <a:p>
            <a:pPr lvl="1" algn="just">
              <a:lnSpc>
                <a:spcPct val="100000"/>
              </a:lnSpc>
            </a:pPr>
            <a:r>
              <a:rPr lang="it-IT" sz="2000" dirty="0"/>
              <a:t>somministrazioni meno frequenti,</a:t>
            </a:r>
          </a:p>
          <a:p>
            <a:pPr lvl="1" algn="just">
              <a:lnSpc>
                <a:spcPct val="100000"/>
              </a:lnSpc>
            </a:pPr>
            <a:r>
              <a:rPr lang="it-IT" sz="2000" dirty="0"/>
              <a:t>dosaggi più bassi.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FF89-69CD-D248-95C1-22DFA86BB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587" y="4963886"/>
            <a:ext cx="3659413" cy="209091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19BD2E-2DBA-274A-BB7E-26B3580A9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58"/>
    </mc:Choice>
    <mc:Fallback>
      <p:transition spd="slow" advTm="15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67B2-99B1-FB4F-BDE4-C03BD537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Regolamentazione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292FA-1C0E-DC4E-9093-E747534AD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 2004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EBF89-00C6-D643-A261-93C9BBF6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532743"/>
            <a:ext cx="8146143" cy="3893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EED2E-5CEC-F04C-A391-5BFC170D84BB}"/>
              </a:ext>
            </a:extLst>
          </p:cNvPr>
          <p:cNvSpPr/>
          <p:nvPr/>
        </p:nvSpPr>
        <p:spPr>
          <a:xfrm>
            <a:off x="1030514" y="4866432"/>
            <a:ext cx="7344229" cy="997339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D83485-BCC2-ED4D-AC2A-9C52DAEFE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4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06"/>
    </mc:Choice>
    <mc:Fallback>
      <p:transition spd="slow" advTm="10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0E0401-A4A6-0B42-8951-F8C5492D1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50974"/>
          <a:stretch/>
        </p:blipFill>
        <p:spPr>
          <a:xfrm>
            <a:off x="462196" y="1820112"/>
            <a:ext cx="5207833" cy="480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CB2FE-A718-B842-AD9D-06F14DD3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9105" b="672"/>
          <a:stretch/>
        </p:blipFill>
        <p:spPr>
          <a:xfrm>
            <a:off x="6145967" y="1820113"/>
            <a:ext cx="5207833" cy="49254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CB4DF9-9040-704E-BA31-01093F2CE0AB}"/>
              </a:ext>
            </a:extLst>
          </p:cNvPr>
          <p:cNvCxnSpPr>
            <a:cxnSpLocks/>
          </p:cNvCxnSpPr>
          <p:nvPr/>
        </p:nvCxnSpPr>
        <p:spPr>
          <a:xfrm flipH="1" flipV="1">
            <a:off x="10393026" y="5244689"/>
            <a:ext cx="439097" cy="3399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1B5D8-4F77-D54A-84BC-07ECDC73619F}"/>
              </a:ext>
            </a:extLst>
          </p:cNvPr>
          <p:cNvCxnSpPr>
            <a:cxnSpLocks/>
          </p:cNvCxnSpPr>
          <p:nvPr/>
        </p:nvCxnSpPr>
        <p:spPr>
          <a:xfrm flipV="1">
            <a:off x="7216726" y="5954877"/>
            <a:ext cx="261944" cy="40350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AD5E17-9E5E-F44A-805A-F29D56008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580" y="1627152"/>
            <a:ext cx="5318657" cy="35402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254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2D4E7-86B3-5540-867D-A4D10EA2F5FD}"/>
              </a:ext>
            </a:extLst>
          </p:cNvPr>
          <p:cNvSpPr txBox="1"/>
          <p:nvPr/>
        </p:nvSpPr>
        <p:spPr>
          <a:xfrm>
            <a:off x="1069303" y="5213312"/>
            <a:ext cx="100533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NOTA TECNICA: per la slide successiva, per favore, uscite dalla modalità «slide show» e premete «Play» vicino al segno del 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A9A93-99B4-3540-BC49-C09432CEB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70" t="26292" r="23794" b="25956"/>
          <a:stretch/>
        </p:blipFill>
        <p:spPr>
          <a:xfrm>
            <a:off x="7216726" y="6065991"/>
            <a:ext cx="701955" cy="6068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59B17EF-2C5E-0843-920D-DEC0C5DD05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Scelta</a:t>
            </a:r>
            <a:r>
              <a:rPr lang="en-US" b="1" dirty="0">
                <a:solidFill>
                  <a:srgbClr val="FF0000"/>
                </a:solidFill>
              </a:rPr>
              <a:t> del </a:t>
            </a:r>
            <a:r>
              <a:rPr lang="en-US" b="1" dirty="0" err="1">
                <a:solidFill>
                  <a:srgbClr val="FF0000"/>
                </a:solidFill>
              </a:rPr>
              <a:t>sistema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espressione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4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5492-8CD4-3B48-89CF-B8C3A33E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Scelta</a:t>
            </a:r>
            <a:r>
              <a:rPr lang="en-US" b="1" dirty="0">
                <a:solidFill>
                  <a:srgbClr val="FF0000"/>
                </a:solidFill>
              </a:rPr>
              <a:t> del </a:t>
            </a:r>
            <a:r>
              <a:rPr lang="en-US" b="1" dirty="0" err="1">
                <a:solidFill>
                  <a:srgbClr val="FF0000"/>
                </a:solidFill>
              </a:rPr>
              <a:t>sistema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espressione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EEFD8-8997-DA4B-A26D-E21F66479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74"/>
          <a:stretch/>
        </p:blipFill>
        <p:spPr>
          <a:xfrm>
            <a:off x="462196" y="1820112"/>
            <a:ext cx="5207833" cy="4807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D3E16-5BE7-D645-973E-1B7B0BF32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105" b="672"/>
          <a:stretch/>
        </p:blipFill>
        <p:spPr>
          <a:xfrm>
            <a:off x="6145967" y="1820113"/>
            <a:ext cx="5207833" cy="49254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02C928-AA5B-7741-9A95-3327CBDC8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284</Words>
  <Application>Microsoft Macintosh PowerPoint</Application>
  <PresentationFormat>Widescreen</PresentationFormat>
  <Paragraphs>51</Paragraphs>
  <Slides>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Processo di svilippo di un biosimilare</vt:lpstr>
      <vt:lpstr>Originator vs. biosimilare</vt:lpstr>
      <vt:lpstr>Biosimilari - A.I.C.    </vt:lpstr>
      <vt:lpstr>PowerPoint Presentation</vt:lpstr>
      <vt:lpstr>PowerPoint Presentation</vt:lpstr>
      <vt:lpstr>Bio-better</vt:lpstr>
      <vt:lpstr>Regolamentazione </vt:lpstr>
      <vt:lpstr>PowerPoint Presentation</vt:lpstr>
      <vt:lpstr>Scelta del sistema di espressione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Processo di svilippo di un biosimilare</dc:title>
  <dc:creator>suzana.aulic@icgeb.org</dc:creator>
  <cp:lastModifiedBy>suzana.aulic@icgeb.org</cp:lastModifiedBy>
  <cp:revision>2</cp:revision>
  <dcterms:created xsi:type="dcterms:W3CDTF">2020-04-22T10:10:06Z</dcterms:created>
  <dcterms:modified xsi:type="dcterms:W3CDTF">2020-04-22T14:41:57Z</dcterms:modified>
</cp:coreProperties>
</file>