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32"/>
  </p:notes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0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8" r:id="rId27"/>
    <p:sldId id="304" r:id="rId28"/>
    <p:sldId id="305" r:id="rId29"/>
    <p:sldId id="302" r:id="rId30"/>
    <p:sldId id="303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E7C3A-020A-4BBE-B1C3-64EF85A2EB44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CA201-AE37-450B-B690-05B095B2BF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224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0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BC84BB-F240-4053-BA9B-08F48FC346E0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/>
              <a:t>Si osservano diastereoselettività molto elevate non spiegabili solamente attraverso effetti sterici</a:t>
            </a:r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332889-CF27-4602-8941-5E015CFF90DE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0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6304C8-593C-4662-96AA-B8580B53AC18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Nella slide è</a:t>
            </a:r>
            <a:r>
              <a:rPr lang="it-IT" baseline="0" dirty="0" smtClean="0"/>
              <a:t> indicato il decorso stereochimico della reazione, e la posizione relativa in cui viene a trovarsi il nucleofilo entrante rispetto ai sostituenti del centro </a:t>
            </a:r>
            <a:r>
              <a:rPr lang="it-IT" baseline="0" dirty="0" err="1" smtClean="0"/>
              <a:t>stereogenico</a:t>
            </a:r>
            <a:r>
              <a:rPr lang="it-IT" baseline="0" dirty="0" smtClean="0"/>
              <a:t>.</a:t>
            </a:r>
          </a:p>
          <a:p>
            <a:r>
              <a:rPr lang="it-IT" baseline="0" dirty="0" smtClean="0"/>
              <a:t>Poi la scrittura della molecola dovrà essere fatta secondo le </a:t>
            </a:r>
            <a:r>
              <a:rPr lang="it-IT" baseline="0" smtClean="0"/>
              <a:t>regole corrette.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CA201-AE37-450B-B690-05B095B2BF4E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20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9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09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899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04B49-AB25-4CB8-935F-15F09D2E26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99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F48AC1-149A-4F8C-98AF-729EBCA40CA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6115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664239-89E3-46F4-B92C-0BCD250FE3B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4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781BBD-838D-48EA-8094-91B518BAAC0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24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253299-BA67-4FF7-9FB7-608A2618DCD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980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E7C8F2-DBD5-4078-AE56-B39A5FA75D3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1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44BA2C-A523-48BF-B731-2B5C423F5ED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589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061F66-AC74-4BBE-B0F2-8BD5B3C8164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05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421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2F2707-718F-486E-81F8-753E2BFC63C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41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842ED9-1506-4E74-823B-FDDBF52E5DE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205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AEB3C0-922E-4F83-9509-9681E245F81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4197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AC75AC-FDD9-463E-A036-94D2D8460B7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2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93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55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98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49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78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75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75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CCD9-3597-405E-823E-A24B3C266FBE}" type="datetimeFigureOut">
              <a:rPr lang="it-IT" smtClean="0"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5099B-873A-43E4-87EF-A1FDD0BF4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5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A4F5EE-9769-4109-BE4C-4307AAB6B86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64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260350"/>
            <a:ext cx="9144000" cy="1008063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dirty="0"/>
              <a:t>REAZIONI DI COMPOSTI CARBONILICI: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dirty="0" smtClean="0"/>
              <a:t>ADDIZIONI </a:t>
            </a:r>
            <a:r>
              <a:rPr lang="it-IT" altLang="it-IT" sz="3600" dirty="0"/>
              <a:t>NUCLEOFILE AL CARBONILE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282684"/>
            <a:ext cx="8208962" cy="32316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/>
              <a:t>ADDIZIONI DIASTEREOSELETTIVE AL C=O</a:t>
            </a:r>
          </a:p>
          <a:p>
            <a:pPr>
              <a:defRPr/>
            </a:pPr>
            <a:r>
              <a:rPr lang="it-IT" sz="2400" dirty="0"/>
              <a:t>CONTROLLO DELLA STEREOCHIMICA RELATIVA</a:t>
            </a:r>
          </a:p>
          <a:p>
            <a:pPr marL="457200" indent="-457200">
              <a:buFontTx/>
              <a:buAutoNum type="arabicPeriod"/>
              <a:defRPr/>
            </a:pPr>
            <a:endParaRPr lang="it-IT" sz="2400" dirty="0"/>
          </a:p>
          <a:p>
            <a:pPr marL="342900" indent="-342900">
              <a:buFontTx/>
              <a:buAutoNum type="alphaLcPeriod"/>
              <a:defRPr/>
            </a:pPr>
            <a:r>
              <a:rPr lang="it-IT" dirty="0"/>
              <a:t>COMPOSTI CARBONILICI CICLICI:  CONTROLLO </a:t>
            </a:r>
            <a:r>
              <a:rPr lang="it-IT" b="1" dirty="0" err="1">
                <a:solidFill>
                  <a:srgbClr val="FF0000"/>
                </a:solidFill>
              </a:rPr>
              <a:t>CONTROLLO</a:t>
            </a:r>
            <a:r>
              <a:rPr lang="it-IT" b="1" dirty="0">
                <a:solidFill>
                  <a:srgbClr val="FF0000"/>
                </a:solidFill>
              </a:rPr>
              <a:t> CONFORMAZIONALE </a:t>
            </a:r>
            <a:r>
              <a:rPr lang="it-IT" dirty="0"/>
              <a:t>DELLA STEREOCHIMICA RELATIVA.</a:t>
            </a:r>
          </a:p>
          <a:p>
            <a:pPr marL="342900" indent="-342900">
              <a:buFontTx/>
              <a:buAutoNum type="alphaLcPeriod"/>
              <a:defRPr/>
            </a:pPr>
            <a:endParaRPr lang="it-IT" dirty="0"/>
          </a:p>
          <a:p>
            <a:pPr marL="342900" indent="-342900">
              <a:buFontTx/>
              <a:buAutoNum type="alphaLcPeriod"/>
              <a:defRPr/>
            </a:pPr>
            <a:r>
              <a:rPr lang="it-IT" dirty="0"/>
              <a:t>COMPOSTI CARBONILICI ACICLICI: CONTROLLO DELLA </a:t>
            </a:r>
            <a:r>
              <a:rPr lang="it-IT" dirty="0" smtClean="0"/>
              <a:t>STEREOCHIMICA RELATIVA </a:t>
            </a:r>
            <a:r>
              <a:rPr lang="it-IT" dirty="0"/>
              <a:t>DA SUBSTRATO 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-CHIRALE. MODELLO DI FELKIN AHN</a:t>
            </a:r>
          </a:p>
          <a:p>
            <a:pPr marL="342900" indent="-342900">
              <a:buFontTx/>
              <a:buAutoNum type="alphaLcPeriod"/>
              <a:defRPr/>
            </a:pPr>
            <a:endParaRPr lang="it-IT" dirty="0"/>
          </a:p>
          <a:p>
            <a:pPr>
              <a:defRPr/>
            </a:pPr>
            <a:endParaRPr lang="it-IT" sz="2400" dirty="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821211"/>
              </p:ext>
            </p:extLst>
          </p:nvPr>
        </p:nvGraphicFramePr>
        <p:xfrm>
          <a:off x="5818903" y="1556792"/>
          <a:ext cx="2899237" cy="762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CS ChemDraw Drawing" r:id="rId3" imgW="2197261" imgH="577260" progId="ChemDraw.Document.6.0">
                  <p:embed/>
                </p:oleObj>
              </mc:Choice>
              <mc:Fallback>
                <p:oleObj name="CS ChemDraw Drawing" r:id="rId3" imgW="2197261" imgH="5772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18903" y="1556792"/>
                        <a:ext cx="2899237" cy="762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2"/>
          <p:cNvSpPr>
            <a:spLocks noChangeArrowheads="1"/>
          </p:cNvSpPr>
          <p:nvPr/>
        </p:nvSpPr>
        <p:spPr bwMode="auto">
          <a:xfrm>
            <a:off x="395288" y="404813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02" y="3870340"/>
            <a:ext cx="8219783" cy="201622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51520" y="1484784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Ci sono 4 possibili </a:t>
            </a:r>
            <a:r>
              <a:rPr lang="it-IT" dirty="0" err="1" smtClean="0"/>
              <a:t>traittorie</a:t>
            </a:r>
            <a:r>
              <a:rPr lang="it-IT" dirty="0" smtClean="0"/>
              <a:t> di attacco del nucleofilo alle conformazioni più favorite che seguono l’angolo di </a:t>
            </a:r>
            <a:r>
              <a:rPr lang="it-IT" dirty="0" err="1" smtClean="0"/>
              <a:t>Burgi-Dunitz</a:t>
            </a:r>
            <a:r>
              <a:rPr lang="it-IT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Tre di queste sono sfavorite da interazioni steriche fra il Nu e il </a:t>
            </a:r>
            <a:r>
              <a:rPr lang="it-IT" dirty="0" err="1" smtClean="0"/>
              <a:t>Ph</a:t>
            </a:r>
            <a:r>
              <a:rPr lang="it-IT" dirty="0" smtClean="0"/>
              <a:t> o il 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Perciò un solo </a:t>
            </a:r>
            <a:r>
              <a:rPr lang="it-IT" dirty="0" err="1" smtClean="0"/>
              <a:t>distereoisomero</a:t>
            </a:r>
            <a:r>
              <a:rPr lang="it-IT" dirty="0" smtClean="0"/>
              <a:t> è favorito, che è quello che si origina dall’attacco del Nu </a:t>
            </a:r>
          </a:p>
          <a:p>
            <a:r>
              <a:rPr lang="it-IT" dirty="0"/>
              <a:t> </a:t>
            </a:r>
            <a:r>
              <a:rPr lang="it-IT" dirty="0" smtClean="0"/>
              <a:t>     dalla parte di H, il gruppo più piccolo.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40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2763838" y="4837113"/>
            <a:ext cx="298450" cy="511175"/>
            <a:chOff x="1741" y="3047"/>
            <a:chExt cx="188" cy="322"/>
          </a:xfrm>
        </p:grpSpPr>
        <p:sp>
          <p:nvSpPr>
            <p:cNvPr id="6148" name="Freeform 4"/>
            <p:cNvSpPr>
              <a:spLocks/>
            </p:cNvSpPr>
            <p:nvPr/>
          </p:nvSpPr>
          <p:spPr bwMode="auto">
            <a:xfrm>
              <a:off x="1741" y="3047"/>
              <a:ext cx="188" cy="322"/>
            </a:xfrm>
            <a:custGeom>
              <a:avLst/>
              <a:gdLst>
                <a:gd name="T0" fmla="*/ 94 w 188"/>
                <a:gd name="T1" fmla="*/ 0 h 322"/>
                <a:gd name="T2" fmla="*/ 108 w 188"/>
                <a:gd name="T3" fmla="*/ 0 h 322"/>
                <a:gd name="T4" fmla="*/ 121 w 188"/>
                <a:gd name="T5" fmla="*/ 27 h 322"/>
                <a:gd name="T6" fmla="*/ 148 w 188"/>
                <a:gd name="T7" fmla="*/ 54 h 322"/>
                <a:gd name="T8" fmla="*/ 161 w 188"/>
                <a:gd name="T9" fmla="*/ 81 h 322"/>
                <a:gd name="T10" fmla="*/ 161 w 188"/>
                <a:gd name="T11" fmla="*/ 121 h 322"/>
                <a:gd name="T12" fmla="*/ 175 w 188"/>
                <a:gd name="T13" fmla="*/ 148 h 322"/>
                <a:gd name="T14" fmla="*/ 188 w 188"/>
                <a:gd name="T15" fmla="*/ 188 h 322"/>
                <a:gd name="T16" fmla="*/ 188 w 188"/>
                <a:gd name="T17" fmla="*/ 228 h 322"/>
                <a:gd name="T18" fmla="*/ 175 w 188"/>
                <a:gd name="T19" fmla="*/ 255 h 322"/>
                <a:gd name="T20" fmla="*/ 175 w 188"/>
                <a:gd name="T21" fmla="*/ 268 h 322"/>
                <a:gd name="T22" fmla="*/ 161 w 188"/>
                <a:gd name="T23" fmla="*/ 282 h 322"/>
                <a:gd name="T24" fmla="*/ 161 w 188"/>
                <a:gd name="T25" fmla="*/ 295 h 322"/>
                <a:gd name="T26" fmla="*/ 134 w 188"/>
                <a:gd name="T27" fmla="*/ 308 h 322"/>
                <a:gd name="T28" fmla="*/ 121 w 188"/>
                <a:gd name="T29" fmla="*/ 308 h 322"/>
                <a:gd name="T30" fmla="*/ 94 w 188"/>
                <a:gd name="T31" fmla="*/ 322 h 322"/>
                <a:gd name="T32" fmla="*/ 67 w 188"/>
                <a:gd name="T33" fmla="*/ 308 h 322"/>
                <a:gd name="T34" fmla="*/ 41 w 188"/>
                <a:gd name="T35" fmla="*/ 308 h 322"/>
                <a:gd name="T36" fmla="*/ 14 w 188"/>
                <a:gd name="T37" fmla="*/ 282 h 322"/>
                <a:gd name="T38" fmla="*/ 0 w 188"/>
                <a:gd name="T39" fmla="*/ 268 h 322"/>
                <a:gd name="T40" fmla="*/ 0 w 188"/>
                <a:gd name="T41" fmla="*/ 148 h 322"/>
                <a:gd name="T42" fmla="*/ 14 w 188"/>
                <a:gd name="T43" fmla="*/ 121 h 322"/>
                <a:gd name="T44" fmla="*/ 27 w 188"/>
                <a:gd name="T45" fmla="*/ 81 h 322"/>
                <a:gd name="T46" fmla="*/ 54 w 188"/>
                <a:gd name="T47" fmla="*/ 27 h 322"/>
                <a:gd name="T48" fmla="*/ 67 w 188"/>
                <a:gd name="T49" fmla="*/ 0 h 322"/>
                <a:gd name="T50" fmla="*/ 94 w 188"/>
                <a:gd name="T51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8" h="322">
                  <a:moveTo>
                    <a:pt x="94" y="0"/>
                  </a:moveTo>
                  <a:lnTo>
                    <a:pt x="108" y="0"/>
                  </a:lnTo>
                  <a:lnTo>
                    <a:pt x="121" y="27"/>
                  </a:lnTo>
                  <a:lnTo>
                    <a:pt x="148" y="54"/>
                  </a:lnTo>
                  <a:lnTo>
                    <a:pt x="161" y="81"/>
                  </a:lnTo>
                  <a:lnTo>
                    <a:pt x="161" y="121"/>
                  </a:lnTo>
                  <a:lnTo>
                    <a:pt x="175" y="148"/>
                  </a:lnTo>
                  <a:lnTo>
                    <a:pt x="188" y="188"/>
                  </a:lnTo>
                  <a:lnTo>
                    <a:pt x="188" y="228"/>
                  </a:lnTo>
                  <a:lnTo>
                    <a:pt x="175" y="255"/>
                  </a:lnTo>
                  <a:lnTo>
                    <a:pt x="175" y="268"/>
                  </a:lnTo>
                  <a:lnTo>
                    <a:pt x="161" y="282"/>
                  </a:lnTo>
                  <a:lnTo>
                    <a:pt x="161" y="295"/>
                  </a:lnTo>
                  <a:lnTo>
                    <a:pt x="134" y="308"/>
                  </a:lnTo>
                  <a:lnTo>
                    <a:pt x="121" y="308"/>
                  </a:lnTo>
                  <a:lnTo>
                    <a:pt x="94" y="322"/>
                  </a:lnTo>
                  <a:lnTo>
                    <a:pt x="67" y="308"/>
                  </a:lnTo>
                  <a:lnTo>
                    <a:pt x="41" y="308"/>
                  </a:lnTo>
                  <a:lnTo>
                    <a:pt x="14" y="282"/>
                  </a:lnTo>
                  <a:lnTo>
                    <a:pt x="0" y="268"/>
                  </a:lnTo>
                  <a:lnTo>
                    <a:pt x="0" y="148"/>
                  </a:lnTo>
                  <a:lnTo>
                    <a:pt x="14" y="121"/>
                  </a:lnTo>
                  <a:lnTo>
                    <a:pt x="27" y="81"/>
                  </a:lnTo>
                  <a:lnTo>
                    <a:pt x="54" y="27"/>
                  </a:lnTo>
                  <a:lnTo>
                    <a:pt x="67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auto">
            <a:xfrm>
              <a:off x="1741" y="3047"/>
              <a:ext cx="188" cy="322"/>
            </a:xfrm>
            <a:custGeom>
              <a:avLst/>
              <a:gdLst>
                <a:gd name="T0" fmla="*/ 94 w 188"/>
                <a:gd name="T1" fmla="*/ 0 h 322"/>
                <a:gd name="T2" fmla="*/ 108 w 188"/>
                <a:gd name="T3" fmla="*/ 0 h 322"/>
                <a:gd name="T4" fmla="*/ 121 w 188"/>
                <a:gd name="T5" fmla="*/ 27 h 322"/>
                <a:gd name="T6" fmla="*/ 148 w 188"/>
                <a:gd name="T7" fmla="*/ 54 h 322"/>
                <a:gd name="T8" fmla="*/ 161 w 188"/>
                <a:gd name="T9" fmla="*/ 81 h 322"/>
                <a:gd name="T10" fmla="*/ 161 w 188"/>
                <a:gd name="T11" fmla="*/ 121 h 322"/>
                <a:gd name="T12" fmla="*/ 175 w 188"/>
                <a:gd name="T13" fmla="*/ 148 h 322"/>
                <a:gd name="T14" fmla="*/ 188 w 188"/>
                <a:gd name="T15" fmla="*/ 188 h 322"/>
                <a:gd name="T16" fmla="*/ 188 w 188"/>
                <a:gd name="T17" fmla="*/ 228 h 322"/>
                <a:gd name="T18" fmla="*/ 175 w 188"/>
                <a:gd name="T19" fmla="*/ 255 h 322"/>
                <a:gd name="T20" fmla="*/ 175 w 188"/>
                <a:gd name="T21" fmla="*/ 268 h 322"/>
                <a:gd name="T22" fmla="*/ 161 w 188"/>
                <a:gd name="T23" fmla="*/ 282 h 322"/>
                <a:gd name="T24" fmla="*/ 161 w 188"/>
                <a:gd name="T25" fmla="*/ 295 h 322"/>
                <a:gd name="T26" fmla="*/ 134 w 188"/>
                <a:gd name="T27" fmla="*/ 308 h 322"/>
                <a:gd name="T28" fmla="*/ 121 w 188"/>
                <a:gd name="T29" fmla="*/ 308 h 322"/>
                <a:gd name="T30" fmla="*/ 94 w 188"/>
                <a:gd name="T31" fmla="*/ 322 h 322"/>
                <a:gd name="T32" fmla="*/ 67 w 188"/>
                <a:gd name="T33" fmla="*/ 308 h 322"/>
                <a:gd name="T34" fmla="*/ 41 w 188"/>
                <a:gd name="T35" fmla="*/ 308 h 322"/>
                <a:gd name="T36" fmla="*/ 14 w 188"/>
                <a:gd name="T37" fmla="*/ 282 h 322"/>
                <a:gd name="T38" fmla="*/ 0 w 188"/>
                <a:gd name="T39" fmla="*/ 268 h 322"/>
                <a:gd name="T40" fmla="*/ 0 w 188"/>
                <a:gd name="T41" fmla="*/ 148 h 322"/>
                <a:gd name="T42" fmla="*/ 14 w 188"/>
                <a:gd name="T43" fmla="*/ 121 h 322"/>
                <a:gd name="T44" fmla="*/ 27 w 188"/>
                <a:gd name="T45" fmla="*/ 81 h 322"/>
                <a:gd name="T46" fmla="*/ 54 w 188"/>
                <a:gd name="T47" fmla="*/ 27 h 322"/>
                <a:gd name="T48" fmla="*/ 67 w 188"/>
                <a:gd name="T49" fmla="*/ 0 h 322"/>
                <a:gd name="T50" fmla="*/ 94 w 188"/>
                <a:gd name="T51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8" h="322">
                  <a:moveTo>
                    <a:pt x="94" y="0"/>
                  </a:moveTo>
                  <a:lnTo>
                    <a:pt x="108" y="0"/>
                  </a:lnTo>
                  <a:lnTo>
                    <a:pt x="121" y="27"/>
                  </a:lnTo>
                  <a:lnTo>
                    <a:pt x="148" y="54"/>
                  </a:lnTo>
                  <a:lnTo>
                    <a:pt x="161" y="81"/>
                  </a:lnTo>
                  <a:lnTo>
                    <a:pt x="161" y="121"/>
                  </a:lnTo>
                  <a:lnTo>
                    <a:pt x="175" y="148"/>
                  </a:lnTo>
                  <a:lnTo>
                    <a:pt x="188" y="188"/>
                  </a:lnTo>
                  <a:lnTo>
                    <a:pt x="188" y="228"/>
                  </a:lnTo>
                  <a:lnTo>
                    <a:pt x="175" y="255"/>
                  </a:lnTo>
                  <a:lnTo>
                    <a:pt x="175" y="268"/>
                  </a:lnTo>
                  <a:lnTo>
                    <a:pt x="161" y="282"/>
                  </a:lnTo>
                  <a:lnTo>
                    <a:pt x="161" y="295"/>
                  </a:lnTo>
                  <a:lnTo>
                    <a:pt x="134" y="308"/>
                  </a:lnTo>
                  <a:lnTo>
                    <a:pt x="121" y="308"/>
                  </a:lnTo>
                  <a:lnTo>
                    <a:pt x="94" y="322"/>
                  </a:lnTo>
                  <a:lnTo>
                    <a:pt x="67" y="308"/>
                  </a:lnTo>
                  <a:lnTo>
                    <a:pt x="41" y="308"/>
                  </a:lnTo>
                  <a:lnTo>
                    <a:pt x="14" y="282"/>
                  </a:lnTo>
                  <a:lnTo>
                    <a:pt x="0" y="268"/>
                  </a:lnTo>
                  <a:lnTo>
                    <a:pt x="0" y="148"/>
                  </a:lnTo>
                  <a:lnTo>
                    <a:pt x="14" y="121"/>
                  </a:lnTo>
                  <a:lnTo>
                    <a:pt x="27" y="81"/>
                  </a:lnTo>
                  <a:lnTo>
                    <a:pt x="54" y="27"/>
                  </a:lnTo>
                  <a:lnTo>
                    <a:pt x="67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1755" y="3061"/>
              <a:ext cx="161" cy="294"/>
            </a:xfrm>
            <a:custGeom>
              <a:avLst/>
              <a:gdLst>
                <a:gd name="T0" fmla="*/ 80 w 161"/>
                <a:gd name="T1" fmla="*/ 0 h 294"/>
                <a:gd name="T2" fmla="*/ 94 w 161"/>
                <a:gd name="T3" fmla="*/ 0 h 294"/>
                <a:gd name="T4" fmla="*/ 107 w 161"/>
                <a:gd name="T5" fmla="*/ 26 h 294"/>
                <a:gd name="T6" fmla="*/ 120 w 161"/>
                <a:gd name="T7" fmla="*/ 53 h 294"/>
                <a:gd name="T8" fmla="*/ 134 w 161"/>
                <a:gd name="T9" fmla="*/ 80 h 294"/>
                <a:gd name="T10" fmla="*/ 134 w 161"/>
                <a:gd name="T11" fmla="*/ 107 h 294"/>
                <a:gd name="T12" fmla="*/ 147 w 161"/>
                <a:gd name="T13" fmla="*/ 134 h 294"/>
                <a:gd name="T14" fmla="*/ 161 w 161"/>
                <a:gd name="T15" fmla="*/ 174 h 294"/>
                <a:gd name="T16" fmla="*/ 161 w 161"/>
                <a:gd name="T17" fmla="*/ 214 h 294"/>
                <a:gd name="T18" fmla="*/ 147 w 161"/>
                <a:gd name="T19" fmla="*/ 227 h 294"/>
                <a:gd name="T20" fmla="*/ 147 w 161"/>
                <a:gd name="T21" fmla="*/ 241 h 294"/>
                <a:gd name="T22" fmla="*/ 134 w 161"/>
                <a:gd name="T23" fmla="*/ 254 h 294"/>
                <a:gd name="T24" fmla="*/ 134 w 161"/>
                <a:gd name="T25" fmla="*/ 268 h 294"/>
                <a:gd name="T26" fmla="*/ 120 w 161"/>
                <a:gd name="T27" fmla="*/ 281 h 294"/>
                <a:gd name="T28" fmla="*/ 107 w 161"/>
                <a:gd name="T29" fmla="*/ 281 h 294"/>
                <a:gd name="T30" fmla="*/ 80 w 161"/>
                <a:gd name="T31" fmla="*/ 294 h 294"/>
                <a:gd name="T32" fmla="*/ 53 w 161"/>
                <a:gd name="T33" fmla="*/ 281 h 294"/>
                <a:gd name="T34" fmla="*/ 40 w 161"/>
                <a:gd name="T35" fmla="*/ 281 h 294"/>
                <a:gd name="T36" fmla="*/ 13 w 161"/>
                <a:gd name="T37" fmla="*/ 254 h 294"/>
                <a:gd name="T38" fmla="*/ 0 w 161"/>
                <a:gd name="T39" fmla="*/ 241 h 294"/>
                <a:gd name="T40" fmla="*/ 0 w 161"/>
                <a:gd name="T41" fmla="*/ 134 h 294"/>
                <a:gd name="T42" fmla="*/ 13 w 161"/>
                <a:gd name="T43" fmla="*/ 107 h 294"/>
                <a:gd name="T44" fmla="*/ 27 w 161"/>
                <a:gd name="T45" fmla="*/ 80 h 294"/>
                <a:gd name="T46" fmla="*/ 40 w 161"/>
                <a:gd name="T47" fmla="*/ 26 h 294"/>
                <a:gd name="T48" fmla="*/ 53 w 161"/>
                <a:gd name="T49" fmla="*/ 0 h 294"/>
                <a:gd name="T50" fmla="*/ 80 w 161"/>
                <a:gd name="T51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1" h="294">
                  <a:moveTo>
                    <a:pt x="80" y="0"/>
                  </a:moveTo>
                  <a:lnTo>
                    <a:pt x="94" y="0"/>
                  </a:lnTo>
                  <a:lnTo>
                    <a:pt x="107" y="26"/>
                  </a:lnTo>
                  <a:lnTo>
                    <a:pt x="120" y="53"/>
                  </a:lnTo>
                  <a:lnTo>
                    <a:pt x="134" y="80"/>
                  </a:lnTo>
                  <a:lnTo>
                    <a:pt x="134" y="107"/>
                  </a:lnTo>
                  <a:lnTo>
                    <a:pt x="147" y="134"/>
                  </a:lnTo>
                  <a:lnTo>
                    <a:pt x="161" y="174"/>
                  </a:lnTo>
                  <a:lnTo>
                    <a:pt x="161" y="214"/>
                  </a:lnTo>
                  <a:lnTo>
                    <a:pt x="147" y="227"/>
                  </a:lnTo>
                  <a:lnTo>
                    <a:pt x="147" y="241"/>
                  </a:lnTo>
                  <a:lnTo>
                    <a:pt x="134" y="254"/>
                  </a:lnTo>
                  <a:lnTo>
                    <a:pt x="134" y="268"/>
                  </a:lnTo>
                  <a:lnTo>
                    <a:pt x="120" y="281"/>
                  </a:lnTo>
                  <a:lnTo>
                    <a:pt x="107" y="281"/>
                  </a:lnTo>
                  <a:lnTo>
                    <a:pt x="80" y="294"/>
                  </a:lnTo>
                  <a:lnTo>
                    <a:pt x="53" y="281"/>
                  </a:lnTo>
                  <a:lnTo>
                    <a:pt x="40" y="281"/>
                  </a:lnTo>
                  <a:lnTo>
                    <a:pt x="13" y="254"/>
                  </a:lnTo>
                  <a:lnTo>
                    <a:pt x="0" y="241"/>
                  </a:lnTo>
                  <a:lnTo>
                    <a:pt x="0" y="134"/>
                  </a:lnTo>
                  <a:lnTo>
                    <a:pt x="13" y="107"/>
                  </a:lnTo>
                  <a:lnTo>
                    <a:pt x="27" y="80"/>
                  </a:lnTo>
                  <a:lnTo>
                    <a:pt x="40" y="26"/>
                  </a:lnTo>
                  <a:lnTo>
                    <a:pt x="53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4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1755" y="3074"/>
              <a:ext cx="134" cy="241"/>
            </a:xfrm>
            <a:custGeom>
              <a:avLst/>
              <a:gdLst>
                <a:gd name="T0" fmla="*/ 67 w 134"/>
                <a:gd name="T1" fmla="*/ 0 h 241"/>
                <a:gd name="T2" fmla="*/ 80 w 134"/>
                <a:gd name="T3" fmla="*/ 0 h 241"/>
                <a:gd name="T4" fmla="*/ 94 w 134"/>
                <a:gd name="T5" fmla="*/ 27 h 241"/>
                <a:gd name="T6" fmla="*/ 107 w 134"/>
                <a:gd name="T7" fmla="*/ 40 h 241"/>
                <a:gd name="T8" fmla="*/ 107 w 134"/>
                <a:gd name="T9" fmla="*/ 67 h 241"/>
                <a:gd name="T10" fmla="*/ 107 w 134"/>
                <a:gd name="T11" fmla="*/ 94 h 241"/>
                <a:gd name="T12" fmla="*/ 120 w 134"/>
                <a:gd name="T13" fmla="*/ 107 h 241"/>
                <a:gd name="T14" fmla="*/ 134 w 134"/>
                <a:gd name="T15" fmla="*/ 147 h 241"/>
                <a:gd name="T16" fmla="*/ 134 w 134"/>
                <a:gd name="T17" fmla="*/ 174 h 241"/>
                <a:gd name="T18" fmla="*/ 120 w 134"/>
                <a:gd name="T19" fmla="*/ 188 h 241"/>
                <a:gd name="T20" fmla="*/ 120 w 134"/>
                <a:gd name="T21" fmla="*/ 201 h 241"/>
                <a:gd name="T22" fmla="*/ 107 w 134"/>
                <a:gd name="T23" fmla="*/ 214 h 241"/>
                <a:gd name="T24" fmla="*/ 107 w 134"/>
                <a:gd name="T25" fmla="*/ 214 h 241"/>
                <a:gd name="T26" fmla="*/ 107 w 134"/>
                <a:gd name="T27" fmla="*/ 228 h 241"/>
                <a:gd name="T28" fmla="*/ 94 w 134"/>
                <a:gd name="T29" fmla="*/ 228 h 241"/>
                <a:gd name="T30" fmla="*/ 67 w 134"/>
                <a:gd name="T31" fmla="*/ 241 h 241"/>
                <a:gd name="T32" fmla="*/ 40 w 134"/>
                <a:gd name="T33" fmla="*/ 228 h 241"/>
                <a:gd name="T34" fmla="*/ 40 w 134"/>
                <a:gd name="T35" fmla="*/ 228 h 241"/>
                <a:gd name="T36" fmla="*/ 13 w 134"/>
                <a:gd name="T37" fmla="*/ 214 h 241"/>
                <a:gd name="T38" fmla="*/ 0 w 134"/>
                <a:gd name="T39" fmla="*/ 201 h 241"/>
                <a:gd name="T40" fmla="*/ 0 w 134"/>
                <a:gd name="T41" fmla="*/ 107 h 241"/>
                <a:gd name="T42" fmla="*/ 13 w 134"/>
                <a:gd name="T43" fmla="*/ 94 h 241"/>
                <a:gd name="T44" fmla="*/ 27 w 134"/>
                <a:gd name="T45" fmla="*/ 67 h 241"/>
                <a:gd name="T46" fmla="*/ 40 w 134"/>
                <a:gd name="T47" fmla="*/ 27 h 241"/>
                <a:gd name="T48" fmla="*/ 40 w 134"/>
                <a:gd name="T49" fmla="*/ 0 h 241"/>
                <a:gd name="T50" fmla="*/ 67 w 134"/>
                <a:gd name="T51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4" h="241">
                  <a:moveTo>
                    <a:pt x="67" y="0"/>
                  </a:moveTo>
                  <a:lnTo>
                    <a:pt x="80" y="0"/>
                  </a:lnTo>
                  <a:lnTo>
                    <a:pt x="94" y="27"/>
                  </a:lnTo>
                  <a:lnTo>
                    <a:pt x="107" y="40"/>
                  </a:lnTo>
                  <a:lnTo>
                    <a:pt x="107" y="67"/>
                  </a:lnTo>
                  <a:lnTo>
                    <a:pt x="107" y="94"/>
                  </a:lnTo>
                  <a:lnTo>
                    <a:pt x="120" y="107"/>
                  </a:lnTo>
                  <a:lnTo>
                    <a:pt x="134" y="147"/>
                  </a:lnTo>
                  <a:lnTo>
                    <a:pt x="134" y="174"/>
                  </a:lnTo>
                  <a:lnTo>
                    <a:pt x="120" y="188"/>
                  </a:lnTo>
                  <a:lnTo>
                    <a:pt x="120" y="201"/>
                  </a:lnTo>
                  <a:lnTo>
                    <a:pt x="107" y="214"/>
                  </a:lnTo>
                  <a:lnTo>
                    <a:pt x="107" y="214"/>
                  </a:lnTo>
                  <a:lnTo>
                    <a:pt x="107" y="228"/>
                  </a:lnTo>
                  <a:lnTo>
                    <a:pt x="94" y="228"/>
                  </a:lnTo>
                  <a:lnTo>
                    <a:pt x="67" y="241"/>
                  </a:lnTo>
                  <a:lnTo>
                    <a:pt x="40" y="228"/>
                  </a:lnTo>
                  <a:lnTo>
                    <a:pt x="40" y="228"/>
                  </a:lnTo>
                  <a:lnTo>
                    <a:pt x="13" y="214"/>
                  </a:lnTo>
                  <a:lnTo>
                    <a:pt x="0" y="201"/>
                  </a:lnTo>
                  <a:lnTo>
                    <a:pt x="0" y="107"/>
                  </a:lnTo>
                  <a:lnTo>
                    <a:pt x="13" y="94"/>
                  </a:lnTo>
                  <a:lnTo>
                    <a:pt x="27" y="67"/>
                  </a:lnTo>
                  <a:lnTo>
                    <a:pt x="40" y="27"/>
                  </a:lnTo>
                  <a:lnTo>
                    <a:pt x="40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7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768" y="3087"/>
              <a:ext cx="107" cy="215"/>
            </a:xfrm>
            <a:custGeom>
              <a:avLst/>
              <a:gdLst>
                <a:gd name="T0" fmla="*/ 54 w 107"/>
                <a:gd name="T1" fmla="*/ 0 h 215"/>
                <a:gd name="T2" fmla="*/ 67 w 107"/>
                <a:gd name="T3" fmla="*/ 0 h 215"/>
                <a:gd name="T4" fmla="*/ 81 w 107"/>
                <a:gd name="T5" fmla="*/ 27 h 215"/>
                <a:gd name="T6" fmla="*/ 81 w 107"/>
                <a:gd name="T7" fmla="*/ 41 h 215"/>
                <a:gd name="T8" fmla="*/ 81 w 107"/>
                <a:gd name="T9" fmla="*/ 54 h 215"/>
                <a:gd name="T10" fmla="*/ 81 w 107"/>
                <a:gd name="T11" fmla="*/ 81 h 215"/>
                <a:gd name="T12" fmla="*/ 94 w 107"/>
                <a:gd name="T13" fmla="*/ 94 h 215"/>
                <a:gd name="T14" fmla="*/ 107 w 107"/>
                <a:gd name="T15" fmla="*/ 134 h 215"/>
                <a:gd name="T16" fmla="*/ 107 w 107"/>
                <a:gd name="T17" fmla="*/ 161 h 215"/>
                <a:gd name="T18" fmla="*/ 94 w 107"/>
                <a:gd name="T19" fmla="*/ 161 h 215"/>
                <a:gd name="T20" fmla="*/ 94 w 107"/>
                <a:gd name="T21" fmla="*/ 175 h 215"/>
                <a:gd name="T22" fmla="*/ 81 w 107"/>
                <a:gd name="T23" fmla="*/ 188 h 215"/>
                <a:gd name="T24" fmla="*/ 81 w 107"/>
                <a:gd name="T25" fmla="*/ 188 h 215"/>
                <a:gd name="T26" fmla="*/ 81 w 107"/>
                <a:gd name="T27" fmla="*/ 201 h 215"/>
                <a:gd name="T28" fmla="*/ 81 w 107"/>
                <a:gd name="T29" fmla="*/ 201 h 215"/>
                <a:gd name="T30" fmla="*/ 54 w 107"/>
                <a:gd name="T31" fmla="*/ 215 h 215"/>
                <a:gd name="T32" fmla="*/ 27 w 107"/>
                <a:gd name="T33" fmla="*/ 201 h 215"/>
                <a:gd name="T34" fmla="*/ 27 w 107"/>
                <a:gd name="T35" fmla="*/ 201 h 215"/>
                <a:gd name="T36" fmla="*/ 14 w 107"/>
                <a:gd name="T37" fmla="*/ 188 h 215"/>
                <a:gd name="T38" fmla="*/ 0 w 107"/>
                <a:gd name="T39" fmla="*/ 175 h 215"/>
                <a:gd name="T40" fmla="*/ 0 w 107"/>
                <a:gd name="T41" fmla="*/ 94 h 215"/>
                <a:gd name="T42" fmla="*/ 14 w 107"/>
                <a:gd name="T43" fmla="*/ 81 h 215"/>
                <a:gd name="T44" fmla="*/ 27 w 107"/>
                <a:gd name="T45" fmla="*/ 54 h 215"/>
                <a:gd name="T46" fmla="*/ 27 w 107"/>
                <a:gd name="T47" fmla="*/ 27 h 215"/>
                <a:gd name="T48" fmla="*/ 27 w 107"/>
                <a:gd name="T49" fmla="*/ 0 h 215"/>
                <a:gd name="T50" fmla="*/ 54 w 107"/>
                <a:gd name="T51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215">
                  <a:moveTo>
                    <a:pt x="54" y="0"/>
                  </a:moveTo>
                  <a:lnTo>
                    <a:pt x="67" y="0"/>
                  </a:lnTo>
                  <a:lnTo>
                    <a:pt x="81" y="27"/>
                  </a:lnTo>
                  <a:lnTo>
                    <a:pt x="81" y="41"/>
                  </a:lnTo>
                  <a:lnTo>
                    <a:pt x="81" y="54"/>
                  </a:lnTo>
                  <a:lnTo>
                    <a:pt x="81" y="81"/>
                  </a:lnTo>
                  <a:lnTo>
                    <a:pt x="94" y="94"/>
                  </a:lnTo>
                  <a:lnTo>
                    <a:pt x="107" y="134"/>
                  </a:lnTo>
                  <a:lnTo>
                    <a:pt x="107" y="161"/>
                  </a:lnTo>
                  <a:lnTo>
                    <a:pt x="94" y="161"/>
                  </a:lnTo>
                  <a:lnTo>
                    <a:pt x="94" y="175"/>
                  </a:lnTo>
                  <a:lnTo>
                    <a:pt x="81" y="188"/>
                  </a:lnTo>
                  <a:lnTo>
                    <a:pt x="81" y="188"/>
                  </a:lnTo>
                  <a:lnTo>
                    <a:pt x="81" y="201"/>
                  </a:lnTo>
                  <a:lnTo>
                    <a:pt x="81" y="201"/>
                  </a:lnTo>
                  <a:lnTo>
                    <a:pt x="54" y="215"/>
                  </a:lnTo>
                  <a:lnTo>
                    <a:pt x="27" y="201"/>
                  </a:lnTo>
                  <a:lnTo>
                    <a:pt x="27" y="201"/>
                  </a:lnTo>
                  <a:lnTo>
                    <a:pt x="14" y="188"/>
                  </a:lnTo>
                  <a:lnTo>
                    <a:pt x="0" y="175"/>
                  </a:lnTo>
                  <a:lnTo>
                    <a:pt x="0" y="94"/>
                  </a:lnTo>
                  <a:lnTo>
                    <a:pt x="14" y="81"/>
                  </a:lnTo>
                  <a:lnTo>
                    <a:pt x="27" y="54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A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1755" y="3101"/>
              <a:ext cx="107" cy="161"/>
            </a:xfrm>
            <a:custGeom>
              <a:avLst/>
              <a:gdLst>
                <a:gd name="T0" fmla="*/ 53 w 107"/>
                <a:gd name="T1" fmla="*/ 0 h 161"/>
                <a:gd name="T2" fmla="*/ 67 w 107"/>
                <a:gd name="T3" fmla="*/ 0 h 161"/>
                <a:gd name="T4" fmla="*/ 80 w 107"/>
                <a:gd name="T5" fmla="*/ 27 h 161"/>
                <a:gd name="T6" fmla="*/ 80 w 107"/>
                <a:gd name="T7" fmla="*/ 27 h 161"/>
                <a:gd name="T8" fmla="*/ 80 w 107"/>
                <a:gd name="T9" fmla="*/ 40 h 161"/>
                <a:gd name="T10" fmla="*/ 80 w 107"/>
                <a:gd name="T11" fmla="*/ 67 h 161"/>
                <a:gd name="T12" fmla="*/ 94 w 107"/>
                <a:gd name="T13" fmla="*/ 67 h 161"/>
                <a:gd name="T14" fmla="*/ 107 w 107"/>
                <a:gd name="T15" fmla="*/ 107 h 161"/>
                <a:gd name="T16" fmla="*/ 107 w 107"/>
                <a:gd name="T17" fmla="*/ 120 h 161"/>
                <a:gd name="T18" fmla="*/ 94 w 107"/>
                <a:gd name="T19" fmla="*/ 120 h 161"/>
                <a:gd name="T20" fmla="*/ 94 w 107"/>
                <a:gd name="T21" fmla="*/ 134 h 161"/>
                <a:gd name="T22" fmla="*/ 80 w 107"/>
                <a:gd name="T23" fmla="*/ 147 h 161"/>
                <a:gd name="T24" fmla="*/ 80 w 107"/>
                <a:gd name="T25" fmla="*/ 147 h 161"/>
                <a:gd name="T26" fmla="*/ 80 w 107"/>
                <a:gd name="T27" fmla="*/ 147 h 161"/>
                <a:gd name="T28" fmla="*/ 80 w 107"/>
                <a:gd name="T29" fmla="*/ 147 h 161"/>
                <a:gd name="T30" fmla="*/ 53 w 107"/>
                <a:gd name="T31" fmla="*/ 161 h 161"/>
                <a:gd name="T32" fmla="*/ 27 w 107"/>
                <a:gd name="T33" fmla="*/ 147 h 161"/>
                <a:gd name="T34" fmla="*/ 27 w 107"/>
                <a:gd name="T35" fmla="*/ 147 h 161"/>
                <a:gd name="T36" fmla="*/ 13 w 107"/>
                <a:gd name="T37" fmla="*/ 147 h 161"/>
                <a:gd name="T38" fmla="*/ 0 w 107"/>
                <a:gd name="T39" fmla="*/ 134 h 161"/>
                <a:gd name="T40" fmla="*/ 0 w 107"/>
                <a:gd name="T41" fmla="*/ 67 h 161"/>
                <a:gd name="T42" fmla="*/ 13 w 107"/>
                <a:gd name="T43" fmla="*/ 67 h 161"/>
                <a:gd name="T44" fmla="*/ 27 w 107"/>
                <a:gd name="T45" fmla="*/ 40 h 161"/>
                <a:gd name="T46" fmla="*/ 27 w 107"/>
                <a:gd name="T47" fmla="*/ 27 h 161"/>
                <a:gd name="T48" fmla="*/ 27 w 107"/>
                <a:gd name="T49" fmla="*/ 0 h 161"/>
                <a:gd name="T50" fmla="*/ 53 w 107"/>
                <a:gd name="T5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161">
                  <a:moveTo>
                    <a:pt x="53" y="0"/>
                  </a:moveTo>
                  <a:lnTo>
                    <a:pt x="67" y="0"/>
                  </a:lnTo>
                  <a:lnTo>
                    <a:pt x="80" y="27"/>
                  </a:lnTo>
                  <a:lnTo>
                    <a:pt x="80" y="27"/>
                  </a:lnTo>
                  <a:lnTo>
                    <a:pt x="80" y="40"/>
                  </a:lnTo>
                  <a:lnTo>
                    <a:pt x="80" y="67"/>
                  </a:lnTo>
                  <a:lnTo>
                    <a:pt x="94" y="67"/>
                  </a:lnTo>
                  <a:lnTo>
                    <a:pt x="107" y="107"/>
                  </a:lnTo>
                  <a:lnTo>
                    <a:pt x="107" y="120"/>
                  </a:lnTo>
                  <a:lnTo>
                    <a:pt x="94" y="120"/>
                  </a:lnTo>
                  <a:lnTo>
                    <a:pt x="94" y="134"/>
                  </a:lnTo>
                  <a:lnTo>
                    <a:pt x="80" y="147"/>
                  </a:lnTo>
                  <a:lnTo>
                    <a:pt x="80" y="147"/>
                  </a:lnTo>
                  <a:lnTo>
                    <a:pt x="80" y="147"/>
                  </a:lnTo>
                  <a:lnTo>
                    <a:pt x="80" y="147"/>
                  </a:lnTo>
                  <a:lnTo>
                    <a:pt x="53" y="161"/>
                  </a:lnTo>
                  <a:lnTo>
                    <a:pt x="27" y="147"/>
                  </a:lnTo>
                  <a:lnTo>
                    <a:pt x="27" y="147"/>
                  </a:lnTo>
                  <a:lnTo>
                    <a:pt x="13" y="147"/>
                  </a:lnTo>
                  <a:lnTo>
                    <a:pt x="0" y="134"/>
                  </a:lnTo>
                  <a:lnTo>
                    <a:pt x="0" y="67"/>
                  </a:lnTo>
                  <a:lnTo>
                    <a:pt x="13" y="67"/>
                  </a:lnTo>
                  <a:lnTo>
                    <a:pt x="27" y="40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D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1768" y="3114"/>
              <a:ext cx="81" cy="134"/>
            </a:xfrm>
            <a:custGeom>
              <a:avLst/>
              <a:gdLst>
                <a:gd name="T0" fmla="*/ 40 w 81"/>
                <a:gd name="T1" fmla="*/ 0 h 134"/>
                <a:gd name="T2" fmla="*/ 54 w 81"/>
                <a:gd name="T3" fmla="*/ 0 h 134"/>
                <a:gd name="T4" fmla="*/ 67 w 81"/>
                <a:gd name="T5" fmla="*/ 27 h 134"/>
                <a:gd name="T6" fmla="*/ 67 w 81"/>
                <a:gd name="T7" fmla="*/ 27 h 134"/>
                <a:gd name="T8" fmla="*/ 67 w 81"/>
                <a:gd name="T9" fmla="*/ 40 h 134"/>
                <a:gd name="T10" fmla="*/ 67 w 81"/>
                <a:gd name="T11" fmla="*/ 54 h 134"/>
                <a:gd name="T12" fmla="*/ 67 w 81"/>
                <a:gd name="T13" fmla="*/ 54 h 134"/>
                <a:gd name="T14" fmla="*/ 81 w 81"/>
                <a:gd name="T15" fmla="*/ 94 h 134"/>
                <a:gd name="T16" fmla="*/ 81 w 81"/>
                <a:gd name="T17" fmla="*/ 107 h 134"/>
                <a:gd name="T18" fmla="*/ 67 w 81"/>
                <a:gd name="T19" fmla="*/ 107 h 134"/>
                <a:gd name="T20" fmla="*/ 67 w 81"/>
                <a:gd name="T21" fmla="*/ 107 h 134"/>
                <a:gd name="T22" fmla="*/ 67 w 81"/>
                <a:gd name="T23" fmla="*/ 121 h 134"/>
                <a:gd name="T24" fmla="*/ 67 w 81"/>
                <a:gd name="T25" fmla="*/ 121 h 134"/>
                <a:gd name="T26" fmla="*/ 67 w 81"/>
                <a:gd name="T27" fmla="*/ 121 h 134"/>
                <a:gd name="T28" fmla="*/ 67 w 81"/>
                <a:gd name="T29" fmla="*/ 121 h 134"/>
                <a:gd name="T30" fmla="*/ 40 w 81"/>
                <a:gd name="T31" fmla="*/ 134 h 134"/>
                <a:gd name="T32" fmla="*/ 27 w 81"/>
                <a:gd name="T33" fmla="*/ 121 h 134"/>
                <a:gd name="T34" fmla="*/ 27 w 81"/>
                <a:gd name="T35" fmla="*/ 121 h 134"/>
                <a:gd name="T36" fmla="*/ 14 w 81"/>
                <a:gd name="T37" fmla="*/ 121 h 134"/>
                <a:gd name="T38" fmla="*/ 0 w 81"/>
                <a:gd name="T39" fmla="*/ 107 h 134"/>
                <a:gd name="T40" fmla="*/ 0 w 81"/>
                <a:gd name="T41" fmla="*/ 54 h 134"/>
                <a:gd name="T42" fmla="*/ 14 w 81"/>
                <a:gd name="T43" fmla="*/ 54 h 134"/>
                <a:gd name="T44" fmla="*/ 27 w 81"/>
                <a:gd name="T45" fmla="*/ 40 h 134"/>
                <a:gd name="T46" fmla="*/ 27 w 81"/>
                <a:gd name="T47" fmla="*/ 27 h 134"/>
                <a:gd name="T48" fmla="*/ 27 w 81"/>
                <a:gd name="T49" fmla="*/ 0 h 134"/>
                <a:gd name="T50" fmla="*/ 40 w 81"/>
                <a:gd name="T5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1" h="134">
                  <a:moveTo>
                    <a:pt x="40" y="0"/>
                  </a:moveTo>
                  <a:lnTo>
                    <a:pt x="54" y="0"/>
                  </a:lnTo>
                  <a:lnTo>
                    <a:pt x="67" y="27"/>
                  </a:lnTo>
                  <a:lnTo>
                    <a:pt x="67" y="27"/>
                  </a:lnTo>
                  <a:lnTo>
                    <a:pt x="67" y="40"/>
                  </a:lnTo>
                  <a:lnTo>
                    <a:pt x="67" y="54"/>
                  </a:lnTo>
                  <a:lnTo>
                    <a:pt x="67" y="54"/>
                  </a:lnTo>
                  <a:lnTo>
                    <a:pt x="81" y="94"/>
                  </a:lnTo>
                  <a:lnTo>
                    <a:pt x="81" y="107"/>
                  </a:lnTo>
                  <a:lnTo>
                    <a:pt x="67" y="107"/>
                  </a:lnTo>
                  <a:lnTo>
                    <a:pt x="67" y="107"/>
                  </a:lnTo>
                  <a:lnTo>
                    <a:pt x="67" y="121"/>
                  </a:lnTo>
                  <a:lnTo>
                    <a:pt x="67" y="121"/>
                  </a:lnTo>
                  <a:lnTo>
                    <a:pt x="67" y="121"/>
                  </a:lnTo>
                  <a:lnTo>
                    <a:pt x="67" y="121"/>
                  </a:lnTo>
                  <a:lnTo>
                    <a:pt x="40" y="134"/>
                  </a:lnTo>
                  <a:lnTo>
                    <a:pt x="27" y="121"/>
                  </a:lnTo>
                  <a:lnTo>
                    <a:pt x="27" y="121"/>
                  </a:lnTo>
                  <a:lnTo>
                    <a:pt x="14" y="121"/>
                  </a:lnTo>
                  <a:lnTo>
                    <a:pt x="0" y="107"/>
                  </a:lnTo>
                  <a:lnTo>
                    <a:pt x="0" y="54"/>
                  </a:lnTo>
                  <a:lnTo>
                    <a:pt x="14" y="54"/>
                  </a:lnTo>
                  <a:lnTo>
                    <a:pt x="27" y="40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B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1768" y="3128"/>
              <a:ext cx="54" cy="80"/>
            </a:xfrm>
            <a:custGeom>
              <a:avLst/>
              <a:gdLst>
                <a:gd name="T0" fmla="*/ 27 w 54"/>
                <a:gd name="T1" fmla="*/ 0 h 80"/>
                <a:gd name="T2" fmla="*/ 40 w 54"/>
                <a:gd name="T3" fmla="*/ 0 h 80"/>
                <a:gd name="T4" fmla="*/ 40 w 54"/>
                <a:gd name="T5" fmla="*/ 13 h 80"/>
                <a:gd name="T6" fmla="*/ 40 w 54"/>
                <a:gd name="T7" fmla="*/ 13 h 80"/>
                <a:gd name="T8" fmla="*/ 40 w 54"/>
                <a:gd name="T9" fmla="*/ 26 h 80"/>
                <a:gd name="T10" fmla="*/ 40 w 54"/>
                <a:gd name="T11" fmla="*/ 26 h 80"/>
                <a:gd name="T12" fmla="*/ 40 w 54"/>
                <a:gd name="T13" fmla="*/ 26 h 80"/>
                <a:gd name="T14" fmla="*/ 54 w 54"/>
                <a:gd name="T15" fmla="*/ 53 h 80"/>
                <a:gd name="T16" fmla="*/ 54 w 54"/>
                <a:gd name="T17" fmla="*/ 67 h 80"/>
                <a:gd name="T18" fmla="*/ 40 w 54"/>
                <a:gd name="T19" fmla="*/ 67 h 80"/>
                <a:gd name="T20" fmla="*/ 40 w 54"/>
                <a:gd name="T21" fmla="*/ 67 h 80"/>
                <a:gd name="T22" fmla="*/ 40 w 54"/>
                <a:gd name="T23" fmla="*/ 67 h 80"/>
                <a:gd name="T24" fmla="*/ 40 w 54"/>
                <a:gd name="T25" fmla="*/ 67 h 80"/>
                <a:gd name="T26" fmla="*/ 40 w 54"/>
                <a:gd name="T27" fmla="*/ 67 h 80"/>
                <a:gd name="T28" fmla="*/ 40 w 54"/>
                <a:gd name="T29" fmla="*/ 67 h 80"/>
                <a:gd name="T30" fmla="*/ 27 w 54"/>
                <a:gd name="T31" fmla="*/ 80 h 80"/>
                <a:gd name="T32" fmla="*/ 14 w 54"/>
                <a:gd name="T33" fmla="*/ 67 h 80"/>
                <a:gd name="T34" fmla="*/ 14 w 54"/>
                <a:gd name="T35" fmla="*/ 67 h 80"/>
                <a:gd name="T36" fmla="*/ 14 w 54"/>
                <a:gd name="T37" fmla="*/ 67 h 80"/>
                <a:gd name="T38" fmla="*/ 0 w 54"/>
                <a:gd name="T39" fmla="*/ 67 h 80"/>
                <a:gd name="T40" fmla="*/ 0 w 54"/>
                <a:gd name="T41" fmla="*/ 26 h 80"/>
                <a:gd name="T42" fmla="*/ 14 w 54"/>
                <a:gd name="T43" fmla="*/ 26 h 80"/>
                <a:gd name="T44" fmla="*/ 14 w 54"/>
                <a:gd name="T45" fmla="*/ 26 h 80"/>
                <a:gd name="T46" fmla="*/ 14 w 54"/>
                <a:gd name="T47" fmla="*/ 13 h 80"/>
                <a:gd name="T48" fmla="*/ 14 w 54"/>
                <a:gd name="T49" fmla="*/ 0 h 80"/>
                <a:gd name="T50" fmla="*/ 27 w 54"/>
                <a:gd name="T5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80">
                  <a:moveTo>
                    <a:pt x="27" y="0"/>
                  </a:moveTo>
                  <a:lnTo>
                    <a:pt x="40" y="0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54" y="53"/>
                  </a:lnTo>
                  <a:lnTo>
                    <a:pt x="54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27" y="80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0" y="67"/>
                  </a:lnTo>
                  <a:lnTo>
                    <a:pt x="0" y="26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13"/>
                  </a:lnTo>
                  <a:lnTo>
                    <a:pt x="1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A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1768" y="3128"/>
              <a:ext cx="54" cy="80"/>
            </a:xfrm>
            <a:custGeom>
              <a:avLst/>
              <a:gdLst>
                <a:gd name="T0" fmla="*/ 27 w 54"/>
                <a:gd name="T1" fmla="*/ 0 h 80"/>
                <a:gd name="T2" fmla="*/ 40 w 54"/>
                <a:gd name="T3" fmla="*/ 0 h 80"/>
                <a:gd name="T4" fmla="*/ 40 w 54"/>
                <a:gd name="T5" fmla="*/ 13 h 80"/>
                <a:gd name="T6" fmla="*/ 40 w 54"/>
                <a:gd name="T7" fmla="*/ 13 h 80"/>
                <a:gd name="T8" fmla="*/ 40 w 54"/>
                <a:gd name="T9" fmla="*/ 26 h 80"/>
                <a:gd name="T10" fmla="*/ 40 w 54"/>
                <a:gd name="T11" fmla="*/ 26 h 80"/>
                <a:gd name="T12" fmla="*/ 40 w 54"/>
                <a:gd name="T13" fmla="*/ 26 h 80"/>
                <a:gd name="T14" fmla="*/ 54 w 54"/>
                <a:gd name="T15" fmla="*/ 53 h 80"/>
                <a:gd name="T16" fmla="*/ 54 w 54"/>
                <a:gd name="T17" fmla="*/ 67 h 80"/>
                <a:gd name="T18" fmla="*/ 40 w 54"/>
                <a:gd name="T19" fmla="*/ 67 h 80"/>
                <a:gd name="T20" fmla="*/ 40 w 54"/>
                <a:gd name="T21" fmla="*/ 67 h 80"/>
                <a:gd name="T22" fmla="*/ 40 w 54"/>
                <a:gd name="T23" fmla="*/ 67 h 80"/>
                <a:gd name="T24" fmla="*/ 40 w 54"/>
                <a:gd name="T25" fmla="*/ 67 h 80"/>
                <a:gd name="T26" fmla="*/ 40 w 54"/>
                <a:gd name="T27" fmla="*/ 67 h 80"/>
                <a:gd name="T28" fmla="*/ 40 w 54"/>
                <a:gd name="T29" fmla="*/ 67 h 80"/>
                <a:gd name="T30" fmla="*/ 27 w 54"/>
                <a:gd name="T31" fmla="*/ 80 h 80"/>
                <a:gd name="T32" fmla="*/ 14 w 54"/>
                <a:gd name="T33" fmla="*/ 67 h 80"/>
                <a:gd name="T34" fmla="*/ 14 w 54"/>
                <a:gd name="T35" fmla="*/ 67 h 80"/>
                <a:gd name="T36" fmla="*/ 14 w 54"/>
                <a:gd name="T37" fmla="*/ 67 h 80"/>
                <a:gd name="T38" fmla="*/ 0 w 54"/>
                <a:gd name="T39" fmla="*/ 67 h 80"/>
                <a:gd name="T40" fmla="*/ 0 w 54"/>
                <a:gd name="T41" fmla="*/ 26 h 80"/>
                <a:gd name="T42" fmla="*/ 14 w 54"/>
                <a:gd name="T43" fmla="*/ 26 h 80"/>
                <a:gd name="T44" fmla="*/ 14 w 54"/>
                <a:gd name="T45" fmla="*/ 26 h 80"/>
                <a:gd name="T46" fmla="*/ 14 w 54"/>
                <a:gd name="T47" fmla="*/ 13 h 80"/>
                <a:gd name="T48" fmla="*/ 14 w 54"/>
                <a:gd name="T49" fmla="*/ 0 h 80"/>
                <a:gd name="T50" fmla="*/ 27 w 54"/>
                <a:gd name="T5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80">
                  <a:moveTo>
                    <a:pt x="27" y="0"/>
                  </a:moveTo>
                  <a:lnTo>
                    <a:pt x="40" y="0"/>
                  </a:lnTo>
                  <a:lnTo>
                    <a:pt x="40" y="13"/>
                  </a:lnTo>
                  <a:lnTo>
                    <a:pt x="40" y="13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40" y="26"/>
                  </a:lnTo>
                  <a:lnTo>
                    <a:pt x="54" y="53"/>
                  </a:lnTo>
                  <a:lnTo>
                    <a:pt x="54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40" y="67"/>
                  </a:lnTo>
                  <a:lnTo>
                    <a:pt x="27" y="80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0" y="67"/>
                  </a:lnTo>
                  <a:lnTo>
                    <a:pt x="0" y="26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14" y="13"/>
                  </a:lnTo>
                  <a:lnTo>
                    <a:pt x="1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1741" y="3047"/>
              <a:ext cx="188" cy="322"/>
            </a:xfrm>
            <a:custGeom>
              <a:avLst/>
              <a:gdLst>
                <a:gd name="T0" fmla="*/ 94 w 188"/>
                <a:gd name="T1" fmla="*/ 0 h 322"/>
                <a:gd name="T2" fmla="*/ 108 w 188"/>
                <a:gd name="T3" fmla="*/ 0 h 322"/>
                <a:gd name="T4" fmla="*/ 121 w 188"/>
                <a:gd name="T5" fmla="*/ 27 h 322"/>
                <a:gd name="T6" fmla="*/ 148 w 188"/>
                <a:gd name="T7" fmla="*/ 54 h 322"/>
                <a:gd name="T8" fmla="*/ 161 w 188"/>
                <a:gd name="T9" fmla="*/ 81 h 322"/>
                <a:gd name="T10" fmla="*/ 161 w 188"/>
                <a:gd name="T11" fmla="*/ 121 h 322"/>
                <a:gd name="T12" fmla="*/ 175 w 188"/>
                <a:gd name="T13" fmla="*/ 148 h 322"/>
                <a:gd name="T14" fmla="*/ 188 w 188"/>
                <a:gd name="T15" fmla="*/ 188 h 322"/>
                <a:gd name="T16" fmla="*/ 188 w 188"/>
                <a:gd name="T17" fmla="*/ 228 h 322"/>
                <a:gd name="T18" fmla="*/ 175 w 188"/>
                <a:gd name="T19" fmla="*/ 255 h 322"/>
                <a:gd name="T20" fmla="*/ 175 w 188"/>
                <a:gd name="T21" fmla="*/ 268 h 322"/>
                <a:gd name="T22" fmla="*/ 161 w 188"/>
                <a:gd name="T23" fmla="*/ 282 h 322"/>
                <a:gd name="T24" fmla="*/ 161 w 188"/>
                <a:gd name="T25" fmla="*/ 295 h 322"/>
                <a:gd name="T26" fmla="*/ 134 w 188"/>
                <a:gd name="T27" fmla="*/ 308 h 322"/>
                <a:gd name="T28" fmla="*/ 121 w 188"/>
                <a:gd name="T29" fmla="*/ 308 h 322"/>
                <a:gd name="T30" fmla="*/ 94 w 188"/>
                <a:gd name="T31" fmla="*/ 322 h 322"/>
                <a:gd name="T32" fmla="*/ 67 w 188"/>
                <a:gd name="T33" fmla="*/ 308 h 322"/>
                <a:gd name="T34" fmla="*/ 41 w 188"/>
                <a:gd name="T35" fmla="*/ 308 h 322"/>
                <a:gd name="T36" fmla="*/ 14 w 188"/>
                <a:gd name="T37" fmla="*/ 282 h 322"/>
                <a:gd name="T38" fmla="*/ 0 w 188"/>
                <a:gd name="T39" fmla="*/ 268 h 322"/>
                <a:gd name="T40" fmla="*/ 0 w 188"/>
                <a:gd name="T41" fmla="*/ 148 h 322"/>
                <a:gd name="T42" fmla="*/ 14 w 188"/>
                <a:gd name="T43" fmla="*/ 121 h 322"/>
                <a:gd name="T44" fmla="*/ 27 w 188"/>
                <a:gd name="T45" fmla="*/ 81 h 322"/>
                <a:gd name="T46" fmla="*/ 54 w 188"/>
                <a:gd name="T47" fmla="*/ 27 h 322"/>
                <a:gd name="T48" fmla="*/ 67 w 188"/>
                <a:gd name="T49" fmla="*/ 0 h 322"/>
                <a:gd name="T50" fmla="*/ 94 w 188"/>
                <a:gd name="T51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8" h="322">
                  <a:moveTo>
                    <a:pt x="94" y="0"/>
                  </a:moveTo>
                  <a:lnTo>
                    <a:pt x="108" y="0"/>
                  </a:lnTo>
                  <a:lnTo>
                    <a:pt x="121" y="27"/>
                  </a:lnTo>
                  <a:lnTo>
                    <a:pt x="148" y="54"/>
                  </a:lnTo>
                  <a:lnTo>
                    <a:pt x="161" y="81"/>
                  </a:lnTo>
                  <a:lnTo>
                    <a:pt x="161" y="121"/>
                  </a:lnTo>
                  <a:lnTo>
                    <a:pt x="175" y="148"/>
                  </a:lnTo>
                  <a:lnTo>
                    <a:pt x="188" y="188"/>
                  </a:lnTo>
                  <a:lnTo>
                    <a:pt x="188" y="228"/>
                  </a:lnTo>
                  <a:lnTo>
                    <a:pt x="175" y="255"/>
                  </a:lnTo>
                  <a:lnTo>
                    <a:pt x="175" y="268"/>
                  </a:lnTo>
                  <a:lnTo>
                    <a:pt x="161" y="282"/>
                  </a:lnTo>
                  <a:lnTo>
                    <a:pt x="161" y="295"/>
                  </a:lnTo>
                  <a:lnTo>
                    <a:pt x="134" y="308"/>
                  </a:lnTo>
                  <a:lnTo>
                    <a:pt x="121" y="308"/>
                  </a:lnTo>
                  <a:lnTo>
                    <a:pt x="94" y="322"/>
                  </a:lnTo>
                  <a:lnTo>
                    <a:pt x="67" y="308"/>
                  </a:lnTo>
                  <a:lnTo>
                    <a:pt x="41" y="308"/>
                  </a:lnTo>
                  <a:lnTo>
                    <a:pt x="14" y="282"/>
                  </a:lnTo>
                  <a:lnTo>
                    <a:pt x="0" y="268"/>
                  </a:lnTo>
                  <a:lnTo>
                    <a:pt x="0" y="148"/>
                  </a:lnTo>
                  <a:lnTo>
                    <a:pt x="14" y="121"/>
                  </a:lnTo>
                  <a:lnTo>
                    <a:pt x="27" y="81"/>
                  </a:lnTo>
                  <a:lnTo>
                    <a:pt x="54" y="27"/>
                  </a:lnTo>
                  <a:lnTo>
                    <a:pt x="67" y="0"/>
                  </a:lnTo>
                  <a:lnTo>
                    <a:pt x="94" y="0"/>
                  </a:lnTo>
                  <a:close/>
                </a:path>
              </a:pathLst>
            </a:custGeom>
            <a:noFill/>
            <a:ln w="20638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2127250" y="3030538"/>
            <a:ext cx="573088" cy="977900"/>
            <a:chOff x="1340" y="1909"/>
            <a:chExt cx="361" cy="616"/>
          </a:xfrm>
        </p:grpSpPr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1514" y="2284"/>
              <a:ext cx="187" cy="241"/>
            </a:xfrm>
            <a:custGeom>
              <a:avLst/>
              <a:gdLst>
                <a:gd name="T0" fmla="*/ 187 w 187"/>
                <a:gd name="T1" fmla="*/ 241 h 241"/>
                <a:gd name="T2" fmla="*/ 0 w 187"/>
                <a:gd name="T3" fmla="*/ 53 h 241"/>
                <a:gd name="T4" fmla="*/ 67 w 187"/>
                <a:gd name="T5" fmla="*/ 53 h 241"/>
                <a:gd name="T6" fmla="*/ 107 w 187"/>
                <a:gd name="T7" fmla="*/ 0 h 241"/>
                <a:gd name="T8" fmla="*/ 187 w 187"/>
                <a:gd name="T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241">
                  <a:moveTo>
                    <a:pt x="187" y="241"/>
                  </a:moveTo>
                  <a:lnTo>
                    <a:pt x="0" y="53"/>
                  </a:lnTo>
                  <a:lnTo>
                    <a:pt x="67" y="53"/>
                  </a:lnTo>
                  <a:lnTo>
                    <a:pt x="107" y="0"/>
                  </a:lnTo>
                  <a:lnTo>
                    <a:pt x="187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 flipV="1">
              <a:off x="1340" y="1909"/>
              <a:ext cx="227" cy="40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2403475" y="4221163"/>
            <a:ext cx="3890963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 flipV="1">
            <a:off x="2338388" y="2220913"/>
            <a:ext cx="3127375" cy="404812"/>
          </a:xfrm>
          <a:prstGeom prst="line">
            <a:avLst/>
          </a:prstGeom>
          <a:noFill/>
          <a:ln w="57150">
            <a:solidFill>
              <a:srgbClr val="FF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3041650" y="4710113"/>
            <a:ext cx="5524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V="1">
            <a:off x="2041525" y="4752975"/>
            <a:ext cx="701675" cy="33972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66" name="Freeform 22"/>
          <p:cNvSpPr>
            <a:spLocks/>
          </p:cNvSpPr>
          <p:nvPr/>
        </p:nvSpPr>
        <p:spPr bwMode="auto">
          <a:xfrm>
            <a:off x="1947863" y="4724400"/>
            <a:ext cx="871537" cy="382588"/>
          </a:xfrm>
          <a:custGeom>
            <a:avLst/>
            <a:gdLst>
              <a:gd name="T0" fmla="*/ 188 w 549"/>
              <a:gd name="T1" fmla="*/ 214 h 241"/>
              <a:gd name="T2" fmla="*/ 54 w 549"/>
              <a:gd name="T3" fmla="*/ 241 h 241"/>
              <a:gd name="T4" fmla="*/ 0 w 549"/>
              <a:gd name="T5" fmla="*/ 214 h 241"/>
              <a:gd name="T6" fmla="*/ 549 w 549"/>
              <a:gd name="T7" fmla="*/ 0 h 241"/>
              <a:gd name="T8" fmla="*/ 549 w 549"/>
              <a:gd name="T9" fmla="*/ 13 h 241"/>
              <a:gd name="T10" fmla="*/ 188 w 549"/>
              <a:gd name="T11" fmla="*/ 21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9" h="241">
                <a:moveTo>
                  <a:pt x="188" y="214"/>
                </a:moveTo>
                <a:lnTo>
                  <a:pt x="54" y="241"/>
                </a:lnTo>
                <a:lnTo>
                  <a:pt x="0" y="214"/>
                </a:lnTo>
                <a:lnTo>
                  <a:pt x="549" y="0"/>
                </a:lnTo>
                <a:lnTo>
                  <a:pt x="549" y="13"/>
                </a:lnTo>
                <a:lnTo>
                  <a:pt x="188" y="21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2530475" y="4411663"/>
            <a:ext cx="234950" cy="212725"/>
            <a:chOff x="1594" y="2779"/>
            <a:chExt cx="148" cy="134"/>
          </a:xfrm>
        </p:grpSpPr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 flipV="1">
              <a:off x="1741" y="2887"/>
              <a:ext cx="1" cy="26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 flipV="1">
              <a:off x="1661" y="2833"/>
              <a:ext cx="27" cy="54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 flipV="1">
              <a:off x="1594" y="2779"/>
              <a:ext cx="54" cy="8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171" name="Line 27"/>
          <p:cNvSpPr>
            <a:spLocks noChangeShapeType="1"/>
          </p:cNvSpPr>
          <p:nvPr/>
        </p:nvSpPr>
        <p:spPr bwMode="auto">
          <a:xfrm flipH="1">
            <a:off x="2084388" y="5049838"/>
            <a:ext cx="808037" cy="6350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72" name="Freeform 28"/>
          <p:cNvSpPr>
            <a:spLocks/>
          </p:cNvSpPr>
          <p:nvPr/>
        </p:nvSpPr>
        <p:spPr bwMode="auto">
          <a:xfrm>
            <a:off x="1978025" y="4986338"/>
            <a:ext cx="957263" cy="149225"/>
          </a:xfrm>
          <a:custGeom>
            <a:avLst/>
            <a:gdLst>
              <a:gd name="T0" fmla="*/ 0 w 603"/>
              <a:gd name="T1" fmla="*/ 94 h 94"/>
              <a:gd name="T2" fmla="*/ 0 w 603"/>
              <a:gd name="T3" fmla="*/ 94 h 94"/>
              <a:gd name="T4" fmla="*/ 134 w 603"/>
              <a:gd name="T5" fmla="*/ 67 h 94"/>
              <a:gd name="T6" fmla="*/ 589 w 603"/>
              <a:gd name="T7" fmla="*/ 0 h 94"/>
              <a:gd name="T8" fmla="*/ 603 w 603"/>
              <a:gd name="T9" fmla="*/ 80 h 94"/>
              <a:gd name="T10" fmla="*/ 0 w 603"/>
              <a:gd name="T11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3" h="94">
                <a:moveTo>
                  <a:pt x="0" y="94"/>
                </a:moveTo>
                <a:lnTo>
                  <a:pt x="0" y="94"/>
                </a:lnTo>
                <a:lnTo>
                  <a:pt x="134" y="67"/>
                </a:lnTo>
                <a:lnTo>
                  <a:pt x="589" y="0"/>
                </a:lnTo>
                <a:lnTo>
                  <a:pt x="603" y="80"/>
                </a:lnTo>
                <a:lnTo>
                  <a:pt x="0" y="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1743075" y="4816475"/>
            <a:ext cx="468313" cy="1147763"/>
            <a:chOff x="1098" y="3034"/>
            <a:chExt cx="295" cy="723"/>
          </a:xfrm>
        </p:grpSpPr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1098" y="3034"/>
              <a:ext cx="295" cy="723"/>
            </a:xfrm>
            <a:custGeom>
              <a:avLst/>
              <a:gdLst>
                <a:gd name="T0" fmla="*/ 148 w 295"/>
                <a:gd name="T1" fmla="*/ 214 h 723"/>
                <a:gd name="T2" fmla="*/ 175 w 295"/>
                <a:gd name="T3" fmla="*/ 214 h 723"/>
                <a:gd name="T4" fmla="*/ 215 w 295"/>
                <a:gd name="T5" fmla="*/ 254 h 723"/>
                <a:gd name="T6" fmla="*/ 228 w 295"/>
                <a:gd name="T7" fmla="*/ 295 h 723"/>
                <a:gd name="T8" fmla="*/ 255 w 295"/>
                <a:gd name="T9" fmla="*/ 348 h 723"/>
                <a:gd name="T10" fmla="*/ 268 w 295"/>
                <a:gd name="T11" fmla="*/ 402 h 723"/>
                <a:gd name="T12" fmla="*/ 295 w 295"/>
                <a:gd name="T13" fmla="*/ 469 h 723"/>
                <a:gd name="T14" fmla="*/ 295 w 295"/>
                <a:gd name="T15" fmla="*/ 616 h 723"/>
                <a:gd name="T16" fmla="*/ 268 w 295"/>
                <a:gd name="T17" fmla="*/ 670 h 723"/>
                <a:gd name="T18" fmla="*/ 255 w 295"/>
                <a:gd name="T19" fmla="*/ 697 h 723"/>
                <a:gd name="T20" fmla="*/ 201 w 295"/>
                <a:gd name="T21" fmla="*/ 723 h 723"/>
                <a:gd name="T22" fmla="*/ 108 w 295"/>
                <a:gd name="T23" fmla="*/ 723 h 723"/>
                <a:gd name="T24" fmla="*/ 54 w 295"/>
                <a:gd name="T25" fmla="*/ 697 h 723"/>
                <a:gd name="T26" fmla="*/ 27 w 295"/>
                <a:gd name="T27" fmla="*/ 670 h 723"/>
                <a:gd name="T28" fmla="*/ 14 w 295"/>
                <a:gd name="T29" fmla="*/ 643 h 723"/>
                <a:gd name="T30" fmla="*/ 14 w 295"/>
                <a:gd name="T31" fmla="*/ 616 h 723"/>
                <a:gd name="T32" fmla="*/ 0 w 295"/>
                <a:gd name="T33" fmla="*/ 589 h 723"/>
                <a:gd name="T34" fmla="*/ 0 w 295"/>
                <a:gd name="T35" fmla="*/ 509 h 723"/>
                <a:gd name="T36" fmla="*/ 14 w 295"/>
                <a:gd name="T37" fmla="*/ 469 h 723"/>
                <a:gd name="T38" fmla="*/ 27 w 295"/>
                <a:gd name="T39" fmla="*/ 402 h 723"/>
                <a:gd name="T40" fmla="*/ 41 w 295"/>
                <a:gd name="T41" fmla="*/ 348 h 723"/>
                <a:gd name="T42" fmla="*/ 67 w 295"/>
                <a:gd name="T43" fmla="*/ 295 h 723"/>
                <a:gd name="T44" fmla="*/ 121 w 295"/>
                <a:gd name="T45" fmla="*/ 214 h 723"/>
                <a:gd name="T46" fmla="*/ 148 w 295"/>
                <a:gd name="T47" fmla="*/ 214 h 723"/>
                <a:gd name="T48" fmla="*/ 134 w 295"/>
                <a:gd name="T49" fmla="*/ 201 h 723"/>
                <a:gd name="T50" fmla="*/ 134 w 295"/>
                <a:gd name="T51" fmla="*/ 187 h 723"/>
                <a:gd name="T52" fmla="*/ 121 w 295"/>
                <a:gd name="T53" fmla="*/ 174 h 723"/>
                <a:gd name="T54" fmla="*/ 108 w 295"/>
                <a:gd name="T55" fmla="*/ 147 h 723"/>
                <a:gd name="T56" fmla="*/ 108 w 295"/>
                <a:gd name="T57" fmla="*/ 134 h 723"/>
                <a:gd name="T58" fmla="*/ 94 w 295"/>
                <a:gd name="T59" fmla="*/ 107 h 723"/>
                <a:gd name="T60" fmla="*/ 94 w 295"/>
                <a:gd name="T61" fmla="*/ 27 h 723"/>
                <a:gd name="T62" fmla="*/ 108 w 295"/>
                <a:gd name="T63" fmla="*/ 27 h 723"/>
                <a:gd name="T64" fmla="*/ 108 w 295"/>
                <a:gd name="T65" fmla="*/ 13 h 723"/>
                <a:gd name="T66" fmla="*/ 121 w 295"/>
                <a:gd name="T67" fmla="*/ 13 h 723"/>
                <a:gd name="T68" fmla="*/ 134 w 295"/>
                <a:gd name="T69" fmla="*/ 0 h 723"/>
                <a:gd name="T70" fmla="*/ 175 w 295"/>
                <a:gd name="T71" fmla="*/ 0 h 723"/>
                <a:gd name="T72" fmla="*/ 201 w 295"/>
                <a:gd name="T73" fmla="*/ 27 h 723"/>
                <a:gd name="T74" fmla="*/ 215 w 295"/>
                <a:gd name="T75" fmla="*/ 40 h 723"/>
                <a:gd name="T76" fmla="*/ 215 w 295"/>
                <a:gd name="T77" fmla="*/ 94 h 723"/>
                <a:gd name="T78" fmla="*/ 201 w 295"/>
                <a:gd name="T79" fmla="*/ 107 h 723"/>
                <a:gd name="T80" fmla="*/ 201 w 295"/>
                <a:gd name="T81" fmla="*/ 134 h 723"/>
                <a:gd name="T82" fmla="*/ 188 w 295"/>
                <a:gd name="T83" fmla="*/ 147 h 723"/>
                <a:gd name="T84" fmla="*/ 188 w 295"/>
                <a:gd name="T85" fmla="*/ 174 h 723"/>
                <a:gd name="T86" fmla="*/ 161 w 295"/>
                <a:gd name="T87" fmla="*/ 201 h 723"/>
                <a:gd name="T88" fmla="*/ 148 w 295"/>
                <a:gd name="T89" fmla="*/ 214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5" h="723">
                  <a:moveTo>
                    <a:pt x="148" y="214"/>
                  </a:moveTo>
                  <a:lnTo>
                    <a:pt x="175" y="214"/>
                  </a:lnTo>
                  <a:lnTo>
                    <a:pt x="215" y="254"/>
                  </a:lnTo>
                  <a:lnTo>
                    <a:pt x="228" y="295"/>
                  </a:lnTo>
                  <a:lnTo>
                    <a:pt x="255" y="348"/>
                  </a:lnTo>
                  <a:lnTo>
                    <a:pt x="268" y="402"/>
                  </a:lnTo>
                  <a:lnTo>
                    <a:pt x="295" y="469"/>
                  </a:lnTo>
                  <a:lnTo>
                    <a:pt x="295" y="616"/>
                  </a:lnTo>
                  <a:lnTo>
                    <a:pt x="268" y="670"/>
                  </a:lnTo>
                  <a:lnTo>
                    <a:pt x="255" y="697"/>
                  </a:lnTo>
                  <a:lnTo>
                    <a:pt x="201" y="723"/>
                  </a:lnTo>
                  <a:lnTo>
                    <a:pt x="108" y="723"/>
                  </a:lnTo>
                  <a:lnTo>
                    <a:pt x="54" y="697"/>
                  </a:lnTo>
                  <a:lnTo>
                    <a:pt x="27" y="670"/>
                  </a:lnTo>
                  <a:lnTo>
                    <a:pt x="14" y="643"/>
                  </a:lnTo>
                  <a:lnTo>
                    <a:pt x="14" y="616"/>
                  </a:lnTo>
                  <a:lnTo>
                    <a:pt x="0" y="589"/>
                  </a:lnTo>
                  <a:lnTo>
                    <a:pt x="0" y="509"/>
                  </a:lnTo>
                  <a:lnTo>
                    <a:pt x="14" y="469"/>
                  </a:lnTo>
                  <a:lnTo>
                    <a:pt x="27" y="402"/>
                  </a:lnTo>
                  <a:lnTo>
                    <a:pt x="41" y="348"/>
                  </a:lnTo>
                  <a:lnTo>
                    <a:pt x="67" y="295"/>
                  </a:lnTo>
                  <a:lnTo>
                    <a:pt x="121" y="214"/>
                  </a:lnTo>
                  <a:lnTo>
                    <a:pt x="148" y="214"/>
                  </a:lnTo>
                  <a:lnTo>
                    <a:pt x="134" y="201"/>
                  </a:lnTo>
                  <a:lnTo>
                    <a:pt x="134" y="187"/>
                  </a:lnTo>
                  <a:lnTo>
                    <a:pt x="121" y="174"/>
                  </a:lnTo>
                  <a:lnTo>
                    <a:pt x="108" y="147"/>
                  </a:lnTo>
                  <a:lnTo>
                    <a:pt x="108" y="134"/>
                  </a:lnTo>
                  <a:lnTo>
                    <a:pt x="94" y="107"/>
                  </a:lnTo>
                  <a:lnTo>
                    <a:pt x="94" y="27"/>
                  </a:lnTo>
                  <a:lnTo>
                    <a:pt x="108" y="27"/>
                  </a:lnTo>
                  <a:lnTo>
                    <a:pt x="108" y="13"/>
                  </a:lnTo>
                  <a:lnTo>
                    <a:pt x="121" y="13"/>
                  </a:lnTo>
                  <a:lnTo>
                    <a:pt x="134" y="0"/>
                  </a:lnTo>
                  <a:lnTo>
                    <a:pt x="175" y="0"/>
                  </a:lnTo>
                  <a:lnTo>
                    <a:pt x="201" y="27"/>
                  </a:lnTo>
                  <a:lnTo>
                    <a:pt x="215" y="40"/>
                  </a:lnTo>
                  <a:lnTo>
                    <a:pt x="215" y="94"/>
                  </a:lnTo>
                  <a:lnTo>
                    <a:pt x="201" y="107"/>
                  </a:lnTo>
                  <a:lnTo>
                    <a:pt x="201" y="134"/>
                  </a:lnTo>
                  <a:lnTo>
                    <a:pt x="188" y="147"/>
                  </a:lnTo>
                  <a:lnTo>
                    <a:pt x="188" y="174"/>
                  </a:lnTo>
                  <a:lnTo>
                    <a:pt x="161" y="201"/>
                  </a:lnTo>
                  <a:lnTo>
                    <a:pt x="148" y="2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1192" y="3034"/>
              <a:ext cx="121" cy="214"/>
            </a:xfrm>
            <a:custGeom>
              <a:avLst/>
              <a:gdLst>
                <a:gd name="T0" fmla="*/ 54 w 121"/>
                <a:gd name="T1" fmla="*/ 214 h 214"/>
                <a:gd name="T2" fmla="*/ 40 w 121"/>
                <a:gd name="T3" fmla="*/ 201 h 214"/>
                <a:gd name="T4" fmla="*/ 40 w 121"/>
                <a:gd name="T5" fmla="*/ 187 h 214"/>
                <a:gd name="T6" fmla="*/ 27 w 121"/>
                <a:gd name="T7" fmla="*/ 174 h 214"/>
                <a:gd name="T8" fmla="*/ 14 w 121"/>
                <a:gd name="T9" fmla="*/ 147 h 214"/>
                <a:gd name="T10" fmla="*/ 14 w 121"/>
                <a:gd name="T11" fmla="*/ 134 h 214"/>
                <a:gd name="T12" fmla="*/ 0 w 121"/>
                <a:gd name="T13" fmla="*/ 107 h 214"/>
                <a:gd name="T14" fmla="*/ 0 w 121"/>
                <a:gd name="T15" fmla="*/ 27 h 214"/>
                <a:gd name="T16" fmla="*/ 14 w 121"/>
                <a:gd name="T17" fmla="*/ 27 h 214"/>
                <a:gd name="T18" fmla="*/ 14 w 121"/>
                <a:gd name="T19" fmla="*/ 13 h 214"/>
                <a:gd name="T20" fmla="*/ 27 w 121"/>
                <a:gd name="T21" fmla="*/ 13 h 214"/>
                <a:gd name="T22" fmla="*/ 40 w 121"/>
                <a:gd name="T23" fmla="*/ 0 h 214"/>
                <a:gd name="T24" fmla="*/ 81 w 121"/>
                <a:gd name="T25" fmla="*/ 0 h 214"/>
                <a:gd name="T26" fmla="*/ 107 w 121"/>
                <a:gd name="T27" fmla="*/ 27 h 214"/>
                <a:gd name="T28" fmla="*/ 121 w 121"/>
                <a:gd name="T29" fmla="*/ 40 h 214"/>
                <a:gd name="T30" fmla="*/ 121 w 121"/>
                <a:gd name="T31" fmla="*/ 94 h 214"/>
                <a:gd name="T32" fmla="*/ 107 w 121"/>
                <a:gd name="T33" fmla="*/ 107 h 214"/>
                <a:gd name="T34" fmla="*/ 107 w 121"/>
                <a:gd name="T35" fmla="*/ 134 h 214"/>
                <a:gd name="T36" fmla="*/ 94 w 121"/>
                <a:gd name="T37" fmla="*/ 147 h 214"/>
                <a:gd name="T38" fmla="*/ 94 w 121"/>
                <a:gd name="T39" fmla="*/ 174 h 214"/>
                <a:gd name="T40" fmla="*/ 67 w 121"/>
                <a:gd name="T41" fmla="*/ 201 h 214"/>
                <a:gd name="T42" fmla="*/ 54 w 121"/>
                <a:gd name="T43" fmla="*/ 2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1" h="214">
                  <a:moveTo>
                    <a:pt x="54" y="214"/>
                  </a:moveTo>
                  <a:lnTo>
                    <a:pt x="40" y="201"/>
                  </a:lnTo>
                  <a:lnTo>
                    <a:pt x="40" y="187"/>
                  </a:lnTo>
                  <a:lnTo>
                    <a:pt x="27" y="174"/>
                  </a:lnTo>
                  <a:lnTo>
                    <a:pt x="14" y="147"/>
                  </a:lnTo>
                  <a:lnTo>
                    <a:pt x="14" y="134"/>
                  </a:lnTo>
                  <a:lnTo>
                    <a:pt x="0" y="107"/>
                  </a:lnTo>
                  <a:lnTo>
                    <a:pt x="0" y="27"/>
                  </a:lnTo>
                  <a:lnTo>
                    <a:pt x="14" y="27"/>
                  </a:lnTo>
                  <a:lnTo>
                    <a:pt x="14" y="13"/>
                  </a:lnTo>
                  <a:lnTo>
                    <a:pt x="27" y="13"/>
                  </a:lnTo>
                  <a:lnTo>
                    <a:pt x="40" y="0"/>
                  </a:lnTo>
                  <a:lnTo>
                    <a:pt x="81" y="0"/>
                  </a:lnTo>
                  <a:lnTo>
                    <a:pt x="107" y="27"/>
                  </a:lnTo>
                  <a:lnTo>
                    <a:pt x="121" y="40"/>
                  </a:lnTo>
                  <a:lnTo>
                    <a:pt x="121" y="94"/>
                  </a:lnTo>
                  <a:lnTo>
                    <a:pt x="107" y="107"/>
                  </a:lnTo>
                  <a:lnTo>
                    <a:pt x="107" y="134"/>
                  </a:lnTo>
                  <a:lnTo>
                    <a:pt x="94" y="147"/>
                  </a:lnTo>
                  <a:lnTo>
                    <a:pt x="94" y="174"/>
                  </a:lnTo>
                  <a:lnTo>
                    <a:pt x="67" y="201"/>
                  </a:lnTo>
                  <a:lnTo>
                    <a:pt x="54" y="2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1192" y="3047"/>
              <a:ext cx="94" cy="161"/>
            </a:xfrm>
            <a:custGeom>
              <a:avLst/>
              <a:gdLst>
                <a:gd name="T0" fmla="*/ 40 w 94"/>
                <a:gd name="T1" fmla="*/ 161 h 161"/>
                <a:gd name="T2" fmla="*/ 27 w 94"/>
                <a:gd name="T3" fmla="*/ 148 h 161"/>
                <a:gd name="T4" fmla="*/ 27 w 94"/>
                <a:gd name="T5" fmla="*/ 148 h 161"/>
                <a:gd name="T6" fmla="*/ 27 w 94"/>
                <a:gd name="T7" fmla="*/ 134 h 161"/>
                <a:gd name="T8" fmla="*/ 14 w 94"/>
                <a:gd name="T9" fmla="*/ 107 h 161"/>
                <a:gd name="T10" fmla="*/ 14 w 94"/>
                <a:gd name="T11" fmla="*/ 107 h 161"/>
                <a:gd name="T12" fmla="*/ 0 w 94"/>
                <a:gd name="T13" fmla="*/ 81 h 161"/>
                <a:gd name="T14" fmla="*/ 0 w 94"/>
                <a:gd name="T15" fmla="*/ 27 h 161"/>
                <a:gd name="T16" fmla="*/ 14 w 94"/>
                <a:gd name="T17" fmla="*/ 27 h 161"/>
                <a:gd name="T18" fmla="*/ 14 w 94"/>
                <a:gd name="T19" fmla="*/ 14 h 161"/>
                <a:gd name="T20" fmla="*/ 27 w 94"/>
                <a:gd name="T21" fmla="*/ 14 h 161"/>
                <a:gd name="T22" fmla="*/ 27 w 94"/>
                <a:gd name="T23" fmla="*/ 0 h 161"/>
                <a:gd name="T24" fmla="*/ 67 w 94"/>
                <a:gd name="T25" fmla="*/ 0 h 161"/>
                <a:gd name="T26" fmla="*/ 81 w 94"/>
                <a:gd name="T27" fmla="*/ 27 h 161"/>
                <a:gd name="T28" fmla="*/ 94 w 94"/>
                <a:gd name="T29" fmla="*/ 27 h 161"/>
                <a:gd name="T30" fmla="*/ 94 w 94"/>
                <a:gd name="T31" fmla="*/ 67 h 161"/>
                <a:gd name="T32" fmla="*/ 81 w 94"/>
                <a:gd name="T33" fmla="*/ 81 h 161"/>
                <a:gd name="T34" fmla="*/ 81 w 94"/>
                <a:gd name="T35" fmla="*/ 107 h 161"/>
                <a:gd name="T36" fmla="*/ 67 w 94"/>
                <a:gd name="T37" fmla="*/ 107 h 161"/>
                <a:gd name="T38" fmla="*/ 67 w 94"/>
                <a:gd name="T39" fmla="*/ 134 h 161"/>
                <a:gd name="T40" fmla="*/ 54 w 94"/>
                <a:gd name="T41" fmla="*/ 148 h 161"/>
                <a:gd name="T42" fmla="*/ 40 w 94"/>
                <a:gd name="T43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4" h="161">
                  <a:moveTo>
                    <a:pt x="40" y="161"/>
                  </a:moveTo>
                  <a:lnTo>
                    <a:pt x="27" y="148"/>
                  </a:lnTo>
                  <a:lnTo>
                    <a:pt x="27" y="148"/>
                  </a:lnTo>
                  <a:lnTo>
                    <a:pt x="27" y="134"/>
                  </a:lnTo>
                  <a:lnTo>
                    <a:pt x="14" y="107"/>
                  </a:lnTo>
                  <a:lnTo>
                    <a:pt x="14" y="107"/>
                  </a:lnTo>
                  <a:lnTo>
                    <a:pt x="0" y="81"/>
                  </a:lnTo>
                  <a:lnTo>
                    <a:pt x="0" y="27"/>
                  </a:lnTo>
                  <a:lnTo>
                    <a:pt x="14" y="27"/>
                  </a:lnTo>
                  <a:lnTo>
                    <a:pt x="14" y="14"/>
                  </a:lnTo>
                  <a:lnTo>
                    <a:pt x="27" y="14"/>
                  </a:lnTo>
                  <a:lnTo>
                    <a:pt x="27" y="0"/>
                  </a:lnTo>
                  <a:lnTo>
                    <a:pt x="67" y="0"/>
                  </a:lnTo>
                  <a:lnTo>
                    <a:pt x="81" y="27"/>
                  </a:lnTo>
                  <a:lnTo>
                    <a:pt x="94" y="27"/>
                  </a:lnTo>
                  <a:lnTo>
                    <a:pt x="94" y="67"/>
                  </a:lnTo>
                  <a:lnTo>
                    <a:pt x="81" y="81"/>
                  </a:lnTo>
                  <a:lnTo>
                    <a:pt x="81" y="107"/>
                  </a:lnTo>
                  <a:lnTo>
                    <a:pt x="67" y="107"/>
                  </a:lnTo>
                  <a:lnTo>
                    <a:pt x="67" y="134"/>
                  </a:lnTo>
                  <a:lnTo>
                    <a:pt x="54" y="148"/>
                  </a:lnTo>
                  <a:lnTo>
                    <a:pt x="40" y="16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1206" y="3061"/>
              <a:ext cx="67" cy="134"/>
            </a:xfrm>
            <a:custGeom>
              <a:avLst/>
              <a:gdLst>
                <a:gd name="T0" fmla="*/ 26 w 67"/>
                <a:gd name="T1" fmla="*/ 134 h 134"/>
                <a:gd name="T2" fmla="*/ 13 w 67"/>
                <a:gd name="T3" fmla="*/ 120 h 134"/>
                <a:gd name="T4" fmla="*/ 13 w 67"/>
                <a:gd name="T5" fmla="*/ 120 h 134"/>
                <a:gd name="T6" fmla="*/ 13 w 67"/>
                <a:gd name="T7" fmla="*/ 107 h 134"/>
                <a:gd name="T8" fmla="*/ 13 w 67"/>
                <a:gd name="T9" fmla="*/ 93 h 134"/>
                <a:gd name="T10" fmla="*/ 13 w 67"/>
                <a:gd name="T11" fmla="*/ 93 h 134"/>
                <a:gd name="T12" fmla="*/ 0 w 67"/>
                <a:gd name="T13" fmla="*/ 67 h 134"/>
                <a:gd name="T14" fmla="*/ 0 w 67"/>
                <a:gd name="T15" fmla="*/ 26 h 134"/>
                <a:gd name="T16" fmla="*/ 13 w 67"/>
                <a:gd name="T17" fmla="*/ 26 h 134"/>
                <a:gd name="T18" fmla="*/ 13 w 67"/>
                <a:gd name="T19" fmla="*/ 13 h 134"/>
                <a:gd name="T20" fmla="*/ 13 w 67"/>
                <a:gd name="T21" fmla="*/ 13 h 134"/>
                <a:gd name="T22" fmla="*/ 13 w 67"/>
                <a:gd name="T23" fmla="*/ 0 h 134"/>
                <a:gd name="T24" fmla="*/ 53 w 67"/>
                <a:gd name="T25" fmla="*/ 0 h 134"/>
                <a:gd name="T26" fmla="*/ 53 w 67"/>
                <a:gd name="T27" fmla="*/ 26 h 134"/>
                <a:gd name="T28" fmla="*/ 67 w 67"/>
                <a:gd name="T29" fmla="*/ 26 h 134"/>
                <a:gd name="T30" fmla="*/ 67 w 67"/>
                <a:gd name="T31" fmla="*/ 53 h 134"/>
                <a:gd name="T32" fmla="*/ 53 w 67"/>
                <a:gd name="T33" fmla="*/ 67 h 134"/>
                <a:gd name="T34" fmla="*/ 53 w 67"/>
                <a:gd name="T35" fmla="*/ 93 h 134"/>
                <a:gd name="T36" fmla="*/ 53 w 67"/>
                <a:gd name="T37" fmla="*/ 93 h 134"/>
                <a:gd name="T38" fmla="*/ 53 w 67"/>
                <a:gd name="T39" fmla="*/ 107 h 134"/>
                <a:gd name="T40" fmla="*/ 40 w 67"/>
                <a:gd name="T41" fmla="*/ 120 h 134"/>
                <a:gd name="T42" fmla="*/ 26 w 67"/>
                <a:gd name="T4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" h="134">
                  <a:moveTo>
                    <a:pt x="26" y="134"/>
                  </a:moveTo>
                  <a:lnTo>
                    <a:pt x="13" y="120"/>
                  </a:lnTo>
                  <a:lnTo>
                    <a:pt x="13" y="120"/>
                  </a:lnTo>
                  <a:lnTo>
                    <a:pt x="13" y="107"/>
                  </a:lnTo>
                  <a:lnTo>
                    <a:pt x="13" y="93"/>
                  </a:lnTo>
                  <a:lnTo>
                    <a:pt x="13" y="93"/>
                  </a:lnTo>
                  <a:lnTo>
                    <a:pt x="0" y="67"/>
                  </a:lnTo>
                  <a:lnTo>
                    <a:pt x="0" y="26"/>
                  </a:lnTo>
                  <a:lnTo>
                    <a:pt x="13" y="26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53" y="0"/>
                  </a:lnTo>
                  <a:lnTo>
                    <a:pt x="53" y="26"/>
                  </a:lnTo>
                  <a:lnTo>
                    <a:pt x="67" y="26"/>
                  </a:lnTo>
                  <a:lnTo>
                    <a:pt x="67" y="53"/>
                  </a:lnTo>
                  <a:lnTo>
                    <a:pt x="53" y="67"/>
                  </a:lnTo>
                  <a:lnTo>
                    <a:pt x="53" y="93"/>
                  </a:lnTo>
                  <a:lnTo>
                    <a:pt x="53" y="93"/>
                  </a:lnTo>
                  <a:lnTo>
                    <a:pt x="53" y="107"/>
                  </a:lnTo>
                  <a:lnTo>
                    <a:pt x="40" y="120"/>
                  </a:lnTo>
                  <a:lnTo>
                    <a:pt x="26" y="134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1206" y="3074"/>
              <a:ext cx="40" cy="80"/>
            </a:xfrm>
            <a:custGeom>
              <a:avLst/>
              <a:gdLst>
                <a:gd name="T0" fmla="*/ 13 w 40"/>
                <a:gd name="T1" fmla="*/ 80 h 80"/>
                <a:gd name="T2" fmla="*/ 13 w 40"/>
                <a:gd name="T3" fmla="*/ 67 h 80"/>
                <a:gd name="T4" fmla="*/ 13 w 40"/>
                <a:gd name="T5" fmla="*/ 67 h 80"/>
                <a:gd name="T6" fmla="*/ 13 w 40"/>
                <a:gd name="T7" fmla="*/ 67 h 80"/>
                <a:gd name="T8" fmla="*/ 13 w 40"/>
                <a:gd name="T9" fmla="*/ 54 h 80"/>
                <a:gd name="T10" fmla="*/ 13 w 40"/>
                <a:gd name="T11" fmla="*/ 54 h 80"/>
                <a:gd name="T12" fmla="*/ 0 w 40"/>
                <a:gd name="T13" fmla="*/ 40 h 80"/>
                <a:gd name="T14" fmla="*/ 0 w 40"/>
                <a:gd name="T15" fmla="*/ 13 h 80"/>
                <a:gd name="T16" fmla="*/ 13 w 40"/>
                <a:gd name="T17" fmla="*/ 13 h 80"/>
                <a:gd name="T18" fmla="*/ 13 w 40"/>
                <a:gd name="T19" fmla="*/ 13 h 80"/>
                <a:gd name="T20" fmla="*/ 13 w 40"/>
                <a:gd name="T21" fmla="*/ 13 h 80"/>
                <a:gd name="T22" fmla="*/ 13 w 40"/>
                <a:gd name="T23" fmla="*/ 0 h 80"/>
                <a:gd name="T24" fmla="*/ 26 w 40"/>
                <a:gd name="T25" fmla="*/ 0 h 80"/>
                <a:gd name="T26" fmla="*/ 26 w 40"/>
                <a:gd name="T27" fmla="*/ 13 h 80"/>
                <a:gd name="T28" fmla="*/ 40 w 40"/>
                <a:gd name="T29" fmla="*/ 13 h 80"/>
                <a:gd name="T30" fmla="*/ 40 w 40"/>
                <a:gd name="T31" fmla="*/ 27 h 80"/>
                <a:gd name="T32" fmla="*/ 26 w 40"/>
                <a:gd name="T33" fmla="*/ 40 h 80"/>
                <a:gd name="T34" fmla="*/ 26 w 40"/>
                <a:gd name="T35" fmla="*/ 54 h 80"/>
                <a:gd name="T36" fmla="*/ 26 w 40"/>
                <a:gd name="T37" fmla="*/ 54 h 80"/>
                <a:gd name="T38" fmla="*/ 26 w 40"/>
                <a:gd name="T39" fmla="*/ 67 h 80"/>
                <a:gd name="T40" fmla="*/ 26 w 40"/>
                <a:gd name="T41" fmla="*/ 67 h 80"/>
                <a:gd name="T42" fmla="*/ 13 w 40"/>
                <a:gd name="T4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80">
                  <a:moveTo>
                    <a:pt x="13" y="80"/>
                  </a:move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26" y="13"/>
                  </a:lnTo>
                  <a:lnTo>
                    <a:pt x="40" y="13"/>
                  </a:lnTo>
                  <a:lnTo>
                    <a:pt x="40" y="27"/>
                  </a:lnTo>
                  <a:lnTo>
                    <a:pt x="26" y="40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13" y="8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206" y="3074"/>
              <a:ext cx="40" cy="80"/>
            </a:xfrm>
            <a:custGeom>
              <a:avLst/>
              <a:gdLst>
                <a:gd name="T0" fmla="*/ 13 w 40"/>
                <a:gd name="T1" fmla="*/ 80 h 80"/>
                <a:gd name="T2" fmla="*/ 13 w 40"/>
                <a:gd name="T3" fmla="*/ 67 h 80"/>
                <a:gd name="T4" fmla="*/ 13 w 40"/>
                <a:gd name="T5" fmla="*/ 67 h 80"/>
                <a:gd name="T6" fmla="*/ 13 w 40"/>
                <a:gd name="T7" fmla="*/ 67 h 80"/>
                <a:gd name="T8" fmla="*/ 13 w 40"/>
                <a:gd name="T9" fmla="*/ 54 h 80"/>
                <a:gd name="T10" fmla="*/ 13 w 40"/>
                <a:gd name="T11" fmla="*/ 54 h 80"/>
                <a:gd name="T12" fmla="*/ 0 w 40"/>
                <a:gd name="T13" fmla="*/ 40 h 80"/>
                <a:gd name="T14" fmla="*/ 0 w 40"/>
                <a:gd name="T15" fmla="*/ 13 h 80"/>
                <a:gd name="T16" fmla="*/ 13 w 40"/>
                <a:gd name="T17" fmla="*/ 13 h 80"/>
                <a:gd name="T18" fmla="*/ 13 w 40"/>
                <a:gd name="T19" fmla="*/ 13 h 80"/>
                <a:gd name="T20" fmla="*/ 13 w 40"/>
                <a:gd name="T21" fmla="*/ 13 h 80"/>
                <a:gd name="T22" fmla="*/ 13 w 40"/>
                <a:gd name="T23" fmla="*/ 0 h 80"/>
                <a:gd name="T24" fmla="*/ 26 w 40"/>
                <a:gd name="T25" fmla="*/ 0 h 80"/>
                <a:gd name="T26" fmla="*/ 26 w 40"/>
                <a:gd name="T27" fmla="*/ 13 h 80"/>
                <a:gd name="T28" fmla="*/ 40 w 40"/>
                <a:gd name="T29" fmla="*/ 13 h 80"/>
                <a:gd name="T30" fmla="*/ 40 w 40"/>
                <a:gd name="T31" fmla="*/ 27 h 80"/>
                <a:gd name="T32" fmla="*/ 26 w 40"/>
                <a:gd name="T33" fmla="*/ 40 h 80"/>
                <a:gd name="T34" fmla="*/ 26 w 40"/>
                <a:gd name="T35" fmla="*/ 54 h 80"/>
                <a:gd name="T36" fmla="*/ 26 w 40"/>
                <a:gd name="T37" fmla="*/ 54 h 80"/>
                <a:gd name="T38" fmla="*/ 26 w 40"/>
                <a:gd name="T39" fmla="*/ 67 h 80"/>
                <a:gd name="T40" fmla="*/ 26 w 40"/>
                <a:gd name="T41" fmla="*/ 67 h 80"/>
                <a:gd name="T42" fmla="*/ 13 w 40"/>
                <a:gd name="T43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80">
                  <a:moveTo>
                    <a:pt x="13" y="80"/>
                  </a:move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26" y="13"/>
                  </a:lnTo>
                  <a:lnTo>
                    <a:pt x="40" y="13"/>
                  </a:lnTo>
                  <a:lnTo>
                    <a:pt x="40" y="27"/>
                  </a:lnTo>
                  <a:lnTo>
                    <a:pt x="26" y="40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67"/>
                  </a:lnTo>
                  <a:lnTo>
                    <a:pt x="26" y="67"/>
                  </a:lnTo>
                  <a:lnTo>
                    <a:pt x="13" y="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1098" y="3034"/>
              <a:ext cx="295" cy="723"/>
            </a:xfrm>
            <a:custGeom>
              <a:avLst/>
              <a:gdLst>
                <a:gd name="T0" fmla="*/ 148 w 295"/>
                <a:gd name="T1" fmla="*/ 214 h 723"/>
                <a:gd name="T2" fmla="*/ 175 w 295"/>
                <a:gd name="T3" fmla="*/ 214 h 723"/>
                <a:gd name="T4" fmla="*/ 215 w 295"/>
                <a:gd name="T5" fmla="*/ 254 h 723"/>
                <a:gd name="T6" fmla="*/ 228 w 295"/>
                <a:gd name="T7" fmla="*/ 295 h 723"/>
                <a:gd name="T8" fmla="*/ 255 w 295"/>
                <a:gd name="T9" fmla="*/ 348 h 723"/>
                <a:gd name="T10" fmla="*/ 268 w 295"/>
                <a:gd name="T11" fmla="*/ 402 h 723"/>
                <a:gd name="T12" fmla="*/ 295 w 295"/>
                <a:gd name="T13" fmla="*/ 469 h 723"/>
                <a:gd name="T14" fmla="*/ 295 w 295"/>
                <a:gd name="T15" fmla="*/ 616 h 723"/>
                <a:gd name="T16" fmla="*/ 268 w 295"/>
                <a:gd name="T17" fmla="*/ 670 h 723"/>
                <a:gd name="T18" fmla="*/ 255 w 295"/>
                <a:gd name="T19" fmla="*/ 697 h 723"/>
                <a:gd name="T20" fmla="*/ 201 w 295"/>
                <a:gd name="T21" fmla="*/ 723 h 723"/>
                <a:gd name="T22" fmla="*/ 108 w 295"/>
                <a:gd name="T23" fmla="*/ 723 h 723"/>
                <a:gd name="T24" fmla="*/ 54 w 295"/>
                <a:gd name="T25" fmla="*/ 697 h 723"/>
                <a:gd name="T26" fmla="*/ 27 w 295"/>
                <a:gd name="T27" fmla="*/ 670 h 723"/>
                <a:gd name="T28" fmla="*/ 14 w 295"/>
                <a:gd name="T29" fmla="*/ 643 h 723"/>
                <a:gd name="T30" fmla="*/ 14 w 295"/>
                <a:gd name="T31" fmla="*/ 616 h 723"/>
                <a:gd name="T32" fmla="*/ 0 w 295"/>
                <a:gd name="T33" fmla="*/ 589 h 723"/>
                <a:gd name="T34" fmla="*/ 0 w 295"/>
                <a:gd name="T35" fmla="*/ 509 h 723"/>
                <a:gd name="T36" fmla="*/ 14 w 295"/>
                <a:gd name="T37" fmla="*/ 469 h 723"/>
                <a:gd name="T38" fmla="*/ 27 w 295"/>
                <a:gd name="T39" fmla="*/ 402 h 723"/>
                <a:gd name="T40" fmla="*/ 41 w 295"/>
                <a:gd name="T41" fmla="*/ 348 h 723"/>
                <a:gd name="T42" fmla="*/ 67 w 295"/>
                <a:gd name="T43" fmla="*/ 295 h 723"/>
                <a:gd name="T44" fmla="*/ 121 w 295"/>
                <a:gd name="T45" fmla="*/ 214 h 723"/>
                <a:gd name="T46" fmla="*/ 148 w 295"/>
                <a:gd name="T47" fmla="*/ 214 h 723"/>
                <a:gd name="T48" fmla="*/ 134 w 295"/>
                <a:gd name="T49" fmla="*/ 201 h 723"/>
                <a:gd name="T50" fmla="*/ 134 w 295"/>
                <a:gd name="T51" fmla="*/ 187 h 723"/>
                <a:gd name="T52" fmla="*/ 121 w 295"/>
                <a:gd name="T53" fmla="*/ 174 h 723"/>
                <a:gd name="T54" fmla="*/ 108 w 295"/>
                <a:gd name="T55" fmla="*/ 147 h 723"/>
                <a:gd name="T56" fmla="*/ 108 w 295"/>
                <a:gd name="T57" fmla="*/ 134 h 723"/>
                <a:gd name="T58" fmla="*/ 94 w 295"/>
                <a:gd name="T59" fmla="*/ 107 h 723"/>
                <a:gd name="T60" fmla="*/ 94 w 295"/>
                <a:gd name="T61" fmla="*/ 27 h 723"/>
                <a:gd name="T62" fmla="*/ 108 w 295"/>
                <a:gd name="T63" fmla="*/ 27 h 723"/>
                <a:gd name="T64" fmla="*/ 108 w 295"/>
                <a:gd name="T65" fmla="*/ 13 h 723"/>
                <a:gd name="T66" fmla="*/ 121 w 295"/>
                <a:gd name="T67" fmla="*/ 13 h 723"/>
                <a:gd name="T68" fmla="*/ 134 w 295"/>
                <a:gd name="T69" fmla="*/ 0 h 723"/>
                <a:gd name="T70" fmla="*/ 175 w 295"/>
                <a:gd name="T71" fmla="*/ 0 h 723"/>
                <a:gd name="T72" fmla="*/ 201 w 295"/>
                <a:gd name="T73" fmla="*/ 27 h 723"/>
                <a:gd name="T74" fmla="*/ 215 w 295"/>
                <a:gd name="T75" fmla="*/ 40 h 723"/>
                <a:gd name="T76" fmla="*/ 215 w 295"/>
                <a:gd name="T77" fmla="*/ 94 h 723"/>
                <a:gd name="T78" fmla="*/ 201 w 295"/>
                <a:gd name="T79" fmla="*/ 107 h 723"/>
                <a:gd name="T80" fmla="*/ 201 w 295"/>
                <a:gd name="T81" fmla="*/ 134 h 723"/>
                <a:gd name="T82" fmla="*/ 188 w 295"/>
                <a:gd name="T83" fmla="*/ 147 h 723"/>
                <a:gd name="T84" fmla="*/ 188 w 295"/>
                <a:gd name="T85" fmla="*/ 174 h 723"/>
                <a:gd name="T86" fmla="*/ 161 w 295"/>
                <a:gd name="T87" fmla="*/ 201 h 723"/>
                <a:gd name="T88" fmla="*/ 148 w 295"/>
                <a:gd name="T89" fmla="*/ 214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5" h="723">
                  <a:moveTo>
                    <a:pt x="148" y="214"/>
                  </a:moveTo>
                  <a:lnTo>
                    <a:pt x="175" y="214"/>
                  </a:lnTo>
                  <a:lnTo>
                    <a:pt x="215" y="254"/>
                  </a:lnTo>
                  <a:lnTo>
                    <a:pt x="228" y="295"/>
                  </a:lnTo>
                  <a:lnTo>
                    <a:pt x="255" y="348"/>
                  </a:lnTo>
                  <a:lnTo>
                    <a:pt x="268" y="402"/>
                  </a:lnTo>
                  <a:lnTo>
                    <a:pt x="295" y="469"/>
                  </a:lnTo>
                  <a:lnTo>
                    <a:pt x="295" y="616"/>
                  </a:lnTo>
                  <a:lnTo>
                    <a:pt x="268" y="670"/>
                  </a:lnTo>
                  <a:lnTo>
                    <a:pt x="255" y="697"/>
                  </a:lnTo>
                  <a:lnTo>
                    <a:pt x="201" y="723"/>
                  </a:lnTo>
                  <a:lnTo>
                    <a:pt x="108" y="723"/>
                  </a:lnTo>
                  <a:lnTo>
                    <a:pt x="54" y="697"/>
                  </a:lnTo>
                  <a:lnTo>
                    <a:pt x="27" y="670"/>
                  </a:lnTo>
                  <a:lnTo>
                    <a:pt x="14" y="643"/>
                  </a:lnTo>
                  <a:lnTo>
                    <a:pt x="14" y="616"/>
                  </a:lnTo>
                  <a:lnTo>
                    <a:pt x="0" y="589"/>
                  </a:lnTo>
                  <a:lnTo>
                    <a:pt x="0" y="509"/>
                  </a:lnTo>
                  <a:lnTo>
                    <a:pt x="14" y="469"/>
                  </a:lnTo>
                  <a:lnTo>
                    <a:pt x="27" y="402"/>
                  </a:lnTo>
                  <a:lnTo>
                    <a:pt x="41" y="348"/>
                  </a:lnTo>
                  <a:lnTo>
                    <a:pt x="67" y="295"/>
                  </a:lnTo>
                  <a:lnTo>
                    <a:pt x="121" y="214"/>
                  </a:lnTo>
                  <a:lnTo>
                    <a:pt x="148" y="214"/>
                  </a:lnTo>
                  <a:lnTo>
                    <a:pt x="134" y="201"/>
                  </a:lnTo>
                  <a:lnTo>
                    <a:pt x="134" y="187"/>
                  </a:lnTo>
                  <a:lnTo>
                    <a:pt x="121" y="174"/>
                  </a:lnTo>
                  <a:lnTo>
                    <a:pt x="108" y="147"/>
                  </a:lnTo>
                  <a:lnTo>
                    <a:pt x="108" y="134"/>
                  </a:lnTo>
                  <a:lnTo>
                    <a:pt x="94" y="107"/>
                  </a:lnTo>
                  <a:lnTo>
                    <a:pt x="94" y="27"/>
                  </a:lnTo>
                  <a:lnTo>
                    <a:pt x="108" y="27"/>
                  </a:lnTo>
                  <a:lnTo>
                    <a:pt x="108" y="13"/>
                  </a:lnTo>
                  <a:lnTo>
                    <a:pt x="121" y="13"/>
                  </a:lnTo>
                  <a:lnTo>
                    <a:pt x="134" y="0"/>
                  </a:lnTo>
                  <a:lnTo>
                    <a:pt x="175" y="0"/>
                  </a:lnTo>
                  <a:lnTo>
                    <a:pt x="201" y="27"/>
                  </a:lnTo>
                  <a:lnTo>
                    <a:pt x="215" y="40"/>
                  </a:lnTo>
                  <a:lnTo>
                    <a:pt x="215" y="94"/>
                  </a:lnTo>
                  <a:lnTo>
                    <a:pt x="201" y="107"/>
                  </a:lnTo>
                  <a:lnTo>
                    <a:pt x="201" y="134"/>
                  </a:lnTo>
                  <a:lnTo>
                    <a:pt x="188" y="147"/>
                  </a:lnTo>
                  <a:lnTo>
                    <a:pt x="188" y="174"/>
                  </a:lnTo>
                  <a:lnTo>
                    <a:pt x="161" y="201"/>
                  </a:lnTo>
                  <a:lnTo>
                    <a:pt x="148" y="214"/>
                  </a:lnTo>
                  <a:close/>
                </a:path>
              </a:pathLst>
            </a:cu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188" name="Group 44"/>
          <p:cNvGrpSpPr>
            <a:grpSpLocks/>
          </p:cNvGrpSpPr>
          <p:nvPr/>
        </p:nvGrpSpPr>
        <p:grpSpPr bwMode="auto">
          <a:xfrm>
            <a:off x="1743075" y="5645150"/>
            <a:ext cx="468313" cy="1149350"/>
            <a:chOff x="1098" y="3556"/>
            <a:chExt cx="295" cy="724"/>
          </a:xfrm>
        </p:grpSpPr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1098" y="3556"/>
              <a:ext cx="295" cy="724"/>
            </a:xfrm>
            <a:custGeom>
              <a:avLst/>
              <a:gdLst>
                <a:gd name="T0" fmla="*/ 148 w 295"/>
                <a:gd name="T1" fmla="*/ 523 h 724"/>
                <a:gd name="T2" fmla="*/ 121 w 295"/>
                <a:gd name="T3" fmla="*/ 509 h 724"/>
                <a:gd name="T4" fmla="*/ 67 w 295"/>
                <a:gd name="T5" fmla="*/ 429 h 724"/>
                <a:gd name="T6" fmla="*/ 41 w 295"/>
                <a:gd name="T7" fmla="*/ 375 h 724"/>
                <a:gd name="T8" fmla="*/ 14 w 295"/>
                <a:gd name="T9" fmla="*/ 268 h 724"/>
                <a:gd name="T10" fmla="*/ 0 w 295"/>
                <a:gd name="T11" fmla="*/ 215 h 724"/>
                <a:gd name="T12" fmla="*/ 0 w 295"/>
                <a:gd name="T13" fmla="*/ 134 h 724"/>
                <a:gd name="T14" fmla="*/ 14 w 295"/>
                <a:gd name="T15" fmla="*/ 108 h 724"/>
                <a:gd name="T16" fmla="*/ 14 w 295"/>
                <a:gd name="T17" fmla="*/ 81 h 724"/>
                <a:gd name="T18" fmla="*/ 27 w 295"/>
                <a:gd name="T19" fmla="*/ 54 h 724"/>
                <a:gd name="T20" fmla="*/ 54 w 295"/>
                <a:gd name="T21" fmla="*/ 27 h 724"/>
                <a:gd name="T22" fmla="*/ 67 w 295"/>
                <a:gd name="T23" fmla="*/ 14 h 724"/>
                <a:gd name="T24" fmla="*/ 108 w 295"/>
                <a:gd name="T25" fmla="*/ 14 h 724"/>
                <a:gd name="T26" fmla="*/ 148 w 295"/>
                <a:gd name="T27" fmla="*/ 0 h 724"/>
                <a:gd name="T28" fmla="*/ 188 w 295"/>
                <a:gd name="T29" fmla="*/ 14 h 724"/>
                <a:gd name="T30" fmla="*/ 228 w 295"/>
                <a:gd name="T31" fmla="*/ 14 h 724"/>
                <a:gd name="T32" fmla="*/ 255 w 295"/>
                <a:gd name="T33" fmla="*/ 27 h 724"/>
                <a:gd name="T34" fmla="*/ 282 w 295"/>
                <a:gd name="T35" fmla="*/ 81 h 724"/>
                <a:gd name="T36" fmla="*/ 295 w 295"/>
                <a:gd name="T37" fmla="*/ 108 h 724"/>
                <a:gd name="T38" fmla="*/ 295 w 295"/>
                <a:gd name="T39" fmla="*/ 268 h 724"/>
                <a:gd name="T40" fmla="*/ 268 w 295"/>
                <a:gd name="T41" fmla="*/ 322 h 724"/>
                <a:gd name="T42" fmla="*/ 255 w 295"/>
                <a:gd name="T43" fmla="*/ 375 h 724"/>
                <a:gd name="T44" fmla="*/ 228 w 295"/>
                <a:gd name="T45" fmla="*/ 429 h 724"/>
                <a:gd name="T46" fmla="*/ 215 w 295"/>
                <a:gd name="T47" fmla="*/ 469 h 724"/>
                <a:gd name="T48" fmla="*/ 175 w 295"/>
                <a:gd name="T49" fmla="*/ 509 h 724"/>
                <a:gd name="T50" fmla="*/ 148 w 295"/>
                <a:gd name="T51" fmla="*/ 523 h 724"/>
                <a:gd name="T52" fmla="*/ 161 w 295"/>
                <a:gd name="T53" fmla="*/ 523 h 724"/>
                <a:gd name="T54" fmla="*/ 188 w 295"/>
                <a:gd name="T55" fmla="*/ 550 h 724"/>
                <a:gd name="T56" fmla="*/ 188 w 295"/>
                <a:gd name="T57" fmla="*/ 576 h 724"/>
                <a:gd name="T58" fmla="*/ 201 w 295"/>
                <a:gd name="T59" fmla="*/ 590 h 724"/>
                <a:gd name="T60" fmla="*/ 201 w 295"/>
                <a:gd name="T61" fmla="*/ 617 h 724"/>
                <a:gd name="T62" fmla="*/ 215 w 295"/>
                <a:gd name="T63" fmla="*/ 643 h 724"/>
                <a:gd name="T64" fmla="*/ 215 w 295"/>
                <a:gd name="T65" fmla="*/ 684 h 724"/>
                <a:gd name="T66" fmla="*/ 188 w 295"/>
                <a:gd name="T67" fmla="*/ 710 h 724"/>
                <a:gd name="T68" fmla="*/ 175 w 295"/>
                <a:gd name="T69" fmla="*/ 724 h 724"/>
                <a:gd name="T70" fmla="*/ 134 w 295"/>
                <a:gd name="T71" fmla="*/ 724 h 724"/>
                <a:gd name="T72" fmla="*/ 121 w 295"/>
                <a:gd name="T73" fmla="*/ 710 h 724"/>
                <a:gd name="T74" fmla="*/ 108 w 295"/>
                <a:gd name="T75" fmla="*/ 710 h 724"/>
                <a:gd name="T76" fmla="*/ 108 w 295"/>
                <a:gd name="T77" fmla="*/ 697 h 724"/>
                <a:gd name="T78" fmla="*/ 94 w 295"/>
                <a:gd name="T79" fmla="*/ 697 h 724"/>
                <a:gd name="T80" fmla="*/ 94 w 295"/>
                <a:gd name="T81" fmla="*/ 617 h 724"/>
                <a:gd name="T82" fmla="*/ 108 w 295"/>
                <a:gd name="T83" fmla="*/ 603 h 724"/>
                <a:gd name="T84" fmla="*/ 108 w 295"/>
                <a:gd name="T85" fmla="*/ 576 h 724"/>
                <a:gd name="T86" fmla="*/ 121 w 295"/>
                <a:gd name="T87" fmla="*/ 550 h 724"/>
                <a:gd name="T88" fmla="*/ 134 w 295"/>
                <a:gd name="T89" fmla="*/ 536 h 724"/>
                <a:gd name="T90" fmla="*/ 134 w 295"/>
                <a:gd name="T91" fmla="*/ 523 h 724"/>
                <a:gd name="T92" fmla="*/ 148 w 295"/>
                <a:gd name="T93" fmla="*/ 5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5" h="724">
                  <a:moveTo>
                    <a:pt x="148" y="523"/>
                  </a:moveTo>
                  <a:lnTo>
                    <a:pt x="121" y="509"/>
                  </a:lnTo>
                  <a:lnTo>
                    <a:pt x="67" y="429"/>
                  </a:lnTo>
                  <a:lnTo>
                    <a:pt x="41" y="375"/>
                  </a:lnTo>
                  <a:lnTo>
                    <a:pt x="14" y="268"/>
                  </a:lnTo>
                  <a:lnTo>
                    <a:pt x="0" y="215"/>
                  </a:lnTo>
                  <a:lnTo>
                    <a:pt x="0" y="134"/>
                  </a:lnTo>
                  <a:lnTo>
                    <a:pt x="14" y="108"/>
                  </a:lnTo>
                  <a:lnTo>
                    <a:pt x="14" y="81"/>
                  </a:lnTo>
                  <a:lnTo>
                    <a:pt x="27" y="54"/>
                  </a:lnTo>
                  <a:lnTo>
                    <a:pt x="54" y="27"/>
                  </a:lnTo>
                  <a:lnTo>
                    <a:pt x="67" y="14"/>
                  </a:lnTo>
                  <a:lnTo>
                    <a:pt x="108" y="14"/>
                  </a:lnTo>
                  <a:lnTo>
                    <a:pt x="148" y="0"/>
                  </a:lnTo>
                  <a:lnTo>
                    <a:pt x="188" y="14"/>
                  </a:lnTo>
                  <a:lnTo>
                    <a:pt x="228" y="14"/>
                  </a:lnTo>
                  <a:lnTo>
                    <a:pt x="255" y="27"/>
                  </a:lnTo>
                  <a:lnTo>
                    <a:pt x="282" y="81"/>
                  </a:lnTo>
                  <a:lnTo>
                    <a:pt x="295" y="108"/>
                  </a:lnTo>
                  <a:lnTo>
                    <a:pt x="295" y="268"/>
                  </a:lnTo>
                  <a:lnTo>
                    <a:pt x="268" y="322"/>
                  </a:lnTo>
                  <a:lnTo>
                    <a:pt x="255" y="375"/>
                  </a:lnTo>
                  <a:lnTo>
                    <a:pt x="228" y="429"/>
                  </a:lnTo>
                  <a:lnTo>
                    <a:pt x="215" y="469"/>
                  </a:lnTo>
                  <a:lnTo>
                    <a:pt x="175" y="509"/>
                  </a:lnTo>
                  <a:lnTo>
                    <a:pt x="148" y="523"/>
                  </a:lnTo>
                  <a:lnTo>
                    <a:pt x="161" y="523"/>
                  </a:lnTo>
                  <a:lnTo>
                    <a:pt x="188" y="550"/>
                  </a:lnTo>
                  <a:lnTo>
                    <a:pt x="188" y="576"/>
                  </a:lnTo>
                  <a:lnTo>
                    <a:pt x="201" y="590"/>
                  </a:lnTo>
                  <a:lnTo>
                    <a:pt x="201" y="617"/>
                  </a:lnTo>
                  <a:lnTo>
                    <a:pt x="215" y="643"/>
                  </a:lnTo>
                  <a:lnTo>
                    <a:pt x="215" y="684"/>
                  </a:lnTo>
                  <a:lnTo>
                    <a:pt x="188" y="710"/>
                  </a:lnTo>
                  <a:lnTo>
                    <a:pt x="175" y="724"/>
                  </a:lnTo>
                  <a:lnTo>
                    <a:pt x="134" y="724"/>
                  </a:lnTo>
                  <a:lnTo>
                    <a:pt x="121" y="710"/>
                  </a:lnTo>
                  <a:lnTo>
                    <a:pt x="108" y="710"/>
                  </a:lnTo>
                  <a:lnTo>
                    <a:pt x="108" y="697"/>
                  </a:lnTo>
                  <a:lnTo>
                    <a:pt x="94" y="697"/>
                  </a:lnTo>
                  <a:lnTo>
                    <a:pt x="94" y="617"/>
                  </a:lnTo>
                  <a:lnTo>
                    <a:pt x="108" y="603"/>
                  </a:lnTo>
                  <a:lnTo>
                    <a:pt x="108" y="576"/>
                  </a:lnTo>
                  <a:lnTo>
                    <a:pt x="121" y="550"/>
                  </a:lnTo>
                  <a:lnTo>
                    <a:pt x="134" y="536"/>
                  </a:lnTo>
                  <a:lnTo>
                    <a:pt x="134" y="523"/>
                  </a:lnTo>
                  <a:lnTo>
                    <a:pt x="148" y="5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auto">
            <a:xfrm>
              <a:off x="1192" y="4079"/>
              <a:ext cx="121" cy="201"/>
            </a:xfrm>
            <a:custGeom>
              <a:avLst/>
              <a:gdLst>
                <a:gd name="T0" fmla="*/ 54 w 121"/>
                <a:gd name="T1" fmla="*/ 0 h 201"/>
                <a:gd name="T2" fmla="*/ 67 w 121"/>
                <a:gd name="T3" fmla="*/ 0 h 201"/>
                <a:gd name="T4" fmla="*/ 94 w 121"/>
                <a:gd name="T5" fmla="*/ 27 h 201"/>
                <a:gd name="T6" fmla="*/ 94 w 121"/>
                <a:gd name="T7" fmla="*/ 53 h 201"/>
                <a:gd name="T8" fmla="*/ 107 w 121"/>
                <a:gd name="T9" fmla="*/ 67 h 201"/>
                <a:gd name="T10" fmla="*/ 107 w 121"/>
                <a:gd name="T11" fmla="*/ 94 h 201"/>
                <a:gd name="T12" fmla="*/ 121 w 121"/>
                <a:gd name="T13" fmla="*/ 120 h 201"/>
                <a:gd name="T14" fmla="*/ 121 w 121"/>
                <a:gd name="T15" fmla="*/ 161 h 201"/>
                <a:gd name="T16" fmla="*/ 94 w 121"/>
                <a:gd name="T17" fmla="*/ 187 h 201"/>
                <a:gd name="T18" fmla="*/ 81 w 121"/>
                <a:gd name="T19" fmla="*/ 201 h 201"/>
                <a:gd name="T20" fmla="*/ 40 w 121"/>
                <a:gd name="T21" fmla="*/ 201 h 201"/>
                <a:gd name="T22" fmla="*/ 27 w 121"/>
                <a:gd name="T23" fmla="*/ 187 h 201"/>
                <a:gd name="T24" fmla="*/ 14 w 121"/>
                <a:gd name="T25" fmla="*/ 187 h 201"/>
                <a:gd name="T26" fmla="*/ 14 w 121"/>
                <a:gd name="T27" fmla="*/ 174 h 201"/>
                <a:gd name="T28" fmla="*/ 0 w 121"/>
                <a:gd name="T29" fmla="*/ 174 h 201"/>
                <a:gd name="T30" fmla="*/ 0 w 121"/>
                <a:gd name="T31" fmla="*/ 94 h 201"/>
                <a:gd name="T32" fmla="*/ 14 w 121"/>
                <a:gd name="T33" fmla="*/ 80 h 201"/>
                <a:gd name="T34" fmla="*/ 14 w 121"/>
                <a:gd name="T35" fmla="*/ 53 h 201"/>
                <a:gd name="T36" fmla="*/ 27 w 121"/>
                <a:gd name="T37" fmla="*/ 27 h 201"/>
                <a:gd name="T38" fmla="*/ 40 w 121"/>
                <a:gd name="T39" fmla="*/ 13 h 201"/>
                <a:gd name="T40" fmla="*/ 40 w 121"/>
                <a:gd name="T41" fmla="*/ 0 h 201"/>
                <a:gd name="T42" fmla="*/ 54 w 121"/>
                <a:gd name="T43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1" h="201">
                  <a:moveTo>
                    <a:pt x="54" y="0"/>
                  </a:moveTo>
                  <a:lnTo>
                    <a:pt x="67" y="0"/>
                  </a:lnTo>
                  <a:lnTo>
                    <a:pt x="94" y="27"/>
                  </a:lnTo>
                  <a:lnTo>
                    <a:pt x="94" y="53"/>
                  </a:lnTo>
                  <a:lnTo>
                    <a:pt x="107" y="67"/>
                  </a:lnTo>
                  <a:lnTo>
                    <a:pt x="107" y="94"/>
                  </a:lnTo>
                  <a:lnTo>
                    <a:pt x="121" y="120"/>
                  </a:lnTo>
                  <a:lnTo>
                    <a:pt x="121" y="161"/>
                  </a:lnTo>
                  <a:lnTo>
                    <a:pt x="94" y="187"/>
                  </a:lnTo>
                  <a:lnTo>
                    <a:pt x="81" y="201"/>
                  </a:lnTo>
                  <a:lnTo>
                    <a:pt x="40" y="201"/>
                  </a:lnTo>
                  <a:lnTo>
                    <a:pt x="27" y="187"/>
                  </a:lnTo>
                  <a:lnTo>
                    <a:pt x="14" y="187"/>
                  </a:lnTo>
                  <a:lnTo>
                    <a:pt x="14" y="174"/>
                  </a:lnTo>
                  <a:lnTo>
                    <a:pt x="0" y="174"/>
                  </a:lnTo>
                  <a:lnTo>
                    <a:pt x="0" y="94"/>
                  </a:lnTo>
                  <a:lnTo>
                    <a:pt x="14" y="80"/>
                  </a:lnTo>
                  <a:lnTo>
                    <a:pt x="14" y="53"/>
                  </a:lnTo>
                  <a:lnTo>
                    <a:pt x="27" y="27"/>
                  </a:lnTo>
                  <a:lnTo>
                    <a:pt x="40" y="13"/>
                  </a:lnTo>
                  <a:lnTo>
                    <a:pt x="40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1192" y="4092"/>
              <a:ext cx="94" cy="148"/>
            </a:xfrm>
            <a:custGeom>
              <a:avLst/>
              <a:gdLst>
                <a:gd name="T0" fmla="*/ 40 w 94"/>
                <a:gd name="T1" fmla="*/ 0 h 148"/>
                <a:gd name="T2" fmla="*/ 54 w 94"/>
                <a:gd name="T3" fmla="*/ 0 h 148"/>
                <a:gd name="T4" fmla="*/ 67 w 94"/>
                <a:gd name="T5" fmla="*/ 14 h 148"/>
                <a:gd name="T6" fmla="*/ 67 w 94"/>
                <a:gd name="T7" fmla="*/ 40 h 148"/>
                <a:gd name="T8" fmla="*/ 81 w 94"/>
                <a:gd name="T9" fmla="*/ 54 h 148"/>
                <a:gd name="T10" fmla="*/ 81 w 94"/>
                <a:gd name="T11" fmla="*/ 67 h 148"/>
                <a:gd name="T12" fmla="*/ 94 w 94"/>
                <a:gd name="T13" fmla="*/ 94 h 148"/>
                <a:gd name="T14" fmla="*/ 94 w 94"/>
                <a:gd name="T15" fmla="*/ 121 h 148"/>
                <a:gd name="T16" fmla="*/ 67 w 94"/>
                <a:gd name="T17" fmla="*/ 134 h 148"/>
                <a:gd name="T18" fmla="*/ 67 w 94"/>
                <a:gd name="T19" fmla="*/ 148 h 148"/>
                <a:gd name="T20" fmla="*/ 27 w 94"/>
                <a:gd name="T21" fmla="*/ 148 h 148"/>
                <a:gd name="T22" fmla="*/ 27 w 94"/>
                <a:gd name="T23" fmla="*/ 134 h 148"/>
                <a:gd name="T24" fmla="*/ 14 w 94"/>
                <a:gd name="T25" fmla="*/ 134 h 148"/>
                <a:gd name="T26" fmla="*/ 14 w 94"/>
                <a:gd name="T27" fmla="*/ 134 h 148"/>
                <a:gd name="T28" fmla="*/ 0 w 94"/>
                <a:gd name="T29" fmla="*/ 134 h 148"/>
                <a:gd name="T30" fmla="*/ 0 w 94"/>
                <a:gd name="T31" fmla="*/ 67 h 148"/>
                <a:gd name="T32" fmla="*/ 14 w 94"/>
                <a:gd name="T33" fmla="*/ 54 h 148"/>
                <a:gd name="T34" fmla="*/ 14 w 94"/>
                <a:gd name="T35" fmla="*/ 40 h 148"/>
                <a:gd name="T36" fmla="*/ 27 w 94"/>
                <a:gd name="T37" fmla="*/ 14 h 148"/>
                <a:gd name="T38" fmla="*/ 27 w 94"/>
                <a:gd name="T39" fmla="*/ 14 h 148"/>
                <a:gd name="T40" fmla="*/ 27 w 94"/>
                <a:gd name="T41" fmla="*/ 0 h 148"/>
                <a:gd name="T42" fmla="*/ 40 w 94"/>
                <a:gd name="T43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4" h="148">
                  <a:moveTo>
                    <a:pt x="40" y="0"/>
                  </a:moveTo>
                  <a:lnTo>
                    <a:pt x="54" y="0"/>
                  </a:lnTo>
                  <a:lnTo>
                    <a:pt x="67" y="14"/>
                  </a:lnTo>
                  <a:lnTo>
                    <a:pt x="67" y="40"/>
                  </a:lnTo>
                  <a:lnTo>
                    <a:pt x="81" y="54"/>
                  </a:lnTo>
                  <a:lnTo>
                    <a:pt x="81" y="67"/>
                  </a:lnTo>
                  <a:lnTo>
                    <a:pt x="94" y="94"/>
                  </a:lnTo>
                  <a:lnTo>
                    <a:pt x="94" y="121"/>
                  </a:lnTo>
                  <a:lnTo>
                    <a:pt x="67" y="134"/>
                  </a:lnTo>
                  <a:lnTo>
                    <a:pt x="67" y="148"/>
                  </a:lnTo>
                  <a:lnTo>
                    <a:pt x="27" y="148"/>
                  </a:lnTo>
                  <a:lnTo>
                    <a:pt x="27" y="134"/>
                  </a:lnTo>
                  <a:lnTo>
                    <a:pt x="14" y="134"/>
                  </a:lnTo>
                  <a:lnTo>
                    <a:pt x="14" y="134"/>
                  </a:lnTo>
                  <a:lnTo>
                    <a:pt x="0" y="134"/>
                  </a:lnTo>
                  <a:lnTo>
                    <a:pt x="0" y="67"/>
                  </a:lnTo>
                  <a:lnTo>
                    <a:pt x="14" y="54"/>
                  </a:lnTo>
                  <a:lnTo>
                    <a:pt x="14" y="40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1206" y="4106"/>
              <a:ext cx="67" cy="120"/>
            </a:xfrm>
            <a:custGeom>
              <a:avLst/>
              <a:gdLst>
                <a:gd name="T0" fmla="*/ 26 w 67"/>
                <a:gd name="T1" fmla="*/ 0 h 120"/>
                <a:gd name="T2" fmla="*/ 40 w 67"/>
                <a:gd name="T3" fmla="*/ 0 h 120"/>
                <a:gd name="T4" fmla="*/ 53 w 67"/>
                <a:gd name="T5" fmla="*/ 13 h 120"/>
                <a:gd name="T6" fmla="*/ 53 w 67"/>
                <a:gd name="T7" fmla="*/ 26 h 120"/>
                <a:gd name="T8" fmla="*/ 53 w 67"/>
                <a:gd name="T9" fmla="*/ 40 h 120"/>
                <a:gd name="T10" fmla="*/ 53 w 67"/>
                <a:gd name="T11" fmla="*/ 53 h 120"/>
                <a:gd name="T12" fmla="*/ 67 w 67"/>
                <a:gd name="T13" fmla="*/ 80 h 120"/>
                <a:gd name="T14" fmla="*/ 67 w 67"/>
                <a:gd name="T15" fmla="*/ 93 h 120"/>
                <a:gd name="T16" fmla="*/ 53 w 67"/>
                <a:gd name="T17" fmla="*/ 107 h 120"/>
                <a:gd name="T18" fmla="*/ 53 w 67"/>
                <a:gd name="T19" fmla="*/ 120 h 120"/>
                <a:gd name="T20" fmla="*/ 13 w 67"/>
                <a:gd name="T21" fmla="*/ 120 h 120"/>
                <a:gd name="T22" fmla="*/ 13 w 67"/>
                <a:gd name="T23" fmla="*/ 107 h 120"/>
                <a:gd name="T24" fmla="*/ 13 w 67"/>
                <a:gd name="T25" fmla="*/ 107 h 120"/>
                <a:gd name="T26" fmla="*/ 13 w 67"/>
                <a:gd name="T27" fmla="*/ 107 h 120"/>
                <a:gd name="T28" fmla="*/ 0 w 67"/>
                <a:gd name="T29" fmla="*/ 107 h 120"/>
                <a:gd name="T30" fmla="*/ 0 w 67"/>
                <a:gd name="T31" fmla="*/ 53 h 120"/>
                <a:gd name="T32" fmla="*/ 13 w 67"/>
                <a:gd name="T33" fmla="*/ 40 h 120"/>
                <a:gd name="T34" fmla="*/ 13 w 67"/>
                <a:gd name="T35" fmla="*/ 26 h 120"/>
                <a:gd name="T36" fmla="*/ 13 w 67"/>
                <a:gd name="T37" fmla="*/ 13 h 120"/>
                <a:gd name="T38" fmla="*/ 13 w 67"/>
                <a:gd name="T39" fmla="*/ 13 h 120"/>
                <a:gd name="T40" fmla="*/ 13 w 67"/>
                <a:gd name="T41" fmla="*/ 0 h 120"/>
                <a:gd name="T42" fmla="*/ 26 w 67"/>
                <a:gd name="T4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" h="120">
                  <a:moveTo>
                    <a:pt x="26" y="0"/>
                  </a:moveTo>
                  <a:lnTo>
                    <a:pt x="40" y="0"/>
                  </a:lnTo>
                  <a:lnTo>
                    <a:pt x="53" y="13"/>
                  </a:lnTo>
                  <a:lnTo>
                    <a:pt x="53" y="26"/>
                  </a:lnTo>
                  <a:lnTo>
                    <a:pt x="53" y="40"/>
                  </a:lnTo>
                  <a:lnTo>
                    <a:pt x="53" y="53"/>
                  </a:lnTo>
                  <a:lnTo>
                    <a:pt x="67" y="80"/>
                  </a:lnTo>
                  <a:lnTo>
                    <a:pt x="67" y="93"/>
                  </a:lnTo>
                  <a:lnTo>
                    <a:pt x="53" y="107"/>
                  </a:lnTo>
                  <a:lnTo>
                    <a:pt x="53" y="120"/>
                  </a:lnTo>
                  <a:lnTo>
                    <a:pt x="13" y="120"/>
                  </a:lnTo>
                  <a:lnTo>
                    <a:pt x="13" y="107"/>
                  </a:lnTo>
                  <a:lnTo>
                    <a:pt x="13" y="107"/>
                  </a:lnTo>
                  <a:lnTo>
                    <a:pt x="13" y="107"/>
                  </a:lnTo>
                  <a:lnTo>
                    <a:pt x="0" y="107"/>
                  </a:lnTo>
                  <a:lnTo>
                    <a:pt x="0" y="53"/>
                  </a:lnTo>
                  <a:lnTo>
                    <a:pt x="13" y="40"/>
                  </a:lnTo>
                  <a:lnTo>
                    <a:pt x="13" y="26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1206" y="4119"/>
              <a:ext cx="40" cy="67"/>
            </a:xfrm>
            <a:custGeom>
              <a:avLst/>
              <a:gdLst>
                <a:gd name="T0" fmla="*/ 13 w 40"/>
                <a:gd name="T1" fmla="*/ 0 h 67"/>
                <a:gd name="T2" fmla="*/ 26 w 40"/>
                <a:gd name="T3" fmla="*/ 0 h 67"/>
                <a:gd name="T4" fmla="*/ 26 w 40"/>
                <a:gd name="T5" fmla="*/ 13 h 67"/>
                <a:gd name="T6" fmla="*/ 26 w 40"/>
                <a:gd name="T7" fmla="*/ 13 h 67"/>
                <a:gd name="T8" fmla="*/ 26 w 40"/>
                <a:gd name="T9" fmla="*/ 27 h 67"/>
                <a:gd name="T10" fmla="*/ 26 w 40"/>
                <a:gd name="T11" fmla="*/ 27 h 67"/>
                <a:gd name="T12" fmla="*/ 40 w 40"/>
                <a:gd name="T13" fmla="*/ 40 h 67"/>
                <a:gd name="T14" fmla="*/ 40 w 40"/>
                <a:gd name="T15" fmla="*/ 54 h 67"/>
                <a:gd name="T16" fmla="*/ 26 w 40"/>
                <a:gd name="T17" fmla="*/ 54 h 67"/>
                <a:gd name="T18" fmla="*/ 26 w 40"/>
                <a:gd name="T19" fmla="*/ 67 h 67"/>
                <a:gd name="T20" fmla="*/ 13 w 40"/>
                <a:gd name="T21" fmla="*/ 67 h 67"/>
                <a:gd name="T22" fmla="*/ 13 w 40"/>
                <a:gd name="T23" fmla="*/ 54 h 67"/>
                <a:gd name="T24" fmla="*/ 13 w 40"/>
                <a:gd name="T25" fmla="*/ 54 h 67"/>
                <a:gd name="T26" fmla="*/ 13 w 40"/>
                <a:gd name="T27" fmla="*/ 54 h 67"/>
                <a:gd name="T28" fmla="*/ 0 w 40"/>
                <a:gd name="T29" fmla="*/ 54 h 67"/>
                <a:gd name="T30" fmla="*/ 0 w 40"/>
                <a:gd name="T31" fmla="*/ 27 h 67"/>
                <a:gd name="T32" fmla="*/ 13 w 40"/>
                <a:gd name="T33" fmla="*/ 27 h 67"/>
                <a:gd name="T34" fmla="*/ 13 w 40"/>
                <a:gd name="T35" fmla="*/ 13 h 67"/>
                <a:gd name="T36" fmla="*/ 13 w 40"/>
                <a:gd name="T37" fmla="*/ 13 h 67"/>
                <a:gd name="T38" fmla="*/ 13 w 40"/>
                <a:gd name="T39" fmla="*/ 13 h 67"/>
                <a:gd name="T40" fmla="*/ 13 w 40"/>
                <a:gd name="T41" fmla="*/ 0 h 67"/>
                <a:gd name="T42" fmla="*/ 13 w 40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67">
                  <a:moveTo>
                    <a:pt x="13" y="0"/>
                  </a:moveTo>
                  <a:lnTo>
                    <a:pt x="26" y="0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40" y="40"/>
                  </a:lnTo>
                  <a:lnTo>
                    <a:pt x="40" y="54"/>
                  </a:lnTo>
                  <a:lnTo>
                    <a:pt x="26" y="54"/>
                  </a:lnTo>
                  <a:lnTo>
                    <a:pt x="26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0" y="54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206" y="4119"/>
              <a:ext cx="40" cy="67"/>
            </a:xfrm>
            <a:custGeom>
              <a:avLst/>
              <a:gdLst>
                <a:gd name="T0" fmla="*/ 13 w 40"/>
                <a:gd name="T1" fmla="*/ 0 h 67"/>
                <a:gd name="T2" fmla="*/ 26 w 40"/>
                <a:gd name="T3" fmla="*/ 0 h 67"/>
                <a:gd name="T4" fmla="*/ 26 w 40"/>
                <a:gd name="T5" fmla="*/ 13 h 67"/>
                <a:gd name="T6" fmla="*/ 26 w 40"/>
                <a:gd name="T7" fmla="*/ 13 h 67"/>
                <a:gd name="T8" fmla="*/ 26 w 40"/>
                <a:gd name="T9" fmla="*/ 27 h 67"/>
                <a:gd name="T10" fmla="*/ 26 w 40"/>
                <a:gd name="T11" fmla="*/ 27 h 67"/>
                <a:gd name="T12" fmla="*/ 40 w 40"/>
                <a:gd name="T13" fmla="*/ 40 h 67"/>
                <a:gd name="T14" fmla="*/ 40 w 40"/>
                <a:gd name="T15" fmla="*/ 54 h 67"/>
                <a:gd name="T16" fmla="*/ 26 w 40"/>
                <a:gd name="T17" fmla="*/ 54 h 67"/>
                <a:gd name="T18" fmla="*/ 26 w 40"/>
                <a:gd name="T19" fmla="*/ 67 h 67"/>
                <a:gd name="T20" fmla="*/ 13 w 40"/>
                <a:gd name="T21" fmla="*/ 67 h 67"/>
                <a:gd name="T22" fmla="*/ 13 w 40"/>
                <a:gd name="T23" fmla="*/ 54 h 67"/>
                <a:gd name="T24" fmla="*/ 13 w 40"/>
                <a:gd name="T25" fmla="*/ 54 h 67"/>
                <a:gd name="T26" fmla="*/ 13 w 40"/>
                <a:gd name="T27" fmla="*/ 54 h 67"/>
                <a:gd name="T28" fmla="*/ 0 w 40"/>
                <a:gd name="T29" fmla="*/ 54 h 67"/>
                <a:gd name="T30" fmla="*/ 0 w 40"/>
                <a:gd name="T31" fmla="*/ 27 h 67"/>
                <a:gd name="T32" fmla="*/ 13 w 40"/>
                <a:gd name="T33" fmla="*/ 27 h 67"/>
                <a:gd name="T34" fmla="*/ 13 w 40"/>
                <a:gd name="T35" fmla="*/ 13 h 67"/>
                <a:gd name="T36" fmla="*/ 13 w 40"/>
                <a:gd name="T37" fmla="*/ 13 h 67"/>
                <a:gd name="T38" fmla="*/ 13 w 40"/>
                <a:gd name="T39" fmla="*/ 13 h 67"/>
                <a:gd name="T40" fmla="*/ 13 w 40"/>
                <a:gd name="T41" fmla="*/ 0 h 67"/>
                <a:gd name="T42" fmla="*/ 13 w 40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67">
                  <a:moveTo>
                    <a:pt x="13" y="0"/>
                  </a:moveTo>
                  <a:lnTo>
                    <a:pt x="26" y="0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27"/>
                  </a:lnTo>
                  <a:lnTo>
                    <a:pt x="26" y="27"/>
                  </a:lnTo>
                  <a:lnTo>
                    <a:pt x="40" y="40"/>
                  </a:lnTo>
                  <a:lnTo>
                    <a:pt x="40" y="54"/>
                  </a:lnTo>
                  <a:lnTo>
                    <a:pt x="26" y="54"/>
                  </a:lnTo>
                  <a:lnTo>
                    <a:pt x="26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13" y="54"/>
                  </a:lnTo>
                  <a:lnTo>
                    <a:pt x="0" y="54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auto">
            <a:xfrm>
              <a:off x="1098" y="3556"/>
              <a:ext cx="295" cy="724"/>
            </a:xfrm>
            <a:custGeom>
              <a:avLst/>
              <a:gdLst>
                <a:gd name="T0" fmla="*/ 148 w 295"/>
                <a:gd name="T1" fmla="*/ 523 h 724"/>
                <a:gd name="T2" fmla="*/ 121 w 295"/>
                <a:gd name="T3" fmla="*/ 509 h 724"/>
                <a:gd name="T4" fmla="*/ 67 w 295"/>
                <a:gd name="T5" fmla="*/ 429 h 724"/>
                <a:gd name="T6" fmla="*/ 41 w 295"/>
                <a:gd name="T7" fmla="*/ 375 h 724"/>
                <a:gd name="T8" fmla="*/ 14 w 295"/>
                <a:gd name="T9" fmla="*/ 268 h 724"/>
                <a:gd name="T10" fmla="*/ 0 w 295"/>
                <a:gd name="T11" fmla="*/ 215 h 724"/>
                <a:gd name="T12" fmla="*/ 0 w 295"/>
                <a:gd name="T13" fmla="*/ 134 h 724"/>
                <a:gd name="T14" fmla="*/ 14 w 295"/>
                <a:gd name="T15" fmla="*/ 108 h 724"/>
                <a:gd name="T16" fmla="*/ 14 w 295"/>
                <a:gd name="T17" fmla="*/ 81 h 724"/>
                <a:gd name="T18" fmla="*/ 27 w 295"/>
                <a:gd name="T19" fmla="*/ 54 h 724"/>
                <a:gd name="T20" fmla="*/ 54 w 295"/>
                <a:gd name="T21" fmla="*/ 27 h 724"/>
                <a:gd name="T22" fmla="*/ 67 w 295"/>
                <a:gd name="T23" fmla="*/ 14 h 724"/>
                <a:gd name="T24" fmla="*/ 108 w 295"/>
                <a:gd name="T25" fmla="*/ 14 h 724"/>
                <a:gd name="T26" fmla="*/ 148 w 295"/>
                <a:gd name="T27" fmla="*/ 0 h 724"/>
                <a:gd name="T28" fmla="*/ 188 w 295"/>
                <a:gd name="T29" fmla="*/ 14 h 724"/>
                <a:gd name="T30" fmla="*/ 228 w 295"/>
                <a:gd name="T31" fmla="*/ 14 h 724"/>
                <a:gd name="T32" fmla="*/ 255 w 295"/>
                <a:gd name="T33" fmla="*/ 27 h 724"/>
                <a:gd name="T34" fmla="*/ 282 w 295"/>
                <a:gd name="T35" fmla="*/ 81 h 724"/>
                <a:gd name="T36" fmla="*/ 295 w 295"/>
                <a:gd name="T37" fmla="*/ 108 h 724"/>
                <a:gd name="T38" fmla="*/ 295 w 295"/>
                <a:gd name="T39" fmla="*/ 268 h 724"/>
                <a:gd name="T40" fmla="*/ 268 w 295"/>
                <a:gd name="T41" fmla="*/ 322 h 724"/>
                <a:gd name="T42" fmla="*/ 255 w 295"/>
                <a:gd name="T43" fmla="*/ 375 h 724"/>
                <a:gd name="T44" fmla="*/ 228 w 295"/>
                <a:gd name="T45" fmla="*/ 429 h 724"/>
                <a:gd name="T46" fmla="*/ 215 w 295"/>
                <a:gd name="T47" fmla="*/ 469 h 724"/>
                <a:gd name="T48" fmla="*/ 175 w 295"/>
                <a:gd name="T49" fmla="*/ 509 h 724"/>
                <a:gd name="T50" fmla="*/ 148 w 295"/>
                <a:gd name="T51" fmla="*/ 523 h 724"/>
                <a:gd name="T52" fmla="*/ 161 w 295"/>
                <a:gd name="T53" fmla="*/ 523 h 724"/>
                <a:gd name="T54" fmla="*/ 188 w 295"/>
                <a:gd name="T55" fmla="*/ 550 h 724"/>
                <a:gd name="T56" fmla="*/ 188 w 295"/>
                <a:gd name="T57" fmla="*/ 576 h 724"/>
                <a:gd name="T58" fmla="*/ 201 w 295"/>
                <a:gd name="T59" fmla="*/ 590 h 724"/>
                <a:gd name="T60" fmla="*/ 201 w 295"/>
                <a:gd name="T61" fmla="*/ 617 h 724"/>
                <a:gd name="T62" fmla="*/ 215 w 295"/>
                <a:gd name="T63" fmla="*/ 643 h 724"/>
                <a:gd name="T64" fmla="*/ 215 w 295"/>
                <a:gd name="T65" fmla="*/ 684 h 724"/>
                <a:gd name="T66" fmla="*/ 188 w 295"/>
                <a:gd name="T67" fmla="*/ 710 h 724"/>
                <a:gd name="T68" fmla="*/ 175 w 295"/>
                <a:gd name="T69" fmla="*/ 724 h 724"/>
                <a:gd name="T70" fmla="*/ 134 w 295"/>
                <a:gd name="T71" fmla="*/ 724 h 724"/>
                <a:gd name="T72" fmla="*/ 121 w 295"/>
                <a:gd name="T73" fmla="*/ 710 h 724"/>
                <a:gd name="T74" fmla="*/ 108 w 295"/>
                <a:gd name="T75" fmla="*/ 710 h 724"/>
                <a:gd name="T76" fmla="*/ 108 w 295"/>
                <a:gd name="T77" fmla="*/ 697 h 724"/>
                <a:gd name="T78" fmla="*/ 94 w 295"/>
                <a:gd name="T79" fmla="*/ 697 h 724"/>
                <a:gd name="T80" fmla="*/ 94 w 295"/>
                <a:gd name="T81" fmla="*/ 617 h 724"/>
                <a:gd name="T82" fmla="*/ 108 w 295"/>
                <a:gd name="T83" fmla="*/ 603 h 724"/>
                <a:gd name="T84" fmla="*/ 108 w 295"/>
                <a:gd name="T85" fmla="*/ 576 h 724"/>
                <a:gd name="T86" fmla="*/ 121 w 295"/>
                <a:gd name="T87" fmla="*/ 550 h 724"/>
                <a:gd name="T88" fmla="*/ 134 w 295"/>
                <a:gd name="T89" fmla="*/ 536 h 724"/>
                <a:gd name="T90" fmla="*/ 134 w 295"/>
                <a:gd name="T91" fmla="*/ 523 h 724"/>
                <a:gd name="T92" fmla="*/ 148 w 295"/>
                <a:gd name="T93" fmla="*/ 523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95" h="724">
                  <a:moveTo>
                    <a:pt x="148" y="523"/>
                  </a:moveTo>
                  <a:lnTo>
                    <a:pt x="121" y="509"/>
                  </a:lnTo>
                  <a:lnTo>
                    <a:pt x="67" y="429"/>
                  </a:lnTo>
                  <a:lnTo>
                    <a:pt x="41" y="375"/>
                  </a:lnTo>
                  <a:lnTo>
                    <a:pt x="14" y="268"/>
                  </a:lnTo>
                  <a:lnTo>
                    <a:pt x="0" y="215"/>
                  </a:lnTo>
                  <a:lnTo>
                    <a:pt x="0" y="134"/>
                  </a:lnTo>
                  <a:lnTo>
                    <a:pt x="14" y="108"/>
                  </a:lnTo>
                  <a:lnTo>
                    <a:pt x="14" y="81"/>
                  </a:lnTo>
                  <a:lnTo>
                    <a:pt x="27" y="54"/>
                  </a:lnTo>
                  <a:lnTo>
                    <a:pt x="54" y="27"/>
                  </a:lnTo>
                  <a:lnTo>
                    <a:pt x="67" y="14"/>
                  </a:lnTo>
                  <a:lnTo>
                    <a:pt x="108" y="14"/>
                  </a:lnTo>
                  <a:lnTo>
                    <a:pt x="148" y="0"/>
                  </a:lnTo>
                  <a:lnTo>
                    <a:pt x="188" y="14"/>
                  </a:lnTo>
                  <a:lnTo>
                    <a:pt x="228" y="14"/>
                  </a:lnTo>
                  <a:lnTo>
                    <a:pt x="255" y="27"/>
                  </a:lnTo>
                  <a:lnTo>
                    <a:pt x="282" y="81"/>
                  </a:lnTo>
                  <a:lnTo>
                    <a:pt x="295" y="108"/>
                  </a:lnTo>
                  <a:lnTo>
                    <a:pt x="295" y="268"/>
                  </a:lnTo>
                  <a:lnTo>
                    <a:pt x="268" y="322"/>
                  </a:lnTo>
                  <a:lnTo>
                    <a:pt x="255" y="375"/>
                  </a:lnTo>
                  <a:lnTo>
                    <a:pt x="228" y="429"/>
                  </a:lnTo>
                  <a:lnTo>
                    <a:pt x="215" y="469"/>
                  </a:lnTo>
                  <a:lnTo>
                    <a:pt x="175" y="509"/>
                  </a:lnTo>
                  <a:lnTo>
                    <a:pt x="148" y="523"/>
                  </a:lnTo>
                  <a:lnTo>
                    <a:pt x="161" y="523"/>
                  </a:lnTo>
                  <a:lnTo>
                    <a:pt x="188" y="550"/>
                  </a:lnTo>
                  <a:lnTo>
                    <a:pt x="188" y="576"/>
                  </a:lnTo>
                  <a:lnTo>
                    <a:pt x="201" y="590"/>
                  </a:lnTo>
                  <a:lnTo>
                    <a:pt x="201" y="617"/>
                  </a:lnTo>
                  <a:lnTo>
                    <a:pt x="215" y="643"/>
                  </a:lnTo>
                  <a:lnTo>
                    <a:pt x="215" y="684"/>
                  </a:lnTo>
                  <a:lnTo>
                    <a:pt x="188" y="710"/>
                  </a:lnTo>
                  <a:lnTo>
                    <a:pt x="175" y="724"/>
                  </a:lnTo>
                  <a:lnTo>
                    <a:pt x="134" y="724"/>
                  </a:lnTo>
                  <a:lnTo>
                    <a:pt x="121" y="710"/>
                  </a:lnTo>
                  <a:lnTo>
                    <a:pt x="108" y="710"/>
                  </a:lnTo>
                  <a:lnTo>
                    <a:pt x="108" y="697"/>
                  </a:lnTo>
                  <a:lnTo>
                    <a:pt x="94" y="697"/>
                  </a:lnTo>
                  <a:lnTo>
                    <a:pt x="94" y="617"/>
                  </a:lnTo>
                  <a:lnTo>
                    <a:pt x="108" y="603"/>
                  </a:lnTo>
                  <a:lnTo>
                    <a:pt x="108" y="576"/>
                  </a:lnTo>
                  <a:lnTo>
                    <a:pt x="121" y="550"/>
                  </a:lnTo>
                  <a:lnTo>
                    <a:pt x="134" y="536"/>
                  </a:lnTo>
                  <a:lnTo>
                    <a:pt x="134" y="523"/>
                  </a:lnTo>
                  <a:lnTo>
                    <a:pt x="148" y="523"/>
                  </a:lnTo>
                  <a:close/>
                </a:path>
              </a:pathLst>
            </a:custGeom>
            <a:noFill/>
            <a:ln w="206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189" name="Line 45"/>
          <p:cNvSpPr>
            <a:spLocks noChangeShapeType="1"/>
          </p:cNvSpPr>
          <p:nvPr/>
        </p:nvSpPr>
        <p:spPr bwMode="auto">
          <a:xfrm>
            <a:off x="2892425" y="2859088"/>
            <a:ext cx="1588" cy="1106487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 flipV="1">
            <a:off x="169863" y="4221163"/>
            <a:ext cx="2233612" cy="12763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 flipH="1">
            <a:off x="169863" y="5497513"/>
            <a:ext cx="3849687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2" name="Freeform 48"/>
          <p:cNvSpPr>
            <a:spLocks/>
          </p:cNvSpPr>
          <p:nvPr/>
        </p:nvSpPr>
        <p:spPr bwMode="auto">
          <a:xfrm>
            <a:off x="85725" y="5454650"/>
            <a:ext cx="4017963" cy="84138"/>
          </a:xfrm>
          <a:custGeom>
            <a:avLst/>
            <a:gdLst>
              <a:gd name="T0" fmla="*/ 2464 w 2531"/>
              <a:gd name="T1" fmla="*/ 0 h 53"/>
              <a:gd name="T2" fmla="*/ 2531 w 2531"/>
              <a:gd name="T3" fmla="*/ 53 h 53"/>
              <a:gd name="T4" fmla="*/ 0 w 2531"/>
              <a:gd name="T5" fmla="*/ 53 h 53"/>
              <a:gd name="T6" fmla="*/ 93 w 2531"/>
              <a:gd name="T7" fmla="*/ 0 h 53"/>
              <a:gd name="T8" fmla="*/ 2464 w 2531"/>
              <a:gd name="T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1" h="53">
                <a:moveTo>
                  <a:pt x="2464" y="0"/>
                </a:moveTo>
                <a:lnTo>
                  <a:pt x="2531" y="53"/>
                </a:lnTo>
                <a:lnTo>
                  <a:pt x="0" y="53"/>
                </a:lnTo>
                <a:lnTo>
                  <a:pt x="93" y="0"/>
                </a:lnTo>
                <a:lnTo>
                  <a:pt x="24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3" name="Freeform 49"/>
          <p:cNvSpPr>
            <a:spLocks/>
          </p:cNvSpPr>
          <p:nvPr/>
        </p:nvSpPr>
        <p:spPr bwMode="auto">
          <a:xfrm>
            <a:off x="3997325" y="4221163"/>
            <a:ext cx="2317750" cy="1317625"/>
          </a:xfrm>
          <a:custGeom>
            <a:avLst/>
            <a:gdLst>
              <a:gd name="T0" fmla="*/ 1420 w 1460"/>
              <a:gd name="T1" fmla="*/ 13 h 830"/>
              <a:gd name="T2" fmla="*/ 1460 w 1460"/>
              <a:gd name="T3" fmla="*/ 0 h 830"/>
              <a:gd name="T4" fmla="*/ 67 w 1460"/>
              <a:gd name="T5" fmla="*/ 830 h 830"/>
              <a:gd name="T6" fmla="*/ 0 w 1460"/>
              <a:gd name="T7" fmla="*/ 777 h 830"/>
              <a:gd name="T8" fmla="*/ 1420 w 1460"/>
              <a:gd name="T9" fmla="*/ 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60" h="830">
                <a:moveTo>
                  <a:pt x="1420" y="13"/>
                </a:moveTo>
                <a:lnTo>
                  <a:pt x="1460" y="0"/>
                </a:lnTo>
                <a:lnTo>
                  <a:pt x="67" y="830"/>
                </a:lnTo>
                <a:lnTo>
                  <a:pt x="0" y="777"/>
                </a:lnTo>
                <a:lnTo>
                  <a:pt x="1420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4062413" y="4221163"/>
            <a:ext cx="2189162" cy="12763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5" name="Line 51"/>
          <p:cNvSpPr>
            <a:spLocks noChangeShapeType="1"/>
          </p:cNvSpPr>
          <p:nvPr/>
        </p:nvSpPr>
        <p:spPr bwMode="auto">
          <a:xfrm flipH="1">
            <a:off x="4040188" y="4689475"/>
            <a:ext cx="1254125" cy="1588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 flipH="1">
            <a:off x="5592763" y="4689475"/>
            <a:ext cx="957262" cy="1588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7" name="Line 53"/>
          <p:cNvSpPr>
            <a:spLocks noChangeShapeType="1"/>
          </p:cNvSpPr>
          <p:nvPr/>
        </p:nvSpPr>
        <p:spPr bwMode="auto">
          <a:xfrm flipH="1">
            <a:off x="1600200" y="3276600"/>
            <a:ext cx="957263" cy="1588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 flipH="1">
            <a:off x="850900" y="4689475"/>
            <a:ext cx="573088" cy="1588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99" name="Line 55"/>
          <p:cNvSpPr>
            <a:spLocks noChangeShapeType="1"/>
          </p:cNvSpPr>
          <p:nvPr/>
        </p:nvSpPr>
        <p:spPr bwMode="auto">
          <a:xfrm flipH="1" flipV="1">
            <a:off x="1000125" y="4922838"/>
            <a:ext cx="977900" cy="21272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01" name="Line 57"/>
          <p:cNvSpPr>
            <a:spLocks noChangeShapeType="1"/>
          </p:cNvSpPr>
          <p:nvPr/>
        </p:nvSpPr>
        <p:spPr bwMode="auto">
          <a:xfrm>
            <a:off x="2892425" y="2711450"/>
            <a:ext cx="1588" cy="147638"/>
          </a:xfrm>
          <a:prstGeom prst="line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217" name="Group 73"/>
          <p:cNvGrpSpPr>
            <a:grpSpLocks/>
          </p:cNvGrpSpPr>
          <p:nvPr/>
        </p:nvGrpSpPr>
        <p:grpSpPr bwMode="auto">
          <a:xfrm>
            <a:off x="1423988" y="1944688"/>
            <a:ext cx="787400" cy="1106487"/>
            <a:chOff x="897" y="1225"/>
            <a:chExt cx="496" cy="697"/>
          </a:xfrm>
        </p:grpSpPr>
        <p:sp>
          <p:nvSpPr>
            <p:cNvPr id="6202" name="Freeform 58"/>
            <p:cNvSpPr>
              <a:spLocks/>
            </p:cNvSpPr>
            <p:nvPr/>
          </p:nvSpPr>
          <p:spPr bwMode="auto">
            <a:xfrm>
              <a:off x="897" y="1225"/>
              <a:ext cx="496" cy="697"/>
            </a:xfrm>
            <a:custGeom>
              <a:avLst/>
              <a:gdLst>
                <a:gd name="T0" fmla="*/ 148 w 496"/>
                <a:gd name="T1" fmla="*/ 201 h 697"/>
                <a:gd name="T2" fmla="*/ 175 w 496"/>
                <a:gd name="T3" fmla="*/ 201 h 697"/>
                <a:gd name="T4" fmla="*/ 215 w 496"/>
                <a:gd name="T5" fmla="*/ 215 h 697"/>
                <a:gd name="T6" fmla="*/ 268 w 496"/>
                <a:gd name="T7" fmla="*/ 241 h 697"/>
                <a:gd name="T8" fmla="*/ 309 w 496"/>
                <a:gd name="T9" fmla="*/ 282 h 697"/>
                <a:gd name="T10" fmla="*/ 362 w 496"/>
                <a:gd name="T11" fmla="*/ 322 h 697"/>
                <a:gd name="T12" fmla="*/ 402 w 496"/>
                <a:gd name="T13" fmla="*/ 362 h 697"/>
                <a:gd name="T14" fmla="*/ 456 w 496"/>
                <a:gd name="T15" fmla="*/ 442 h 697"/>
                <a:gd name="T16" fmla="*/ 469 w 496"/>
                <a:gd name="T17" fmla="*/ 469 h 697"/>
                <a:gd name="T18" fmla="*/ 483 w 496"/>
                <a:gd name="T19" fmla="*/ 509 h 697"/>
                <a:gd name="T20" fmla="*/ 496 w 496"/>
                <a:gd name="T21" fmla="*/ 536 h 697"/>
                <a:gd name="T22" fmla="*/ 496 w 496"/>
                <a:gd name="T23" fmla="*/ 563 h 697"/>
                <a:gd name="T24" fmla="*/ 483 w 496"/>
                <a:gd name="T25" fmla="*/ 603 h 697"/>
                <a:gd name="T26" fmla="*/ 469 w 496"/>
                <a:gd name="T27" fmla="*/ 630 h 697"/>
                <a:gd name="T28" fmla="*/ 443 w 496"/>
                <a:gd name="T29" fmla="*/ 657 h 697"/>
                <a:gd name="T30" fmla="*/ 402 w 496"/>
                <a:gd name="T31" fmla="*/ 670 h 697"/>
                <a:gd name="T32" fmla="*/ 362 w 496"/>
                <a:gd name="T33" fmla="*/ 697 h 697"/>
                <a:gd name="T34" fmla="*/ 268 w 496"/>
                <a:gd name="T35" fmla="*/ 697 h 697"/>
                <a:gd name="T36" fmla="*/ 242 w 496"/>
                <a:gd name="T37" fmla="*/ 684 h 697"/>
                <a:gd name="T38" fmla="*/ 228 w 496"/>
                <a:gd name="T39" fmla="*/ 657 h 697"/>
                <a:gd name="T40" fmla="*/ 201 w 496"/>
                <a:gd name="T41" fmla="*/ 630 h 697"/>
                <a:gd name="T42" fmla="*/ 188 w 496"/>
                <a:gd name="T43" fmla="*/ 590 h 697"/>
                <a:gd name="T44" fmla="*/ 161 w 496"/>
                <a:gd name="T45" fmla="*/ 563 h 697"/>
                <a:gd name="T46" fmla="*/ 134 w 496"/>
                <a:gd name="T47" fmla="*/ 456 h 697"/>
                <a:gd name="T48" fmla="*/ 108 w 496"/>
                <a:gd name="T49" fmla="*/ 322 h 697"/>
                <a:gd name="T50" fmla="*/ 108 w 496"/>
                <a:gd name="T51" fmla="*/ 268 h 697"/>
                <a:gd name="T52" fmla="*/ 121 w 496"/>
                <a:gd name="T53" fmla="*/ 228 h 697"/>
                <a:gd name="T54" fmla="*/ 148 w 496"/>
                <a:gd name="T55" fmla="*/ 201 h 697"/>
                <a:gd name="T56" fmla="*/ 121 w 496"/>
                <a:gd name="T57" fmla="*/ 201 h 697"/>
                <a:gd name="T58" fmla="*/ 94 w 496"/>
                <a:gd name="T59" fmla="*/ 188 h 697"/>
                <a:gd name="T60" fmla="*/ 81 w 496"/>
                <a:gd name="T61" fmla="*/ 174 h 697"/>
                <a:gd name="T62" fmla="*/ 54 w 496"/>
                <a:gd name="T63" fmla="*/ 161 h 697"/>
                <a:gd name="T64" fmla="*/ 41 w 496"/>
                <a:gd name="T65" fmla="*/ 134 h 697"/>
                <a:gd name="T66" fmla="*/ 14 w 496"/>
                <a:gd name="T67" fmla="*/ 107 h 697"/>
                <a:gd name="T68" fmla="*/ 14 w 496"/>
                <a:gd name="T69" fmla="*/ 81 h 697"/>
                <a:gd name="T70" fmla="*/ 0 w 496"/>
                <a:gd name="T71" fmla="*/ 67 h 697"/>
                <a:gd name="T72" fmla="*/ 0 w 496"/>
                <a:gd name="T73" fmla="*/ 54 h 697"/>
                <a:gd name="T74" fmla="*/ 14 w 496"/>
                <a:gd name="T75" fmla="*/ 54 h 697"/>
                <a:gd name="T76" fmla="*/ 14 w 496"/>
                <a:gd name="T77" fmla="*/ 40 h 697"/>
                <a:gd name="T78" fmla="*/ 41 w 496"/>
                <a:gd name="T79" fmla="*/ 14 h 697"/>
                <a:gd name="T80" fmla="*/ 54 w 496"/>
                <a:gd name="T81" fmla="*/ 14 h 697"/>
                <a:gd name="T82" fmla="*/ 67 w 496"/>
                <a:gd name="T83" fmla="*/ 0 h 697"/>
                <a:gd name="T84" fmla="*/ 81 w 496"/>
                <a:gd name="T85" fmla="*/ 0 h 697"/>
                <a:gd name="T86" fmla="*/ 94 w 496"/>
                <a:gd name="T87" fmla="*/ 14 h 697"/>
                <a:gd name="T88" fmla="*/ 108 w 496"/>
                <a:gd name="T89" fmla="*/ 14 h 697"/>
                <a:gd name="T90" fmla="*/ 108 w 496"/>
                <a:gd name="T91" fmla="*/ 27 h 697"/>
                <a:gd name="T92" fmla="*/ 134 w 496"/>
                <a:gd name="T93" fmla="*/ 54 h 697"/>
                <a:gd name="T94" fmla="*/ 134 w 496"/>
                <a:gd name="T95" fmla="*/ 67 h 697"/>
                <a:gd name="T96" fmla="*/ 148 w 496"/>
                <a:gd name="T97" fmla="*/ 81 h 697"/>
                <a:gd name="T98" fmla="*/ 148 w 496"/>
                <a:gd name="T99" fmla="*/ 107 h 697"/>
                <a:gd name="T100" fmla="*/ 161 w 496"/>
                <a:gd name="T101" fmla="*/ 134 h 697"/>
                <a:gd name="T102" fmla="*/ 161 w 496"/>
                <a:gd name="T103" fmla="*/ 174 h 697"/>
                <a:gd name="T104" fmla="*/ 148 w 496"/>
                <a:gd name="T105" fmla="*/ 188 h 697"/>
                <a:gd name="T106" fmla="*/ 148 w 496"/>
                <a:gd name="T107" fmla="*/ 201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6" h="697">
                  <a:moveTo>
                    <a:pt x="148" y="201"/>
                  </a:moveTo>
                  <a:lnTo>
                    <a:pt x="175" y="201"/>
                  </a:lnTo>
                  <a:lnTo>
                    <a:pt x="215" y="215"/>
                  </a:lnTo>
                  <a:lnTo>
                    <a:pt x="268" y="241"/>
                  </a:lnTo>
                  <a:lnTo>
                    <a:pt x="309" y="282"/>
                  </a:lnTo>
                  <a:lnTo>
                    <a:pt x="362" y="322"/>
                  </a:lnTo>
                  <a:lnTo>
                    <a:pt x="402" y="362"/>
                  </a:lnTo>
                  <a:lnTo>
                    <a:pt x="456" y="442"/>
                  </a:lnTo>
                  <a:lnTo>
                    <a:pt x="469" y="469"/>
                  </a:lnTo>
                  <a:lnTo>
                    <a:pt x="483" y="509"/>
                  </a:lnTo>
                  <a:lnTo>
                    <a:pt x="496" y="536"/>
                  </a:lnTo>
                  <a:lnTo>
                    <a:pt x="496" y="563"/>
                  </a:lnTo>
                  <a:lnTo>
                    <a:pt x="483" y="603"/>
                  </a:lnTo>
                  <a:lnTo>
                    <a:pt x="469" y="630"/>
                  </a:lnTo>
                  <a:lnTo>
                    <a:pt x="443" y="657"/>
                  </a:lnTo>
                  <a:lnTo>
                    <a:pt x="402" y="670"/>
                  </a:lnTo>
                  <a:lnTo>
                    <a:pt x="362" y="697"/>
                  </a:lnTo>
                  <a:lnTo>
                    <a:pt x="268" y="697"/>
                  </a:lnTo>
                  <a:lnTo>
                    <a:pt x="242" y="684"/>
                  </a:lnTo>
                  <a:lnTo>
                    <a:pt x="228" y="657"/>
                  </a:lnTo>
                  <a:lnTo>
                    <a:pt x="201" y="630"/>
                  </a:lnTo>
                  <a:lnTo>
                    <a:pt x="188" y="590"/>
                  </a:lnTo>
                  <a:lnTo>
                    <a:pt x="161" y="563"/>
                  </a:lnTo>
                  <a:lnTo>
                    <a:pt x="134" y="456"/>
                  </a:lnTo>
                  <a:lnTo>
                    <a:pt x="108" y="322"/>
                  </a:lnTo>
                  <a:lnTo>
                    <a:pt x="108" y="268"/>
                  </a:lnTo>
                  <a:lnTo>
                    <a:pt x="121" y="228"/>
                  </a:lnTo>
                  <a:lnTo>
                    <a:pt x="148" y="201"/>
                  </a:lnTo>
                  <a:lnTo>
                    <a:pt x="121" y="201"/>
                  </a:lnTo>
                  <a:lnTo>
                    <a:pt x="94" y="188"/>
                  </a:lnTo>
                  <a:lnTo>
                    <a:pt x="81" y="174"/>
                  </a:lnTo>
                  <a:lnTo>
                    <a:pt x="54" y="161"/>
                  </a:lnTo>
                  <a:lnTo>
                    <a:pt x="41" y="134"/>
                  </a:lnTo>
                  <a:lnTo>
                    <a:pt x="14" y="107"/>
                  </a:lnTo>
                  <a:lnTo>
                    <a:pt x="14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4" y="54"/>
                  </a:lnTo>
                  <a:lnTo>
                    <a:pt x="14" y="40"/>
                  </a:lnTo>
                  <a:lnTo>
                    <a:pt x="41" y="14"/>
                  </a:lnTo>
                  <a:lnTo>
                    <a:pt x="54" y="14"/>
                  </a:lnTo>
                  <a:lnTo>
                    <a:pt x="67" y="0"/>
                  </a:lnTo>
                  <a:lnTo>
                    <a:pt x="81" y="0"/>
                  </a:lnTo>
                  <a:lnTo>
                    <a:pt x="94" y="14"/>
                  </a:lnTo>
                  <a:lnTo>
                    <a:pt x="108" y="14"/>
                  </a:lnTo>
                  <a:lnTo>
                    <a:pt x="108" y="27"/>
                  </a:lnTo>
                  <a:lnTo>
                    <a:pt x="134" y="54"/>
                  </a:lnTo>
                  <a:lnTo>
                    <a:pt x="134" y="67"/>
                  </a:lnTo>
                  <a:lnTo>
                    <a:pt x="148" y="81"/>
                  </a:lnTo>
                  <a:lnTo>
                    <a:pt x="148" y="107"/>
                  </a:lnTo>
                  <a:lnTo>
                    <a:pt x="161" y="134"/>
                  </a:lnTo>
                  <a:lnTo>
                    <a:pt x="161" y="174"/>
                  </a:lnTo>
                  <a:lnTo>
                    <a:pt x="148" y="188"/>
                  </a:lnTo>
                  <a:lnTo>
                    <a:pt x="148" y="2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3" name="Freeform 59"/>
            <p:cNvSpPr>
              <a:spLocks/>
            </p:cNvSpPr>
            <p:nvPr/>
          </p:nvSpPr>
          <p:spPr bwMode="auto">
            <a:xfrm>
              <a:off x="1005" y="1426"/>
              <a:ext cx="388" cy="496"/>
            </a:xfrm>
            <a:custGeom>
              <a:avLst/>
              <a:gdLst>
                <a:gd name="T0" fmla="*/ 40 w 388"/>
                <a:gd name="T1" fmla="*/ 0 h 496"/>
                <a:gd name="T2" fmla="*/ 67 w 388"/>
                <a:gd name="T3" fmla="*/ 0 h 496"/>
                <a:gd name="T4" fmla="*/ 107 w 388"/>
                <a:gd name="T5" fmla="*/ 14 h 496"/>
                <a:gd name="T6" fmla="*/ 160 w 388"/>
                <a:gd name="T7" fmla="*/ 40 h 496"/>
                <a:gd name="T8" fmla="*/ 201 w 388"/>
                <a:gd name="T9" fmla="*/ 81 h 496"/>
                <a:gd name="T10" fmla="*/ 254 w 388"/>
                <a:gd name="T11" fmla="*/ 121 h 496"/>
                <a:gd name="T12" fmla="*/ 294 w 388"/>
                <a:gd name="T13" fmla="*/ 161 h 496"/>
                <a:gd name="T14" fmla="*/ 348 w 388"/>
                <a:gd name="T15" fmla="*/ 241 h 496"/>
                <a:gd name="T16" fmla="*/ 361 w 388"/>
                <a:gd name="T17" fmla="*/ 268 h 496"/>
                <a:gd name="T18" fmla="*/ 375 w 388"/>
                <a:gd name="T19" fmla="*/ 308 h 496"/>
                <a:gd name="T20" fmla="*/ 388 w 388"/>
                <a:gd name="T21" fmla="*/ 335 h 496"/>
                <a:gd name="T22" fmla="*/ 388 w 388"/>
                <a:gd name="T23" fmla="*/ 362 h 496"/>
                <a:gd name="T24" fmla="*/ 375 w 388"/>
                <a:gd name="T25" fmla="*/ 402 h 496"/>
                <a:gd name="T26" fmla="*/ 361 w 388"/>
                <a:gd name="T27" fmla="*/ 429 h 496"/>
                <a:gd name="T28" fmla="*/ 335 w 388"/>
                <a:gd name="T29" fmla="*/ 456 h 496"/>
                <a:gd name="T30" fmla="*/ 294 w 388"/>
                <a:gd name="T31" fmla="*/ 469 h 496"/>
                <a:gd name="T32" fmla="*/ 254 w 388"/>
                <a:gd name="T33" fmla="*/ 496 h 496"/>
                <a:gd name="T34" fmla="*/ 160 w 388"/>
                <a:gd name="T35" fmla="*/ 496 h 496"/>
                <a:gd name="T36" fmla="*/ 134 w 388"/>
                <a:gd name="T37" fmla="*/ 483 h 496"/>
                <a:gd name="T38" fmla="*/ 120 w 388"/>
                <a:gd name="T39" fmla="*/ 456 h 496"/>
                <a:gd name="T40" fmla="*/ 93 w 388"/>
                <a:gd name="T41" fmla="*/ 429 h 496"/>
                <a:gd name="T42" fmla="*/ 80 w 388"/>
                <a:gd name="T43" fmla="*/ 389 h 496"/>
                <a:gd name="T44" fmla="*/ 53 w 388"/>
                <a:gd name="T45" fmla="*/ 362 h 496"/>
                <a:gd name="T46" fmla="*/ 26 w 388"/>
                <a:gd name="T47" fmla="*/ 255 h 496"/>
                <a:gd name="T48" fmla="*/ 0 w 388"/>
                <a:gd name="T49" fmla="*/ 121 h 496"/>
                <a:gd name="T50" fmla="*/ 0 w 388"/>
                <a:gd name="T51" fmla="*/ 67 h 496"/>
                <a:gd name="T52" fmla="*/ 13 w 388"/>
                <a:gd name="T53" fmla="*/ 27 h 496"/>
                <a:gd name="T54" fmla="*/ 40 w 388"/>
                <a:gd name="T55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8" h="496">
                  <a:moveTo>
                    <a:pt x="40" y="0"/>
                  </a:moveTo>
                  <a:lnTo>
                    <a:pt x="67" y="0"/>
                  </a:lnTo>
                  <a:lnTo>
                    <a:pt x="107" y="14"/>
                  </a:lnTo>
                  <a:lnTo>
                    <a:pt x="160" y="40"/>
                  </a:lnTo>
                  <a:lnTo>
                    <a:pt x="201" y="81"/>
                  </a:lnTo>
                  <a:lnTo>
                    <a:pt x="254" y="121"/>
                  </a:lnTo>
                  <a:lnTo>
                    <a:pt x="294" y="161"/>
                  </a:lnTo>
                  <a:lnTo>
                    <a:pt x="348" y="241"/>
                  </a:lnTo>
                  <a:lnTo>
                    <a:pt x="361" y="268"/>
                  </a:lnTo>
                  <a:lnTo>
                    <a:pt x="375" y="308"/>
                  </a:lnTo>
                  <a:lnTo>
                    <a:pt x="388" y="335"/>
                  </a:lnTo>
                  <a:lnTo>
                    <a:pt x="388" y="362"/>
                  </a:lnTo>
                  <a:lnTo>
                    <a:pt x="375" y="402"/>
                  </a:lnTo>
                  <a:lnTo>
                    <a:pt x="361" y="429"/>
                  </a:lnTo>
                  <a:lnTo>
                    <a:pt x="335" y="456"/>
                  </a:lnTo>
                  <a:lnTo>
                    <a:pt x="294" y="469"/>
                  </a:lnTo>
                  <a:lnTo>
                    <a:pt x="254" y="496"/>
                  </a:lnTo>
                  <a:lnTo>
                    <a:pt x="160" y="496"/>
                  </a:lnTo>
                  <a:lnTo>
                    <a:pt x="134" y="483"/>
                  </a:lnTo>
                  <a:lnTo>
                    <a:pt x="120" y="456"/>
                  </a:lnTo>
                  <a:lnTo>
                    <a:pt x="93" y="429"/>
                  </a:lnTo>
                  <a:lnTo>
                    <a:pt x="80" y="389"/>
                  </a:lnTo>
                  <a:lnTo>
                    <a:pt x="53" y="362"/>
                  </a:lnTo>
                  <a:lnTo>
                    <a:pt x="26" y="255"/>
                  </a:lnTo>
                  <a:lnTo>
                    <a:pt x="0" y="121"/>
                  </a:lnTo>
                  <a:lnTo>
                    <a:pt x="0" y="67"/>
                  </a:lnTo>
                  <a:lnTo>
                    <a:pt x="13" y="2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4" name="Freeform 60"/>
            <p:cNvSpPr>
              <a:spLocks/>
            </p:cNvSpPr>
            <p:nvPr/>
          </p:nvSpPr>
          <p:spPr bwMode="auto">
            <a:xfrm>
              <a:off x="1018" y="1440"/>
              <a:ext cx="362" cy="469"/>
            </a:xfrm>
            <a:custGeom>
              <a:avLst/>
              <a:gdLst>
                <a:gd name="T0" fmla="*/ 40 w 362"/>
                <a:gd name="T1" fmla="*/ 0 h 469"/>
                <a:gd name="T2" fmla="*/ 67 w 362"/>
                <a:gd name="T3" fmla="*/ 0 h 469"/>
                <a:gd name="T4" fmla="*/ 94 w 362"/>
                <a:gd name="T5" fmla="*/ 13 h 469"/>
                <a:gd name="T6" fmla="*/ 147 w 362"/>
                <a:gd name="T7" fmla="*/ 40 h 469"/>
                <a:gd name="T8" fmla="*/ 188 w 362"/>
                <a:gd name="T9" fmla="*/ 80 h 469"/>
                <a:gd name="T10" fmla="*/ 241 w 362"/>
                <a:gd name="T11" fmla="*/ 120 h 469"/>
                <a:gd name="T12" fmla="*/ 268 w 362"/>
                <a:gd name="T13" fmla="*/ 147 h 469"/>
                <a:gd name="T14" fmla="*/ 322 w 362"/>
                <a:gd name="T15" fmla="*/ 227 h 469"/>
                <a:gd name="T16" fmla="*/ 335 w 362"/>
                <a:gd name="T17" fmla="*/ 254 h 469"/>
                <a:gd name="T18" fmla="*/ 348 w 362"/>
                <a:gd name="T19" fmla="*/ 294 h 469"/>
                <a:gd name="T20" fmla="*/ 362 w 362"/>
                <a:gd name="T21" fmla="*/ 321 h 469"/>
                <a:gd name="T22" fmla="*/ 362 w 362"/>
                <a:gd name="T23" fmla="*/ 348 h 469"/>
                <a:gd name="T24" fmla="*/ 348 w 362"/>
                <a:gd name="T25" fmla="*/ 375 h 469"/>
                <a:gd name="T26" fmla="*/ 335 w 362"/>
                <a:gd name="T27" fmla="*/ 402 h 469"/>
                <a:gd name="T28" fmla="*/ 308 w 362"/>
                <a:gd name="T29" fmla="*/ 428 h 469"/>
                <a:gd name="T30" fmla="*/ 268 w 362"/>
                <a:gd name="T31" fmla="*/ 442 h 469"/>
                <a:gd name="T32" fmla="*/ 241 w 362"/>
                <a:gd name="T33" fmla="*/ 469 h 469"/>
                <a:gd name="T34" fmla="*/ 147 w 362"/>
                <a:gd name="T35" fmla="*/ 469 h 469"/>
                <a:gd name="T36" fmla="*/ 121 w 362"/>
                <a:gd name="T37" fmla="*/ 455 h 469"/>
                <a:gd name="T38" fmla="*/ 107 w 362"/>
                <a:gd name="T39" fmla="*/ 428 h 469"/>
                <a:gd name="T40" fmla="*/ 94 w 362"/>
                <a:gd name="T41" fmla="*/ 402 h 469"/>
                <a:gd name="T42" fmla="*/ 80 w 362"/>
                <a:gd name="T43" fmla="*/ 361 h 469"/>
                <a:gd name="T44" fmla="*/ 54 w 362"/>
                <a:gd name="T45" fmla="*/ 348 h 469"/>
                <a:gd name="T46" fmla="*/ 27 w 362"/>
                <a:gd name="T47" fmla="*/ 241 h 469"/>
                <a:gd name="T48" fmla="*/ 0 w 362"/>
                <a:gd name="T49" fmla="*/ 120 h 469"/>
                <a:gd name="T50" fmla="*/ 0 w 362"/>
                <a:gd name="T51" fmla="*/ 67 h 469"/>
                <a:gd name="T52" fmla="*/ 13 w 362"/>
                <a:gd name="T53" fmla="*/ 26 h 469"/>
                <a:gd name="T54" fmla="*/ 40 w 362"/>
                <a:gd name="T5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2" h="469">
                  <a:moveTo>
                    <a:pt x="40" y="0"/>
                  </a:moveTo>
                  <a:lnTo>
                    <a:pt x="67" y="0"/>
                  </a:lnTo>
                  <a:lnTo>
                    <a:pt x="94" y="13"/>
                  </a:lnTo>
                  <a:lnTo>
                    <a:pt x="147" y="40"/>
                  </a:lnTo>
                  <a:lnTo>
                    <a:pt x="188" y="80"/>
                  </a:lnTo>
                  <a:lnTo>
                    <a:pt x="241" y="120"/>
                  </a:lnTo>
                  <a:lnTo>
                    <a:pt x="268" y="147"/>
                  </a:lnTo>
                  <a:lnTo>
                    <a:pt x="322" y="227"/>
                  </a:lnTo>
                  <a:lnTo>
                    <a:pt x="335" y="254"/>
                  </a:lnTo>
                  <a:lnTo>
                    <a:pt x="348" y="294"/>
                  </a:lnTo>
                  <a:lnTo>
                    <a:pt x="362" y="321"/>
                  </a:lnTo>
                  <a:lnTo>
                    <a:pt x="362" y="348"/>
                  </a:lnTo>
                  <a:lnTo>
                    <a:pt x="348" y="375"/>
                  </a:lnTo>
                  <a:lnTo>
                    <a:pt x="335" y="402"/>
                  </a:lnTo>
                  <a:lnTo>
                    <a:pt x="308" y="428"/>
                  </a:lnTo>
                  <a:lnTo>
                    <a:pt x="268" y="442"/>
                  </a:lnTo>
                  <a:lnTo>
                    <a:pt x="241" y="469"/>
                  </a:lnTo>
                  <a:lnTo>
                    <a:pt x="147" y="469"/>
                  </a:lnTo>
                  <a:lnTo>
                    <a:pt x="121" y="455"/>
                  </a:lnTo>
                  <a:lnTo>
                    <a:pt x="107" y="428"/>
                  </a:lnTo>
                  <a:lnTo>
                    <a:pt x="94" y="402"/>
                  </a:lnTo>
                  <a:lnTo>
                    <a:pt x="80" y="361"/>
                  </a:lnTo>
                  <a:lnTo>
                    <a:pt x="54" y="348"/>
                  </a:lnTo>
                  <a:lnTo>
                    <a:pt x="27" y="241"/>
                  </a:lnTo>
                  <a:lnTo>
                    <a:pt x="0" y="120"/>
                  </a:lnTo>
                  <a:lnTo>
                    <a:pt x="0" y="67"/>
                  </a:lnTo>
                  <a:lnTo>
                    <a:pt x="13" y="2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282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5" name="Freeform 61"/>
            <p:cNvSpPr>
              <a:spLocks/>
            </p:cNvSpPr>
            <p:nvPr/>
          </p:nvSpPr>
          <p:spPr bwMode="auto">
            <a:xfrm>
              <a:off x="1018" y="1453"/>
              <a:ext cx="335" cy="415"/>
            </a:xfrm>
            <a:custGeom>
              <a:avLst/>
              <a:gdLst>
                <a:gd name="T0" fmla="*/ 40 w 335"/>
                <a:gd name="T1" fmla="*/ 0 h 415"/>
                <a:gd name="T2" fmla="*/ 67 w 335"/>
                <a:gd name="T3" fmla="*/ 0 h 415"/>
                <a:gd name="T4" fmla="*/ 80 w 335"/>
                <a:gd name="T5" fmla="*/ 13 h 415"/>
                <a:gd name="T6" fmla="*/ 134 w 335"/>
                <a:gd name="T7" fmla="*/ 40 h 415"/>
                <a:gd name="T8" fmla="*/ 174 w 335"/>
                <a:gd name="T9" fmla="*/ 67 h 415"/>
                <a:gd name="T10" fmla="*/ 228 w 335"/>
                <a:gd name="T11" fmla="*/ 107 h 415"/>
                <a:gd name="T12" fmla="*/ 255 w 335"/>
                <a:gd name="T13" fmla="*/ 134 h 415"/>
                <a:gd name="T14" fmla="*/ 295 w 335"/>
                <a:gd name="T15" fmla="*/ 201 h 415"/>
                <a:gd name="T16" fmla="*/ 308 w 335"/>
                <a:gd name="T17" fmla="*/ 228 h 415"/>
                <a:gd name="T18" fmla="*/ 322 w 335"/>
                <a:gd name="T19" fmla="*/ 255 h 415"/>
                <a:gd name="T20" fmla="*/ 335 w 335"/>
                <a:gd name="T21" fmla="*/ 281 h 415"/>
                <a:gd name="T22" fmla="*/ 335 w 335"/>
                <a:gd name="T23" fmla="*/ 308 h 415"/>
                <a:gd name="T24" fmla="*/ 322 w 335"/>
                <a:gd name="T25" fmla="*/ 335 h 415"/>
                <a:gd name="T26" fmla="*/ 308 w 335"/>
                <a:gd name="T27" fmla="*/ 362 h 415"/>
                <a:gd name="T28" fmla="*/ 281 w 335"/>
                <a:gd name="T29" fmla="*/ 375 h 415"/>
                <a:gd name="T30" fmla="*/ 255 w 335"/>
                <a:gd name="T31" fmla="*/ 389 h 415"/>
                <a:gd name="T32" fmla="*/ 228 w 335"/>
                <a:gd name="T33" fmla="*/ 415 h 415"/>
                <a:gd name="T34" fmla="*/ 134 w 335"/>
                <a:gd name="T35" fmla="*/ 415 h 415"/>
                <a:gd name="T36" fmla="*/ 107 w 335"/>
                <a:gd name="T37" fmla="*/ 402 h 415"/>
                <a:gd name="T38" fmla="*/ 94 w 335"/>
                <a:gd name="T39" fmla="*/ 375 h 415"/>
                <a:gd name="T40" fmla="*/ 80 w 335"/>
                <a:gd name="T41" fmla="*/ 362 h 415"/>
                <a:gd name="T42" fmla="*/ 80 w 335"/>
                <a:gd name="T43" fmla="*/ 322 h 415"/>
                <a:gd name="T44" fmla="*/ 54 w 335"/>
                <a:gd name="T45" fmla="*/ 308 h 415"/>
                <a:gd name="T46" fmla="*/ 27 w 335"/>
                <a:gd name="T47" fmla="*/ 214 h 415"/>
                <a:gd name="T48" fmla="*/ 0 w 335"/>
                <a:gd name="T49" fmla="*/ 107 h 415"/>
                <a:gd name="T50" fmla="*/ 0 w 335"/>
                <a:gd name="T51" fmla="*/ 54 h 415"/>
                <a:gd name="T52" fmla="*/ 13 w 335"/>
                <a:gd name="T53" fmla="*/ 27 h 415"/>
                <a:gd name="T54" fmla="*/ 40 w 335"/>
                <a:gd name="T55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35" h="415">
                  <a:moveTo>
                    <a:pt x="40" y="0"/>
                  </a:moveTo>
                  <a:lnTo>
                    <a:pt x="67" y="0"/>
                  </a:lnTo>
                  <a:lnTo>
                    <a:pt x="80" y="13"/>
                  </a:lnTo>
                  <a:lnTo>
                    <a:pt x="134" y="40"/>
                  </a:lnTo>
                  <a:lnTo>
                    <a:pt x="174" y="67"/>
                  </a:lnTo>
                  <a:lnTo>
                    <a:pt x="228" y="107"/>
                  </a:lnTo>
                  <a:lnTo>
                    <a:pt x="255" y="134"/>
                  </a:lnTo>
                  <a:lnTo>
                    <a:pt x="295" y="201"/>
                  </a:lnTo>
                  <a:lnTo>
                    <a:pt x="308" y="228"/>
                  </a:lnTo>
                  <a:lnTo>
                    <a:pt x="322" y="255"/>
                  </a:lnTo>
                  <a:lnTo>
                    <a:pt x="335" y="281"/>
                  </a:lnTo>
                  <a:lnTo>
                    <a:pt x="335" y="308"/>
                  </a:lnTo>
                  <a:lnTo>
                    <a:pt x="322" y="335"/>
                  </a:lnTo>
                  <a:lnTo>
                    <a:pt x="308" y="362"/>
                  </a:lnTo>
                  <a:lnTo>
                    <a:pt x="281" y="375"/>
                  </a:lnTo>
                  <a:lnTo>
                    <a:pt x="255" y="389"/>
                  </a:lnTo>
                  <a:lnTo>
                    <a:pt x="228" y="415"/>
                  </a:lnTo>
                  <a:lnTo>
                    <a:pt x="134" y="415"/>
                  </a:lnTo>
                  <a:lnTo>
                    <a:pt x="107" y="402"/>
                  </a:lnTo>
                  <a:lnTo>
                    <a:pt x="94" y="375"/>
                  </a:lnTo>
                  <a:lnTo>
                    <a:pt x="80" y="362"/>
                  </a:lnTo>
                  <a:lnTo>
                    <a:pt x="80" y="322"/>
                  </a:lnTo>
                  <a:lnTo>
                    <a:pt x="54" y="308"/>
                  </a:lnTo>
                  <a:lnTo>
                    <a:pt x="27" y="214"/>
                  </a:lnTo>
                  <a:lnTo>
                    <a:pt x="0" y="107"/>
                  </a:lnTo>
                  <a:lnTo>
                    <a:pt x="0" y="54"/>
                  </a:lnTo>
                  <a:lnTo>
                    <a:pt x="13" y="2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4E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6" name="Freeform 62"/>
            <p:cNvSpPr>
              <a:spLocks/>
            </p:cNvSpPr>
            <p:nvPr/>
          </p:nvSpPr>
          <p:spPr bwMode="auto">
            <a:xfrm>
              <a:off x="1031" y="1466"/>
              <a:ext cx="309" cy="389"/>
            </a:xfrm>
            <a:custGeom>
              <a:avLst/>
              <a:gdLst>
                <a:gd name="T0" fmla="*/ 41 w 309"/>
                <a:gd name="T1" fmla="*/ 0 h 389"/>
                <a:gd name="T2" fmla="*/ 67 w 309"/>
                <a:gd name="T3" fmla="*/ 0 h 389"/>
                <a:gd name="T4" fmla="*/ 81 w 309"/>
                <a:gd name="T5" fmla="*/ 14 h 389"/>
                <a:gd name="T6" fmla="*/ 121 w 309"/>
                <a:gd name="T7" fmla="*/ 41 h 389"/>
                <a:gd name="T8" fmla="*/ 161 w 309"/>
                <a:gd name="T9" fmla="*/ 67 h 389"/>
                <a:gd name="T10" fmla="*/ 215 w 309"/>
                <a:gd name="T11" fmla="*/ 94 h 389"/>
                <a:gd name="T12" fmla="*/ 228 w 309"/>
                <a:gd name="T13" fmla="*/ 121 h 389"/>
                <a:gd name="T14" fmla="*/ 268 w 309"/>
                <a:gd name="T15" fmla="*/ 188 h 389"/>
                <a:gd name="T16" fmla="*/ 282 w 309"/>
                <a:gd name="T17" fmla="*/ 215 h 389"/>
                <a:gd name="T18" fmla="*/ 295 w 309"/>
                <a:gd name="T19" fmla="*/ 242 h 389"/>
                <a:gd name="T20" fmla="*/ 309 w 309"/>
                <a:gd name="T21" fmla="*/ 268 h 389"/>
                <a:gd name="T22" fmla="*/ 309 w 309"/>
                <a:gd name="T23" fmla="*/ 295 h 389"/>
                <a:gd name="T24" fmla="*/ 295 w 309"/>
                <a:gd name="T25" fmla="*/ 309 h 389"/>
                <a:gd name="T26" fmla="*/ 282 w 309"/>
                <a:gd name="T27" fmla="*/ 335 h 389"/>
                <a:gd name="T28" fmla="*/ 255 w 309"/>
                <a:gd name="T29" fmla="*/ 349 h 389"/>
                <a:gd name="T30" fmla="*/ 228 w 309"/>
                <a:gd name="T31" fmla="*/ 362 h 389"/>
                <a:gd name="T32" fmla="*/ 215 w 309"/>
                <a:gd name="T33" fmla="*/ 389 h 389"/>
                <a:gd name="T34" fmla="*/ 121 w 309"/>
                <a:gd name="T35" fmla="*/ 389 h 389"/>
                <a:gd name="T36" fmla="*/ 94 w 309"/>
                <a:gd name="T37" fmla="*/ 376 h 389"/>
                <a:gd name="T38" fmla="*/ 81 w 309"/>
                <a:gd name="T39" fmla="*/ 349 h 389"/>
                <a:gd name="T40" fmla="*/ 81 w 309"/>
                <a:gd name="T41" fmla="*/ 335 h 389"/>
                <a:gd name="T42" fmla="*/ 81 w 309"/>
                <a:gd name="T43" fmla="*/ 295 h 389"/>
                <a:gd name="T44" fmla="*/ 54 w 309"/>
                <a:gd name="T45" fmla="*/ 295 h 389"/>
                <a:gd name="T46" fmla="*/ 27 w 309"/>
                <a:gd name="T47" fmla="*/ 201 h 389"/>
                <a:gd name="T48" fmla="*/ 0 w 309"/>
                <a:gd name="T49" fmla="*/ 94 h 389"/>
                <a:gd name="T50" fmla="*/ 0 w 309"/>
                <a:gd name="T51" fmla="*/ 54 h 389"/>
                <a:gd name="T52" fmla="*/ 14 w 309"/>
                <a:gd name="T53" fmla="*/ 27 h 389"/>
                <a:gd name="T54" fmla="*/ 41 w 309"/>
                <a:gd name="T55" fmla="*/ 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9" h="389">
                  <a:moveTo>
                    <a:pt x="41" y="0"/>
                  </a:moveTo>
                  <a:lnTo>
                    <a:pt x="67" y="0"/>
                  </a:lnTo>
                  <a:lnTo>
                    <a:pt x="81" y="14"/>
                  </a:lnTo>
                  <a:lnTo>
                    <a:pt x="121" y="41"/>
                  </a:lnTo>
                  <a:lnTo>
                    <a:pt x="161" y="67"/>
                  </a:lnTo>
                  <a:lnTo>
                    <a:pt x="215" y="94"/>
                  </a:lnTo>
                  <a:lnTo>
                    <a:pt x="228" y="121"/>
                  </a:lnTo>
                  <a:lnTo>
                    <a:pt x="268" y="188"/>
                  </a:lnTo>
                  <a:lnTo>
                    <a:pt x="282" y="215"/>
                  </a:lnTo>
                  <a:lnTo>
                    <a:pt x="295" y="242"/>
                  </a:lnTo>
                  <a:lnTo>
                    <a:pt x="309" y="268"/>
                  </a:lnTo>
                  <a:lnTo>
                    <a:pt x="309" y="295"/>
                  </a:lnTo>
                  <a:lnTo>
                    <a:pt x="295" y="309"/>
                  </a:lnTo>
                  <a:lnTo>
                    <a:pt x="282" y="335"/>
                  </a:lnTo>
                  <a:lnTo>
                    <a:pt x="255" y="349"/>
                  </a:lnTo>
                  <a:lnTo>
                    <a:pt x="228" y="362"/>
                  </a:lnTo>
                  <a:lnTo>
                    <a:pt x="215" y="389"/>
                  </a:lnTo>
                  <a:lnTo>
                    <a:pt x="121" y="389"/>
                  </a:lnTo>
                  <a:lnTo>
                    <a:pt x="94" y="376"/>
                  </a:lnTo>
                  <a:lnTo>
                    <a:pt x="81" y="349"/>
                  </a:lnTo>
                  <a:lnTo>
                    <a:pt x="81" y="335"/>
                  </a:lnTo>
                  <a:lnTo>
                    <a:pt x="81" y="295"/>
                  </a:lnTo>
                  <a:lnTo>
                    <a:pt x="54" y="295"/>
                  </a:lnTo>
                  <a:lnTo>
                    <a:pt x="27" y="201"/>
                  </a:lnTo>
                  <a:lnTo>
                    <a:pt x="0" y="94"/>
                  </a:lnTo>
                  <a:lnTo>
                    <a:pt x="0" y="54"/>
                  </a:lnTo>
                  <a:lnTo>
                    <a:pt x="14" y="2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6F6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7" name="Freeform 63"/>
            <p:cNvSpPr>
              <a:spLocks/>
            </p:cNvSpPr>
            <p:nvPr/>
          </p:nvSpPr>
          <p:spPr bwMode="auto">
            <a:xfrm>
              <a:off x="1031" y="1466"/>
              <a:ext cx="282" cy="362"/>
            </a:xfrm>
            <a:custGeom>
              <a:avLst/>
              <a:gdLst>
                <a:gd name="T0" fmla="*/ 41 w 282"/>
                <a:gd name="T1" fmla="*/ 0 h 362"/>
                <a:gd name="T2" fmla="*/ 67 w 282"/>
                <a:gd name="T3" fmla="*/ 0 h 362"/>
                <a:gd name="T4" fmla="*/ 67 w 282"/>
                <a:gd name="T5" fmla="*/ 14 h 362"/>
                <a:gd name="T6" fmla="*/ 108 w 282"/>
                <a:gd name="T7" fmla="*/ 41 h 362"/>
                <a:gd name="T8" fmla="*/ 148 w 282"/>
                <a:gd name="T9" fmla="*/ 67 h 362"/>
                <a:gd name="T10" fmla="*/ 201 w 282"/>
                <a:gd name="T11" fmla="*/ 94 h 362"/>
                <a:gd name="T12" fmla="*/ 215 w 282"/>
                <a:gd name="T13" fmla="*/ 108 h 362"/>
                <a:gd name="T14" fmla="*/ 242 w 282"/>
                <a:gd name="T15" fmla="*/ 175 h 362"/>
                <a:gd name="T16" fmla="*/ 255 w 282"/>
                <a:gd name="T17" fmla="*/ 201 h 362"/>
                <a:gd name="T18" fmla="*/ 268 w 282"/>
                <a:gd name="T19" fmla="*/ 228 h 362"/>
                <a:gd name="T20" fmla="*/ 282 w 282"/>
                <a:gd name="T21" fmla="*/ 255 h 362"/>
                <a:gd name="T22" fmla="*/ 282 w 282"/>
                <a:gd name="T23" fmla="*/ 268 h 362"/>
                <a:gd name="T24" fmla="*/ 268 w 282"/>
                <a:gd name="T25" fmla="*/ 282 h 362"/>
                <a:gd name="T26" fmla="*/ 255 w 282"/>
                <a:gd name="T27" fmla="*/ 309 h 362"/>
                <a:gd name="T28" fmla="*/ 228 w 282"/>
                <a:gd name="T29" fmla="*/ 322 h 362"/>
                <a:gd name="T30" fmla="*/ 215 w 282"/>
                <a:gd name="T31" fmla="*/ 335 h 362"/>
                <a:gd name="T32" fmla="*/ 201 w 282"/>
                <a:gd name="T33" fmla="*/ 362 h 362"/>
                <a:gd name="T34" fmla="*/ 108 w 282"/>
                <a:gd name="T35" fmla="*/ 362 h 362"/>
                <a:gd name="T36" fmla="*/ 81 w 282"/>
                <a:gd name="T37" fmla="*/ 349 h 362"/>
                <a:gd name="T38" fmla="*/ 67 w 282"/>
                <a:gd name="T39" fmla="*/ 322 h 362"/>
                <a:gd name="T40" fmla="*/ 67 w 282"/>
                <a:gd name="T41" fmla="*/ 309 h 362"/>
                <a:gd name="T42" fmla="*/ 67 w 282"/>
                <a:gd name="T43" fmla="*/ 268 h 362"/>
                <a:gd name="T44" fmla="*/ 54 w 282"/>
                <a:gd name="T45" fmla="*/ 268 h 362"/>
                <a:gd name="T46" fmla="*/ 27 w 282"/>
                <a:gd name="T47" fmla="*/ 188 h 362"/>
                <a:gd name="T48" fmla="*/ 0 w 282"/>
                <a:gd name="T49" fmla="*/ 94 h 362"/>
                <a:gd name="T50" fmla="*/ 0 w 282"/>
                <a:gd name="T51" fmla="*/ 54 h 362"/>
                <a:gd name="T52" fmla="*/ 14 w 282"/>
                <a:gd name="T53" fmla="*/ 27 h 362"/>
                <a:gd name="T54" fmla="*/ 41 w 282"/>
                <a:gd name="T55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2" h="362">
                  <a:moveTo>
                    <a:pt x="41" y="0"/>
                  </a:moveTo>
                  <a:lnTo>
                    <a:pt x="67" y="0"/>
                  </a:lnTo>
                  <a:lnTo>
                    <a:pt x="67" y="14"/>
                  </a:lnTo>
                  <a:lnTo>
                    <a:pt x="108" y="41"/>
                  </a:lnTo>
                  <a:lnTo>
                    <a:pt x="148" y="67"/>
                  </a:lnTo>
                  <a:lnTo>
                    <a:pt x="201" y="94"/>
                  </a:lnTo>
                  <a:lnTo>
                    <a:pt x="215" y="108"/>
                  </a:lnTo>
                  <a:lnTo>
                    <a:pt x="242" y="175"/>
                  </a:lnTo>
                  <a:lnTo>
                    <a:pt x="255" y="201"/>
                  </a:lnTo>
                  <a:lnTo>
                    <a:pt x="268" y="228"/>
                  </a:lnTo>
                  <a:lnTo>
                    <a:pt x="282" y="255"/>
                  </a:lnTo>
                  <a:lnTo>
                    <a:pt x="282" y="268"/>
                  </a:lnTo>
                  <a:lnTo>
                    <a:pt x="268" y="282"/>
                  </a:lnTo>
                  <a:lnTo>
                    <a:pt x="255" y="309"/>
                  </a:lnTo>
                  <a:lnTo>
                    <a:pt x="228" y="322"/>
                  </a:lnTo>
                  <a:lnTo>
                    <a:pt x="215" y="335"/>
                  </a:lnTo>
                  <a:lnTo>
                    <a:pt x="201" y="362"/>
                  </a:lnTo>
                  <a:lnTo>
                    <a:pt x="108" y="362"/>
                  </a:lnTo>
                  <a:lnTo>
                    <a:pt x="81" y="349"/>
                  </a:lnTo>
                  <a:lnTo>
                    <a:pt x="67" y="322"/>
                  </a:lnTo>
                  <a:lnTo>
                    <a:pt x="67" y="309"/>
                  </a:lnTo>
                  <a:lnTo>
                    <a:pt x="67" y="268"/>
                  </a:lnTo>
                  <a:lnTo>
                    <a:pt x="54" y="268"/>
                  </a:lnTo>
                  <a:lnTo>
                    <a:pt x="27" y="188"/>
                  </a:lnTo>
                  <a:lnTo>
                    <a:pt x="0" y="94"/>
                  </a:lnTo>
                  <a:lnTo>
                    <a:pt x="0" y="54"/>
                  </a:lnTo>
                  <a:lnTo>
                    <a:pt x="14" y="2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8E8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8" name="Freeform 64"/>
            <p:cNvSpPr>
              <a:spLocks/>
            </p:cNvSpPr>
            <p:nvPr/>
          </p:nvSpPr>
          <p:spPr bwMode="auto">
            <a:xfrm>
              <a:off x="1045" y="1493"/>
              <a:ext cx="254" cy="308"/>
            </a:xfrm>
            <a:custGeom>
              <a:avLst/>
              <a:gdLst>
                <a:gd name="T0" fmla="*/ 40 w 254"/>
                <a:gd name="T1" fmla="*/ 0 h 308"/>
                <a:gd name="T2" fmla="*/ 67 w 254"/>
                <a:gd name="T3" fmla="*/ 0 h 308"/>
                <a:gd name="T4" fmla="*/ 67 w 254"/>
                <a:gd name="T5" fmla="*/ 14 h 308"/>
                <a:gd name="T6" fmla="*/ 94 w 254"/>
                <a:gd name="T7" fmla="*/ 40 h 308"/>
                <a:gd name="T8" fmla="*/ 134 w 254"/>
                <a:gd name="T9" fmla="*/ 54 h 308"/>
                <a:gd name="T10" fmla="*/ 187 w 254"/>
                <a:gd name="T11" fmla="*/ 81 h 308"/>
                <a:gd name="T12" fmla="*/ 187 w 254"/>
                <a:gd name="T13" fmla="*/ 94 h 308"/>
                <a:gd name="T14" fmla="*/ 214 w 254"/>
                <a:gd name="T15" fmla="*/ 148 h 308"/>
                <a:gd name="T16" fmla="*/ 228 w 254"/>
                <a:gd name="T17" fmla="*/ 174 h 308"/>
                <a:gd name="T18" fmla="*/ 241 w 254"/>
                <a:gd name="T19" fmla="*/ 188 h 308"/>
                <a:gd name="T20" fmla="*/ 254 w 254"/>
                <a:gd name="T21" fmla="*/ 215 h 308"/>
                <a:gd name="T22" fmla="*/ 254 w 254"/>
                <a:gd name="T23" fmla="*/ 228 h 308"/>
                <a:gd name="T24" fmla="*/ 241 w 254"/>
                <a:gd name="T25" fmla="*/ 241 h 308"/>
                <a:gd name="T26" fmla="*/ 228 w 254"/>
                <a:gd name="T27" fmla="*/ 268 h 308"/>
                <a:gd name="T28" fmla="*/ 201 w 254"/>
                <a:gd name="T29" fmla="*/ 268 h 308"/>
                <a:gd name="T30" fmla="*/ 187 w 254"/>
                <a:gd name="T31" fmla="*/ 282 h 308"/>
                <a:gd name="T32" fmla="*/ 187 w 254"/>
                <a:gd name="T33" fmla="*/ 308 h 308"/>
                <a:gd name="T34" fmla="*/ 94 w 254"/>
                <a:gd name="T35" fmla="*/ 308 h 308"/>
                <a:gd name="T36" fmla="*/ 67 w 254"/>
                <a:gd name="T37" fmla="*/ 295 h 308"/>
                <a:gd name="T38" fmla="*/ 67 w 254"/>
                <a:gd name="T39" fmla="*/ 268 h 308"/>
                <a:gd name="T40" fmla="*/ 67 w 254"/>
                <a:gd name="T41" fmla="*/ 268 h 308"/>
                <a:gd name="T42" fmla="*/ 67 w 254"/>
                <a:gd name="T43" fmla="*/ 228 h 308"/>
                <a:gd name="T44" fmla="*/ 53 w 254"/>
                <a:gd name="T45" fmla="*/ 228 h 308"/>
                <a:gd name="T46" fmla="*/ 27 w 254"/>
                <a:gd name="T47" fmla="*/ 161 h 308"/>
                <a:gd name="T48" fmla="*/ 0 w 254"/>
                <a:gd name="T49" fmla="*/ 81 h 308"/>
                <a:gd name="T50" fmla="*/ 0 w 254"/>
                <a:gd name="T51" fmla="*/ 40 h 308"/>
                <a:gd name="T52" fmla="*/ 13 w 254"/>
                <a:gd name="T53" fmla="*/ 27 h 308"/>
                <a:gd name="T54" fmla="*/ 40 w 254"/>
                <a:gd name="T55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4" h="308">
                  <a:moveTo>
                    <a:pt x="40" y="0"/>
                  </a:moveTo>
                  <a:lnTo>
                    <a:pt x="67" y="0"/>
                  </a:lnTo>
                  <a:lnTo>
                    <a:pt x="67" y="14"/>
                  </a:lnTo>
                  <a:lnTo>
                    <a:pt x="94" y="40"/>
                  </a:lnTo>
                  <a:lnTo>
                    <a:pt x="134" y="54"/>
                  </a:lnTo>
                  <a:lnTo>
                    <a:pt x="187" y="81"/>
                  </a:lnTo>
                  <a:lnTo>
                    <a:pt x="187" y="94"/>
                  </a:lnTo>
                  <a:lnTo>
                    <a:pt x="214" y="148"/>
                  </a:lnTo>
                  <a:lnTo>
                    <a:pt x="228" y="174"/>
                  </a:lnTo>
                  <a:lnTo>
                    <a:pt x="241" y="188"/>
                  </a:lnTo>
                  <a:lnTo>
                    <a:pt x="254" y="215"/>
                  </a:lnTo>
                  <a:lnTo>
                    <a:pt x="254" y="228"/>
                  </a:lnTo>
                  <a:lnTo>
                    <a:pt x="241" y="241"/>
                  </a:lnTo>
                  <a:lnTo>
                    <a:pt x="228" y="268"/>
                  </a:lnTo>
                  <a:lnTo>
                    <a:pt x="201" y="268"/>
                  </a:lnTo>
                  <a:lnTo>
                    <a:pt x="187" y="282"/>
                  </a:lnTo>
                  <a:lnTo>
                    <a:pt x="187" y="308"/>
                  </a:lnTo>
                  <a:lnTo>
                    <a:pt x="94" y="308"/>
                  </a:lnTo>
                  <a:lnTo>
                    <a:pt x="67" y="295"/>
                  </a:lnTo>
                  <a:lnTo>
                    <a:pt x="67" y="268"/>
                  </a:lnTo>
                  <a:lnTo>
                    <a:pt x="67" y="268"/>
                  </a:lnTo>
                  <a:lnTo>
                    <a:pt x="67" y="228"/>
                  </a:lnTo>
                  <a:lnTo>
                    <a:pt x="53" y="228"/>
                  </a:lnTo>
                  <a:lnTo>
                    <a:pt x="27" y="161"/>
                  </a:lnTo>
                  <a:lnTo>
                    <a:pt x="0" y="81"/>
                  </a:lnTo>
                  <a:lnTo>
                    <a:pt x="0" y="40"/>
                  </a:lnTo>
                  <a:lnTo>
                    <a:pt x="13" y="2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A8A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09" name="Freeform 65"/>
            <p:cNvSpPr>
              <a:spLocks/>
            </p:cNvSpPr>
            <p:nvPr/>
          </p:nvSpPr>
          <p:spPr bwMode="auto">
            <a:xfrm>
              <a:off x="1045" y="1493"/>
              <a:ext cx="228" cy="282"/>
            </a:xfrm>
            <a:custGeom>
              <a:avLst/>
              <a:gdLst>
                <a:gd name="T0" fmla="*/ 40 w 228"/>
                <a:gd name="T1" fmla="*/ 0 h 282"/>
                <a:gd name="T2" fmla="*/ 53 w 228"/>
                <a:gd name="T3" fmla="*/ 0 h 282"/>
                <a:gd name="T4" fmla="*/ 53 w 228"/>
                <a:gd name="T5" fmla="*/ 14 h 282"/>
                <a:gd name="T6" fmla="*/ 80 w 228"/>
                <a:gd name="T7" fmla="*/ 40 h 282"/>
                <a:gd name="T8" fmla="*/ 120 w 228"/>
                <a:gd name="T9" fmla="*/ 54 h 282"/>
                <a:gd name="T10" fmla="*/ 174 w 228"/>
                <a:gd name="T11" fmla="*/ 67 h 282"/>
                <a:gd name="T12" fmla="*/ 174 w 228"/>
                <a:gd name="T13" fmla="*/ 81 h 282"/>
                <a:gd name="T14" fmla="*/ 187 w 228"/>
                <a:gd name="T15" fmla="*/ 134 h 282"/>
                <a:gd name="T16" fmla="*/ 201 w 228"/>
                <a:gd name="T17" fmla="*/ 161 h 282"/>
                <a:gd name="T18" fmla="*/ 214 w 228"/>
                <a:gd name="T19" fmla="*/ 174 h 282"/>
                <a:gd name="T20" fmla="*/ 228 w 228"/>
                <a:gd name="T21" fmla="*/ 201 h 282"/>
                <a:gd name="T22" fmla="*/ 228 w 228"/>
                <a:gd name="T23" fmla="*/ 215 h 282"/>
                <a:gd name="T24" fmla="*/ 214 w 228"/>
                <a:gd name="T25" fmla="*/ 215 h 282"/>
                <a:gd name="T26" fmla="*/ 201 w 228"/>
                <a:gd name="T27" fmla="*/ 241 h 282"/>
                <a:gd name="T28" fmla="*/ 174 w 228"/>
                <a:gd name="T29" fmla="*/ 241 h 282"/>
                <a:gd name="T30" fmla="*/ 174 w 228"/>
                <a:gd name="T31" fmla="*/ 255 h 282"/>
                <a:gd name="T32" fmla="*/ 174 w 228"/>
                <a:gd name="T33" fmla="*/ 282 h 282"/>
                <a:gd name="T34" fmla="*/ 80 w 228"/>
                <a:gd name="T35" fmla="*/ 282 h 282"/>
                <a:gd name="T36" fmla="*/ 53 w 228"/>
                <a:gd name="T37" fmla="*/ 268 h 282"/>
                <a:gd name="T38" fmla="*/ 53 w 228"/>
                <a:gd name="T39" fmla="*/ 241 h 282"/>
                <a:gd name="T40" fmla="*/ 53 w 228"/>
                <a:gd name="T41" fmla="*/ 241 h 282"/>
                <a:gd name="T42" fmla="*/ 53 w 228"/>
                <a:gd name="T43" fmla="*/ 215 h 282"/>
                <a:gd name="T44" fmla="*/ 53 w 228"/>
                <a:gd name="T45" fmla="*/ 215 h 282"/>
                <a:gd name="T46" fmla="*/ 27 w 228"/>
                <a:gd name="T47" fmla="*/ 148 h 282"/>
                <a:gd name="T48" fmla="*/ 0 w 228"/>
                <a:gd name="T49" fmla="*/ 67 h 282"/>
                <a:gd name="T50" fmla="*/ 0 w 228"/>
                <a:gd name="T51" fmla="*/ 40 h 282"/>
                <a:gd name="T52" fmla="*/ 13 w 228"/>
                <a:gd name="T53" fmla="*/ 27 h 282"/>
                <a:gd name="T54" fmla="*/ 40 w 228"/>
                <a:gd name="T55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8" h="282">
                  <a:moveTo>
                    <a:pt x="40" y="0"/>
                  </a:moveTo>
                  <a:lnTo>
                    <a:pt x="53" y="0"/>
                  </a:lnTo>
                  <a:lnTo>
                    <a:pt x="53" y="14"/>
                  </a:lnTo>
                  <a:lnTo>
                    <a:pt x="80" y="40"/>
                  </a:lnTo>
                  <a:lnTo>
                    <a:pt x="120" y="54"/>
                  </a:lnTo>
                  <a:lnTo>
                    <a:pt x="174" y="67"/>
                  </a:lnTo>
                  <a:lnTo>
                    <a:pt x="174" y="81"/>
                  </a:lnTo>
                  <a:lnTo>
                    <a:pt x="187" y="134"/>
                  </a:lnTo>
                  <a:lnTo>
                    <a:pt x="201" y="161"/>
                  </a:lnTo>
                  <a:lnTo>
                    <a:pt x="214" y="174"/>
                  </a:lnTo>
                  <a:lnTo>
                    <a:pt x="228" y="201"/>
                  </a:lnTo>
                  <a:lnTo>
                    <a:pt x="228" y="215"/>
                  </a:lnTo>
                  <a:lnTo>
                    <a:pt x="214" y="215"/>
                  </a:lnTo>
                  <a:lnTo>
                    <a:pt x="201" y="241"/>
                  </a:lnTo>
                  <a:lnTo>
                    <a:pt x="174" y="241"/>
                  </a:lnTo>
                  <a:lnTo>
                    <a:pt x="174" y="255"/>
                  </a:lnTo>
                  <a:lnTo>
                    <a:pt x="174" y="282"/>
                  </a:lnTo>
                  <a:lnTo>
                    <a:pt x="80" y="282"/>
                  </a:lnTo>
                  <a:lnTo>
                    <a:pt x="53" y="268"/>
                  </a:lnTo>
                  <a:lnTo>
                    <a:pt x="53" y="241"/>
                  </a:lnTo>
                  <a:lnTo>
                    <a:pt x="53" y="241"/>
                  </a:lnTo>
                  <a:lnTo>
                    <a:pt x="53" y="215"/>
                  </a:lnTo>
                  <a:lnTo>
                    <a:pt x="53" y="215"/>
                  </a:lnTo>
                  <a:lnTo>
                    <a:pt x="27" y="148"/>
                  </a:lnTo>
                  <a:lnTo>
                    <a:pt x="0" y="67"/>
                  </a:lnTo>
                  <a:lnTo>
                    <a:pt x="0" y="40"/>
                  </a:lnTo>
                  <a:lnTo>
                    <a:pt x="13" y="2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0" name="Freeform 66"/>
            <p:cNvSpPr>
              <a:spLocks/>
            </p:cNvSpPr>
            <p:nvPr/>
          </p:nvSpPr>
          <p:spPr bwMode="auto">
            <a:xfrm>
              <a:off x="1058" y="1507"/>
              <a:ext cx="201" cy="254"/>
            </a:xfrm>
            <a:custGeom>
              <a:avLst/>
              <a:gdLst>
                <a:gd name="T0" fmla="*/ 40 w 201"/>
                <a:gd name="T1" fmla="*/ 0 h 254"/>
                <a:gd name="T2" fmla="*/ 54 w 201"/>
                <a:gd name="T3" fmla="*/ 0 h 254"/>
                <a:gd name="T4" fmla="*/ 54 w 201"/>
                <a:gd name="T5" fmla="*/ 13 h 254"/>
                <a:gd name="T6" fmla="*/ 67 w 201"/>
                <a:gd name="T7" fmla="*/ 40 h 254"/>
                <a:gd name="T8" fmla="*/ 107 w 201"/>
                <a:gd name="T9" fmla="*/ 53 h 254"/>
                <a:gd name="T10" fmla="*/ 148 w 201"/>
                <a:gd name="T11" fmla="*/ 67 h 254"/>
                <a:gd name="T12" fmla="*/ 148 w 201"/>
                <a:gd name="T13" fmla="*/ 67 h 254"/>
                <a:gd name="T14" fmla="*/ 161 w 201"/>
                <a:gd name="T15" fmla="*/ 120 h 254"/>
                <a:gd name="T16" fmla="*/ 174 w 201"/>
                <a:gd name="T17" fmla="*/ 147 h 254"/>
                <a:gd name="T18" fmla="*/ 188 w 201"/>
                <a:gd name="T19" fmla="*/ 160 h 254"/>
                <a:gd name="T20" fmla="*/ 201 w 201"/>
                <a:gd name="T21" fmla="*/ 187 h 254"/>
                <a:gd name="T22" fmla="*/ 201 w 201"/>
                <a:gd name="T23" fmla="*/ 187 h 254"/>
                <a:gd name="T24" fmla="*/ 188 w 201"/>
                <a:gd name="T25" fmla="*/ 187 h 254"/>
                <a:gd name="T26" fmla="*/ 174 w 201"/>
                <a:gd name="T27" fmla="*/ 214 h 254"/>
                <a:gd name="T28" fmla="*/ 148 w 201"/>
                <a:gd name="T29" fmla="*/ 214 h 254"/>
                <a:gd name="T30" fmla="*/ 148 w 201"/>
                <a:gd name="T31" fmla="*/ 227 h 254"/>
                <a:gd name="T32" fmla="*/ 148 w 201"/>
                <a:gd name="T33" fmla="*/ 254 h 254"/>
                <a:gd name="T34" fmla="*/ 67 w 201"/>
                <a:gd name="T35" fmla="*/ 254 h 254"/>
                <a:gd name="T36" fmla="*/ 54 w 201"/>
                <a:gd name="T37" fmla="*/ 241 h 254"/>
                <a:gd name="T38" fmla="*/ 54 w 201"/>
                <a:gd name="T39" fmla="*/ 214 h 254"/>
                <a:gd name="T40" fmla="*/ 54 w 201"/>
                <a:gd name="T41" fmla="*/ 214 h 254"/>
                <a:gd name="T42" fmla="*/ 54 w 201"/>
                <a:gd name="T43" fmla="*/ 187 h 254"/>
                <a:gd name="T44" fmla="*/ 54 w 201"/>
                <a:gd name="T45" fmla="*/ 187 h 254"/>
                <a:gd name="T46" fmla="*/ 27 w 201"/>
                <a:gd name="T47" fmla="*/ 134 h 254"/>
                <a:gd name="T48" fmla="*/ 0 w 201"/>
                <a:gd name="T49" fmla="*/ 67 h 254"/>
                <a:gd name="T50" fmla="*/ 0 w 201"/>
                <a:gd name="T51" fmla="*/ 40 h 254"/>
                <a:gd name="T52" fmla="*/ 14 w 201"/>
                <a:gd name="T53" fmla="*/ 26 h 254"/>
                <a:gd name="T54" fmla="*/ 40 w 201"/>
                <a:gd name="T5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1" h="254">
                  <a:moveTo>
                    <a:pt x="40" y="0"/>
                  </a:moveTo>
                  <a:lnTo>
                    <a:pt x="54" y="0"/>
                  </a:lnTo>
                  <a:lnTo>
                    <a:pt x="54" y="13"/>
                  </a:lnTo>
                  <a:lnTo>
                    <a:pt x="67" y="40"/>
                  </a:lnTo>
                  <a:lnTo>
                    <a:pt x="107" y="53"/>
                  </a:lnTo>
                  <a:lnTo>
                    <a:pt x="148" y="67"/>
                  </a:lnTo>
                  <a:lnTo>
                    <a:pt x="148" y="67"/>
                  </a:lnTo>
                  <a:lnTo>
                    <a:pt x="161" y="120"/>
                  </a:lnTo>
                  <a:lnTo>
                    <a:pt x="174" y="147"/>
                  </a:lnTo>
                  <a:lnTo>
                    <a:pt x="188" y="160"/>
                  </a:lnTo>
                  <a:lnTo>
                    <a:pt x="201" y="187"/>
                  </a:lnTo>
                  <a:lnTo>
                    <a:pt x="201" y="187"/>
                  </a:lnTo>
                  <a:lnTo>
                    <a:pt x="188" y="187"/>
                  </a:lnTo>
                  <a:lnTo>
                    <a:pt x="174" y="214"/>
                  </a:lnTo>
                  <a:lnTo>
                    <a:pt x="148" y="214"/>
                  </a:lnTo>
                  <a:lnTo>
                    <a:pt x="148" y="227"/>
                  </a:lnTo>
                  <a:lnTo>
                    <a:pt x="148" y="254"/>
                  </a:lnTo>
                  <a:lnTo>
                    <a:pt x="67" y="254"/>
                  </a:lnTo>
                  <a:lnTo>
                    <a:pt x="54" y="241"/>
                  </a:lnTo>
                  <a:lnTo>
                    <a:pt x="54" y="214"/>
                  </a:lnTo>
                  <a:lnTo>
                    <a:pt x="54" y="214"/>
                  </a:lnTo>
                  <a:lnTo>
                    <a:pt x="54" y="187"/>
                  </a:lnTo>
                  <a:lnTo>
                    <a:pt x="54" y="187"/>
                  </a:lnTo>
                  <a:lnTo>
                    <a:pt x="27" y="134"/>
                  </a:lnTo>
                  <a:lnTo>
                    <a:pt x="0" y="67"/>
                  </a:lnTo>
                  <a:lnTo>
                    <a:pt x="0" y="40"/>
                  </a:lnTo>
                  <a:lnTo>
                    <a:pt x="14" y="2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D3D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1" name="Freeform 67"/>
            <p:cNvSpPr>
              <a:spLocks/>
            </p:cNvSpPr>
            <p:nvPr/>
          </p:nvSpPr>
          <p:spPr bwMode="auto">
            <a:xfrm>
              <a:off x="1058" y="1507"/>
              <a:ext cx="174" cy="227"/>
            </a:xfrm>
            <a:custGeom>
              <a:avLst/>
              <a:gdLst>
                <a:gd name="T0" fmla="*/ 40 w 174"/>
                <a:gd name="T1" fmla="*/ 0 h 227"/>
                <a:gd name="T2" fmla="*/ 40 w 174"/>
                <a:gd name="T3" fmla="*/ 0 h 227"/>
                <a:gd name="T4" fmla="*/ 40 w 174"/>
                <a:gd name="T5" fmla="*/ 13 h 227"/>
                <a:gd name="T6" fmla="*/ 54 w 174"/>
                <a:gd name="T7" fmla="*/ 40 h 227"/>
                <a:gd name="T8" fmla="*/ 94 w 174"/>
                <a:gd name="T9" fmla="*/ 53 h 227"/>
                <a:gd name="T10" fmla="*/ 134 w 174"/>
                <a:gd name="T11" fmla="*/ 53 h 227"/>
                <a:gd name="T12" fmla="*/ 134 w 174"/>
                <a:gd name="T13" fmla="*/ 53 h 227"/>
                <a:gd name="T14" fmla="*/ 134 w 174"/>
                <a:gd name="T15" fmla="*/ 107 h 227"/>
                <a:gd name="T16" fmla="*/ 148 w 174"/>
                <a:gd name="T17" fmla="*/ 134 h 227"/>
                <a:gd name="T18" fmla="*/ 161 w 174"/>
                <a:gd name="T19" fmla="*/ 147 h 227"/>
                <a:gd name="T20" fmla="*/ 174 w 174"/>
                <a:gd name="T21" fmla="*/ 174 h 227"/>
                <a:gd name="T22" fmla="*/ 174 w 174"/>
                <a:gd name="T23" fmla="*/ 174 h 227"/>
                <a:gd name="T24" fmla="*/ 161 w 174"/>
                <a:gd name="T25" fmla="*/ 174 h 227"/>
                <a:gd name="T26" fmla="*/ 148 w 174"/>
                <a:gd name="T27" fmla="*/ 187 h 227"/>
                <a:gd name="T28" fmla="*/ 134 w 174"/>
                <a:gd name="T29" fmla="*/ 187 h 227"/>
                <a:gd name="T30" fmla="*/ 134 w 174"/>
                <a:gd name="T31" fmla="*/ 201 h 227"/>
                <a:gd name="T32" fmla="*/ 134 w 174"/>
                <a:gd name="T33" fmla="*/ 227 h 227"/>
                <a:gd name="T34" fmla="*/ 54 w 174"/>
                <a:gd name="T35" fmla="*/ 227 h 227"/>
                <a:gd name="T36" fmla="*/ 40 w 174"/>
                <a:gd name="T37" fmla="*/ 214 h 227"/>
                <a:gd name="T38" fmla="*/ 40 w 174"/>
                <a:gd name="T39" fmla="*/ 187 h 227"/>
                <a:gd name="T40" fmla="*/ 40 w 174"/>
                <a:gd name="T41" fmla="*/ 187 h 227"/>
                <a:gd name="T42" fmla="*/ 40 w 174"/>
                <a:gd name="T43" fmla="*/ 174 h 227"/>
                <a:gd name="T44" fmla="*/ 40 w 174"/>
                <a:gd name="T45" fmla="*/ 174 h 227"/>
                <a:gd name="T46" fmla="*/ 27 w 174"/>
                <a:gd name="T47" fmla="*/ 120 h 227"/>
                <a:gd name="T48" fmla="*/ 0 w 174"/>
                <a:gd name="T49" fmla="*/ 53 h 227"/>
                <a:gd name="T50" fmla="*/ 0 w 174"/>
                <a:gd name="T51" fmla="*/ 40 h 227"/>
                <a:gd name="T52" fmla="*/ 14 w 174"/>
                <a:gd name="T53" fmla="*/ 26 h 227"/>
                <a:gd name="T54" fmla="*/ 40 w 174"/>
                <a:gd name="T55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" h="227">
                  <a:moveTo>
                    <a:pt x="40" y="0"/>
                  </a:moveTo>
                  <a:lnTo>
                    <a:pt x="40" y="0"/>
                  </a:lnTo>
                  <a:lnTo>
                    <a:pt x="40" y="13"/>
                  </a:lnTo>
                  <a:lnTo>
                    <a:pt x="54" y="40"/>
                  </a:lnTo>
                  <a:lnTo>
                    <a:pt x="94" y="53"/>
                  </a:lnTo>
                  <a:lnTo>
                    <a:pt x="134" y="53"/>
                  </a:lnTo>
                  <a:lnTo>
                    <a:pt x="134" y="53"/>
                  </a:lnTo>
                  <a:lnTo>
                    <a:pt x="134" y="107"/>
                  </a:lnTo>
                  <a:lnTo>
                    <a:pt x="148" y="134"/>
                  </a:lnTo>
                  <a:lnTo>
                    <a:pt x="161" y="147"/>
                  </a:lnTo>
                  <a:lnTo>
                    <a:pt x="174" y="174"/>
                  </a:lnTo>
                  <a:lnTo>
                    <a:pt x="174" y="174"/>
                  </a:lnTo>
                  <a:lnTo>
                    <a:pt x="161" y="174"/>
                  </a:lnTo>
                  <a:lnTo>
                    <a:pt x="148" y="187"/>
                  </a:lnTo>
                  <a:lnTo>
                    <a:pt x="134" y="187"/>
                  </a:lnTo>
                  <a:lnTo>
                    <a:pt x="134" y="201"/>
                  </a:lnTo>
                  <a:lnTo>
                    <a:pt x="134" y="227"/>
                  </a:lnTo>
                  <a:lnTo>
                    <a:pt x="54" y="227"/>
                  </a:lnTo>
                  <a:lnTo>
                    <a:pt x="40" y="214"/>
                  </a:lnTo>
                  <a:lnTo>
                    <a:pt x="40" y="187"/>
                  </a:lnTo>
                  <a:lnTo>
                    <a:pt x="40" y="187"/>
                  </a:lnTo>
                  <a:lnTo>
                    <a:pt x="40" y="174"/>
                  </a:lnTo>
                  <a:lnTo>
                    <a:pt x="40" y="174"/>
                  </a:lnTo>
                  <a:lnTo>
                    <a:pt x="27" y="120"/>
                  </a:lnTo>
                  <a:lnTo>
                    <a:pt x="0" y="53"/>
                  </a:lnTo>
                  <a:lnTo>
                    <a:pt x="0" y="40"/>
                  </a:lnTo>
                  <a:lnTo>
                    <a:pt x="14" y="2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3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2" name="Freeform 68"/>
            <p:cNvSpPr>
              <a:spLocks/>
            </p:cNvSpPr>
            <p:nvPr/>
          </p:nvSpPr>
          <p:spPr bwMode="auto">
            <a:xfrm>
              <a:off x="1072" y="1533"/>
              <a:ext cx="147" cy="175"/>
            </a:xfrm>
            <a:custGeom>
              <a:avLst/>
              <a:gdLst>
                <a:gd name="T0" fmla="*/ 40 w 147"/>
                <a:gd name="T1" fmla="*/ 0 h 175"/>
                <a:gd name="T2" fmla="*/ 40 w 147"/>
                <a:gd name="T3" fmla="*/ 0 h 175"/>
                <a:gd name="T4" fmla="*/ 40 w 147"/>
                <a:gd name="T5" fmla="*/ 14 h 175"/>
                <a:gd name="T6" fmla="*/ 40 w 147"/>
                <a:gd name="T7" fmla="*/ 27 h 175"/>
                <a:gd name="T8" fmla="*/ 80 w 147"/>
                <a:gd name="T9" fmla="*/ 41 h 175"/>
                <a:gd name="T10" fmla="*/ 107 w 147"/>
                <a:gd name="T11" fmla="*/ 41 h 175"/>
                <a:gd name="T12" fmla="*/ 107 w 147"/>
                <a:gd name="T13" fmla="*/ 41 h 175"/>
                <a:gd name="T14" fmla="*/ 107 w 147"/>
                <a:gd name="T15" fmla="*/ 81 h 175"/>
                <a:gd name="T16" fmla="*/ 120 w 147"/>
                <a:gd name="T17" fmla="*/ 108 h 175"/>
                <a:gd name="T18" fmla="*/ 134 w 147"/>
                <a:gd name="T19" fmla="*/ 108 h 175"/>
                <a:gd name="T20" fmla="*/ 147 w 147"/>
                <a:gd name="T21" fmla="*/ 134 h 175"/>
                <a:gd name="T22" fmla="*/ 147 w 147"/>
                <a:gd name="T23" fmla="*/ 134 h 175"/>
                <a:gd name="T24" fmla="*/ 134 w 147"/>
                <a:gd name="T25" fmla="*/ 134 h 175"/>
                <a:gd name="T26" fmla="*/ 120 w 147"/>
                <a:gd name="T27" fmla="*/ 148 h 175"/>
                <a:gd name="T28" fmla="*/ 107 w 147"/>
                <a:gd name="T29" fmla="*/ 148 h 175"/>
                <a:gd name="T30" fmla="*/ 107 w 147"/>
                <a:gd name="T31" fmla="*/ 148 h 175"/>
                <a:gd name="T32" fmla="*/ 107 w 147"/>
                <a:gd name="T33" fmla="*/ 175 h 175"/>
                <a:gd name="T34" fmla="*/ 40 w 147"/>
                <a:gd name="T35" fmla="*/ 175 h 175"/>
                <a:gd name="T36" fmla="*/ 40 w 147"/>
                <a:gd name="T37" fmla="*/ 161 h 175"/>
                <a:gd name="T38" fmla="*/ 40 w 147"/>
                <a:gd name="T39" fmla="*/ 148 h 175"/>
                <a:gd name="T40" fmla="*/ 40 w 147"/>
                <a:gd name="T41" fmla="*/ 148 h 175"/>
                <a:gd name="T42" fmla="*/ 40 w 147"/>
                <a:gd name="T43" fmla="*/ 134 h 175"/>
                <a:gd name="T44" fmla="*/ 40 w 147"/>
                <a:gd name="T45" fmla="*/ 134 h 175"/>
                <a:gd name="T46" fmla="*/ 26 w 147"/>
                <a:gd name="T47" fmla="*/ 94 h 175"/>
                <a:gd name="T48" fmla="*/ 0 w 147"/>
                <a:gd name="T49" fmla="*/ 41 h 175"/>
                <a:gd name="T50" fmla="*/ 0 w 147"/>
                <a:gd name="T51" fmla="*/ 27 h 175"/>
                <a:gd name="T52" fmla="*/ 13 w 147"/>
                <a:gd name="T53" fmla="*/ 27 h 175"/>
                <a:gd name="T54" fmla="*/ 40 w 147"/>
                <a:gd name="T5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7" h="175">
                  <a:moveTo>
                    <a:pt x="40" y="0"/>
                  </a:moveTo>
                  <a:lnTo>
                    <a:pt x="40" y="0"/>
                  </a:lnTo>
                  <a:lnTo>
                    <a:pt x="40" y="14"/>
                  </a:lnTo>
                  <a:lnTo>
                    <a:pt x="40" y="27"/>
                  </a:lnTo>
                  <a:lnTo>
                    <a:pt x="80" y="41"/>
                  </a:lnTo>
                  <a:lnTo>
                    <a:pt x="107" y="41"/>
                  </a:lnTo>
                  <a:lnTo>
                    <a:pt x="107" y="41"/>
                  </a:lnTo>
                  <a:lnTo>
                    <a:pt x="107" y="81"/>
                  </a:lnTo>
                  <a:lnTo>
                    <a:pt x="120" y="108"/>
                  </a:lnTo>
                  <a:lnTo>
                    <a:pt x="134" y="108"/>
                  </a:lnTo>
                  <a:lnTo>
                    <a:pt x="147" y="134"/>
                  </a:lnTo>
                  <a:lnTo>
                    <a:pt x="147" y="134"/>
                  </a:lnTo>
                  <a:lnTo>
                    <a:pt x="134" y="134"/>
                  </a:lnTo>
                  <a:lnTo>
                    <a:pt x="120" y="148"/>
                  </a:lnTo>
                  <a:lnTo>
                    <a:pt x="107" y="148"/>
                  </a:lnTo>
                  <a:lnTo>
                    <a:pt x="107" y="148"/>
                  </a:lnTo>
                  <a:lnTo>
                    <a:pt x="107" y="175"/>
                  </a:lnTo>
                  <a:lnTo>
                    <a:pt x="40" y="175"/>
                  </a:lnTo>
                  <a:lnTo>
                    <a:pt x="40" y="161"/>
                  </a:lnTo>
                  <a:lnTo>
                    <a:pt x="40" y="148"/>
                  </a:lnTo>
                  <a:lnTo>
                    <a:pt x="40" y="148"/>
                  </a:lnTo>
                  <a:lnTo>
                    <a:pt x="40" y="134"/>
                  </a:lnTo>
                  <a:lnTo>
                    <a:pt x="40" y="134"/>
                  </a:lnTo>
                  <a:lnTo>
                    <a:pt x="26" y="94"/>
                  </a:lnTo>
                  <a:lnTo>
                    <a:pt x="0" y="41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F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3" name="Freeform 69"/>
            <p:cNvSpPr>
              <a:spLocks/>
            </p:cNvSpPr>
            <p:nvPr/>
          </p:nvSpPr>
          <p:spPr bwMode="auto">
            <a:xfrm>
              <a:off x="1072" y="1533"/>
              <a:ext cx="120" cy="148"/>
            </a:xfrm>
            <a:custGeom>
              <a:avLst/>
              <a:gdLst>
                <a:gd name="T0" fmla="*/ 26 w 120"/>
                <a:gd name="T1" fmla="*/ 0 h 148"/>
                <a:gd name="T2" fmla="*/ 26 w 120"/>
                <a:gd name="T3" fmla="*/ 0 h 148"/>
                <a:gd name="T4" fmla="*/ 26 w 120"/>
                <a:gd name="T5" fmla="*/ 14 h 148"/>
                <a:gd name="T6" fmla="*/ 26 w 120"/>
                <a:gd name="T7" fmla="*/ 27 h 148"/>
                <a:gd name="T8" fmla="*/ 67 w 120"/>
                <a:gd name="T9" fmla="*/ 41 h 148"/>
                <a:gd name="T10" fmla="*/ 93 w 120"/>
                <a:gd name="T11" fmla="*/ 41 h 148"/>
                <a:gd name="T12" fmla="*/ 93 w 120"/>
                <a:gd name="T13" fmla="*/ 41 h 148"/>
                <a:gd name="T14" fmla="*/ 93 w 120"/>
                <a:gd name="T15" fmla="*/ 67 h 148"/>
                <a:gd name="T16" fmla="*/ 93 w 120"/>
                <a:gd name="T17" fmla="*/ 94 h 148"/>
                <a:gd name="T18" fmla="*/ 107 w 120"/>
                <a:gd name="T19" fmla="*/ 94 h 148"/>
                <a:gd name="T20" fmla="*/ 120 w 120"/>
                <a:gd name="T21" fmla="*/ 108 h 148"/>
                <a:gd name="T22" fmla="*/ 120 w 120"/>
                <a:gd name="T23" fmla="*/ 108 h 148"/>
                <a:gd name="T24" fmla="*/ 107 w 120"/>
                <a:gd name="T25" fmla="*/ 108 h 148"/>
                <a:gd name="T26" fmla="*/ 93 w 120"/>
                <a:gd name="T27" fmla="*/ 121 h 148"/>
                <a:gd name="T28" fmla="*/ 93 w 120"/>
                <a:gd name="T29" fmla="*/ 121 h 148"/>
                <a:gd name="T30" fmla="*/ 93 w 120"/>
                <a:gd name="T31" fmla="*/ 121 h 148"/>
                <a:gd name="T32" fmla="*/ 93 w 120"/>
                <a:gd name="T33" fmla="*/ 148 h 148"/>
                <a:gd name="T34" fmla="*/ 26 w 120"/>
                <a:gd name="T35" fmla="*/ 148 h 148"/>
                <a:gd name="T36" fmla="*/ 26 w 120"/>
                <a:gd name="T37" fmla="*/ 134 h 148"/>
                <a:gd name="T38" fmla="*/ 26 w 120"/>
                <a:gd name="T39" fmla="*/ 121 h 148"/>
                <a:gd name="T40" fmla="*/ 26 w 120"/>
                <a:gd name="T41" fmla="*/ 121 h 148"/>
                <a:gd name="T42" fmla="*/ 26 w 120"/>
                <a:gd name="T43" fmla="*/ 108 h 148"/>
                <a:gd name="T44" fmla="*/ 26 w 120"/>
                <a:gd name="T45" fmla="*/ 108 h 148"/>
                <a:gd name="T46" fmla="*/ 26 w 120"/>
                <a:gd name="T47" fmla="*/ 81 h 148"/>
                <a:gd name="T48" fmla="*/ 0 w 120"/>
                <a:gd name="T49" fmla="*/ 41 h 148"/>
                <a:gd name="T50" fmla="*/ 0 w 120"/>
                <a:gd name="T51" fmla="*/ 27 h 148"/>
                <a:gd name="T52" fmla="*/ 13 w 120"/>
                <a:gd name="T53" fmla="*/ 27 h 148"/>
                <a:gd name="T54" fmla="*/ 26 w 120"/>
                <a:gd name="T5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" h="148">
                  <a:moveTo>
                    <a:pt x="26" y="0"/>
                  </a:moveTo>
                  <a:lnTo>
                    <a:pt x="26" y="0"/>
                  </a:lnTo>
                  <a:lnTo>
                    <a:pt x="26" y="14"/>
                  </a:lnTo>
                  <a:lnTo>
                    <a:pt x="26" y="27"/>
                  </a:lnTo>
                  <a:lnTo>
                    <a:pt x="67" y="41"/>
                  </a:lnTo>
                  <a:lnTo>
                    <a:pt x="93" y="41"/>
                  </a:lnTo>
                  <a:lnTo>
                    <a:pt x="93" y="41"/>
                  </a:lnTo>
                  <a:lnTo>
                    <a:pt x="93" y="67"/>
                  </a:lnTo>
                  <a:lnTo>
                    <a:pt x="93" y="94"/>
                  </a:lnTo>
                  <a:lnTo>
                    <a:pt x="107" y="94"/>
                  </a:lnTo>
                  <a:lnTo>
                    <a:pt x="120" y="108"/>
                  </a:lnTo>
                  <a:lnTo>
                    <a:pt x="120" y="108"/>
                  </a:lnTo>
                  <a:lnTo>
                    <a:pt x="107" y="108"/>
                  </a:lnTo>
                  <a:lnTo>
                    <a:pt x="93" y="121"/>
                  </a:lnTo>
                  <a:lnTo>
                    <a:pt x="93" y="121"/>
                  </a:lnTo>
                  <a:lnTo>
                    <a:pt x="93" y="121"/>
                  </a:lnTo>
                  <a:lnTo>
                    <a:pt x="93" y="148"/>
                  </a:lnTo>
                  <a:lnTo>
                    <a:pt x="26" y="148"/>
                  </a:lnTo>
                  <a:lnTo>
                    <a:pt x="26" y="134"/>
                  </a:lnTo>
                  <a:lnTo>
                    <a:pt x="26" y="121"/>
                  </a:lnTo>
                  <a:lnTo>
                    <a:pt x="26" y="121"/>
                  </a:lnTo>
                  <a:lnTo>
                    <a:pt x="26" y="108"/>
                  </a:lnTo>
                  <a:lnTo>
                    <a:pt x="26" y="108"/>
                  </a:lnTo>
                  <a:lnTo>
                    <a:pt x="26" y="81"/>
                  </a:lnTo>
                  <a:lnTo>
                    <a:pt x="0" y="41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8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1085" y="1547"/>
              <a:ext cx="94" cy="120"/>
            </a:xfrm>
            <a:custGeom>
              <a:avLst/>
              <a:gdLst>
                <a:gd name="T0" fmla="*/ 27 w 94"/>
                <a:gd name="T1" fmla="*/ 0 h 120"/>
                <a:gd name="T2" fmla="*/ 27 w 94"/>
                <a:gd name="T3" fmla="*/ 0 h 120"/>
                <a:gd name="T4" fmla="*/ 27 w 94"/>
                <a:gd name="T5" fmla="*/ 13 h 120"/>
                <a:gd name="T6" fmla="*/ 27 w 94"/>
                <a:gd name="T7" fmla="*/ 27 h 120"/>
                <a:gd name="T8" fmla="*/ 54 w 94"/>
                <a:gd name="T9" fmla="*/ 27 h 120"/>
                <a:gd name="T10" fmla="*/ 67 w 94"/>
                <a:gd name="T11" fmla="*/ 27 h 120"/>
                <a:gd name="T12" fmla="*/ 67 w 94"/>
                <a:gd name="T13" fmla="*/ 27 h 120"/>
                <a:gd name="T14" fmla="*/ 67 w 94"/>
                <a:gd name="T15" fmla="*/ 53 h 120"/>
                <a:gd name="T16" fmla="*/ 67 w 94"/>
                <a:gd name="T17" fmla="*/ 80 h 120"/>
                <a:gd name="T18" fmla="*/ 80 w 94"/>
                <a:gd name="T19" fmla="*/ 80 h 120"/>
                <a:gd name="T20" fmla="*/ 94 w 94"/>
                <a:gd name="T21" fmla="*/ 94 h 120"/>
                <a:gd name="T22" fmla="*/ 94 w 94"/>
                <a:gd name="T23" fmla="*/ 94 h 120"/>
                <a:gd name="T24" fmla="*/ 80 w 94"/>
                <a:gd name="T25" fmla="*/ 94 h 120"/>
                <a:gd name="T26" fmla="*/ 67 w 94"/>
                <a:gd name="T27" fmla="*/ 94 h 120"/>
                <a:gd name="T28" fmla="*/ 67 w 94"/>
                <a:gd name="T29" fmla="*/ 94 h 120"/>
                <a:gd name="T30" fmla="*/ 67 w 94"/>
                <a:gd name="T31" fmla="*/ 94 h 120"/>
                <a:gd name="T32" fmla="*/ 67 w 94"/>
                <a:gd name="T33" fmla="*/ 120 h 120"/>
                <a:gd name="T34" fmla="*/ 27 w 94"/>
                <a:gd name="T35" fmla="*/ 120 h 120"/>
                <a:gd name="T36" fmla="*/ 27 w 94"/>
                <a:gd name="T37" fmla="*/ 107 h 120"/>
                <a:gd name="T38" fmla="*/ 27 w 94"/>
                <a:gd name="T39" fmla="*/ 94 h 120"/>
                <a:gd name="T40" fmla="*/ 27 w 94"/>
                <a:gd name="T41" fmla="*/ 94 h 120"/>
                <a:gd name="T42" fmla="*/ 27 w 94"/>
                <a:gd name="T43" fmla="*/ 94 h 120"/>
                <a:gd name="T44" fmla="*/ 27 w 94"/>
                <a:gd name="T45" fmla="*/ 94 h 120"/>
                <a:gd name="T46" fmla="*/ 27 w 94"/>
                <a:gd name="T47" fmla="*/ 67 h 120"/>
                <a:gd name="T48" fmla="*/ 0 w 94"/>
                <a:gd name="T49" fmla="*/ 27 h 120"/>
                <a:gd name="T50" fmla="*/ 0 w 94"/>
                <a:gd name="T51" fmla="*/ 27 h 120"/>
                <a:gd name="T52" fmla="*/ 13 w 94"/>
                <a:gd name="T53" fmla="*/ 27 h 120"/>
                <a:gd name="T54" fmla="*/ 27 w 94"/>
                <a:gd name="T5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20">
                  <a:moveTo>
                    <a:pt x="27" y="0"/>
                  </a:moveTo>
                  <a:lnTo>
                    <a:pt x="27" y="0"/>
                  </a:lnTo>
                  <a:lnTo>
                    <a:pt x="27" y="13"/>
                  </a:lnTo>
                  <a:lnTo>
                    <a:pt x="27" y="27"/>
                  </a:lnTo>
                  <a:lnTo>
                    <a:pt x="54" y="27"/>
                  </a:lnTo>
                  <a:lnTo>
                    <a:pt x="67" y="27"/>
                  </a:lnTo>
                  <a:lnTo>
                    <a:pt x="67" y="27"/>
                  </a:lnTo>
                  <a:lnTo>
                    <a:pt x="67" y="53"/>
                  </a:lnTo>
                  <a:lnTo>
                    <a:pt x="67" y="80"/>
                  </a:lnTo>
                  <a:lnTo>
                    <a:pt x="80" y="80"/>
                  </a:lnTo>
                  <a:lnTo>
                    <a:pt x="94" y="94"/>
                  </a:lnTo>
                  <a:lnTo>
                    <a:pt x="94" y="94"/>
                  </a:lnTo>
                  <a:lnTo>
                    <a:pt x="80" y="94"/>
                  </a:lnTo>
                  <a:lnTo>
                    <a:pt x="67" y="94"/>
                  </a:lnTo>
                  <a:lnTo>
                    <a:pt x="67" y="94"/>
                  </a:lnTo>
                  <a:lnTo>
                    <a:pt x="67" y="94"/>
                  </a:lnTo>
                  <a:lnTo>
                    <a:pt x="67" y="120"/>
                  </a:lnTo>
                  <a:lnTo>
                    <a:pt x="27" y="120"/>
                  </a:lnTo>
                  <a:lnTo>
                    <a:pt x="27" y="107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6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EF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5" name="Freeform 71"/>
            <p:cNvSpPr>
              <a:spLocks/>
            </p:cNvSpPr>
            <p:nvPr/>
          </p:nvSpPr>
          <p:spPr bwMode="auto">
            <a:xfrm>
              <a:off x="1085" y="1547"/>
              <a:ext cx="94" cy="120"/>
            </a:xfrm>
            <a:custGeom>
              <a:avLst/>
              <a:gdLst>
                <a:gd name="T0" fmla="*/ 27 w 94"/>
                <a:gd name="T1" fmla="*/ 0 h 120"/>
                <a:gd name="T2" fmla="*/ 27 w 94"/>
                <a:gd name="T3" fmla="*/ 0 h 120"/>
                <a:gd name="T4" fmla="*/ 27 w 94"/>
                <a:gd name="T5" fmla="*/ 13 h 120"/>
                <a:gd name="T6" fmla="*/ 27 w 94"/>
                <a:gd name="T7" fmla="*/ 27 h 120"/>
                <a:gd name="T8" fmla="*/ 54 w 94"/>
                <a:gd name="T9" fmla="*/ 27 h 120"/>
                <a:gd name="T10" fmla="*/ 67 w 94"/>
                <a:gd name="T11" fmla="*/ 27 h 120"/>
                <a:gd name="T12" fmla="*/ 67 w 94"/>
                <a:gd name="T13" fmla="*/ 27 h 120"/>
                <a:gd name="T14" fmla="*/ 67 w 94"/>
                <a:gd name="T15" fmla="*/ 53 h 120"/>
                <a:gd name="T16" fmla="*/ 67 w 94"/>
                <a:gd name="T17" fmla="*/ 80 h 120"/>
                <a:gd name="T18" fmla="*/ 80 w 94"/>
                <a:gd name="T19" fmla="*/ 80 h 120"/>
                <a:gd name="T20" fmla="*/ 94 w 94"/>
                <a:gd name="T21" fmla="*/ 94 h 120"/>
                <a:gd name="T22" fmla="*/ 94 w 94"/>
                <a:gd name="T23" fmla="*/ 94 h 120"/>
                <a:gd name="T24" fmla="*/ 80 w 94"/>
                <a:gd name="T25" fmla="*/ 94 h 120"/>
                <a:gd name="T26" fmla="*/ 67 w 94"/>
                <a:gd name="T27" fmla="*/ 94 h 120"/>
                <a:gd name="T28" fmla="*/ 67 w 94"/>
                <a:gd name="T29" fmla="*/ 94 h 120"/>
                <a:gd name="T30" fmla="*/ 67 w 94"/>
                <a:gd name="T31" fmla="*/ 94 h 120"/>
                <a:gd name="T32" fmla="*/ 67 w 94"/>
                <a:gd name="T33" fmla="*/ 120 h 120"/>
                <a:gd name="T34" fmla="*/ 27 w 94"/>
                <a:gd name="T35" fmla="*/ 120 h 120"/>
                <a:gd name="T36" fmla="*/ 27 w 94"/>
                <a:gd name="T37" fmla="*/ 107 h 120"/>
                <a:gd name="T38" fmla="*/ 27 w 94"/>
                <a:gd name="T39" fmla="*/ 94 h 120"/>
                <a:gd name="T40" fmla="*/ 27 w 94"/>
                <a:gd name="T41" fmla="*/ 94 h 120"/>
                <a:gd name="T42" fmla="*/ 27 w 94"/>
                <a:gd name="T43" fmla="*/ 94 h 120"/>
                <a:gd name="T44" fmla="*/ 27 w 94"/>
                <a:gd name="T45" fmla="*/ 94 h 120"/>
                <a:gd name="T46" fmla="*/ 27 w 94"/>
                <a:gd name="T47" fmla="*/ 67 h 120"/>
                <a:gd name="T48" fmla="*/ 0 w 94"/>
                <a:gd name="T49" fmla="*/ 27 h 120"/>
                <a:gd name="T50" fmla="*/ 0 w 94"/>
                <a:gd name="T51" fmla="*/ 27 h 120"/>
                <a:gd name="T52" fmla="*/ 13 w 94"/>
                <a:gd name="T53" fmla="*/ 27 h 120"/>
                <a:gd name="T54" fmla="*/ 27 w 94"/>
                <a:gd name="T5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120">
                  <a:moveTo>
                    <a:pt x="27" y="0"/>
                  </a:moveTo>
                  <a:lnTo>
                    <a:pt x="27" y="0"/>
                  </a:lnTo>
                  <a:lnTo>
                    <a:pt x="27" y="13"/>
                  </a:lnTo>
                  <a:lnTo>
                    <a:pt x="27" y="27"/>
                  </a:lnTo>
                  <a:lnTo>
                    <a:pt x="54" y="27"/>
                  </a:lnTo>
                  <a:lnTo>
                    <a:pt x="67" y="27"/>
                  </a:lnTo>
                  <a:lnTo>
                    <a:pt x="67" y="27"/>
                  </a:lnTo>
                  <a:lnTo>
                    <a:pt x="67" y="53"/>
                  </a:lnTo>
                  <a:lnTo>
                    <a:pt x="67" y="80"/>
                  </a:lnTo>
                  <a:lnTo>
                    <a:pt x="80" y="80"/>
                  </a:lnTo>
                  <a:lnTo>
                    <a:pt x="94" y="94"/>
                  </a:lnTo>
                  <a:lnTo>
                    <a:pt x="94" y="94"/>
                  </a:lnTo>
                  <a:lnTo>
                    <a:pt x="80" y="94"/>
                  </a:lnTo>
                  <a:lnTo>
                    <a:pt x="67" y="94"/>
                  </a:lnTo>
                  <a:lnTo>
                    <a:pt x="67" y="94"/>
                  </a:lnTo>
                  <a:lnTo>
                    <a:pt x="67" y="94"/>
                  </a:lnTo>
                  <a:lnTo>
                    <a:pt x="67" y="120"/>
                  </a:lnTo>
                  <a:lnTo>
                    <a:pt x="27" y="120"/>
                  </a:lnTo>
                  <a:lnTo>
                    <a:pt x="27" y="107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94"/>
                  </a:lnTo>
                  <a:lnTo>
                    <a:pt x="27" y="6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897" y="1225"/>
              <a:ext cx="496" cy="697"/>
            </a:xfrm>
            <a:custGeom>
              <a:avLst/>
              <a:gdLst>
                <a:gd name="T0" fmla="*/ 148 w 496"/>
                <a:gd name="T1" fmla="*/ 201 h 697"/>
                <a:gd name="T2" fmla="*/ 175 w 496"/>
                <a:gd name="T3" fmla="*/ 201 h 697"/>
                <a:gd name="T4" fmla="*/ 215 w 496"/>
                <a:gd name="T5" fmla="*/ 215 h 697"/>
                <a:gd name="T6" fmla="*/ 268 w 496"/>
                <a:gd name="T7" fmla="*/ 241 h 697"/>
                <a:gd name="T8" fmla="*/ 309 w 496"/>
                <a:gd name="T9" fmla="*/ 282 h 697"/>
                <a:gd name="T10" fmla="*/ 362 w 496"/>
                <a:gd name="T11" fmla="*/ 322 h 697"/>
                <a:gd name="T12" fmla="*/ 402 w 496"/>
                <a:gd name="T13" fmla="*/ 362 h 697"/>
                <a:gd name="T14" fmla="*/ 456 w 496"/>
                <a:gd name="T15" fmla="*/ 442 h 697"/>
                <a:gd name="T16" fmla="*/ 469 w 496"/>
                <a:gd name="T17" fmla="*/ 469 h 697"/>
                <a:gd name="T18" fmla="*/ 483 w 496"/>
                <a:gd name="T19" fmla="*/ 509 h 697"/>
                <a:gd name="T20" fmla="*/ 496 w 496"/>
                <a:gd name="T21" fmla="*/ 536 h 697"/>
                <a:gd name="T22" fmla="*/ 496 w 496"/>
                <a:gd name="T23" fmla="*/ 563 h 697"/>
                <a:gd name="T24" fmla="*/ 483 w 496"/>
                <a:gd name="T25" fmla="*/ 603 h 697"/>
                <a:gd name="T26" fmla="*/ 469 w 496"/>
                <a:gd name="T27" fmla="*/ 630 h 697"/>
                <a:gd name="T28" fmla="*/ 443 w 496"/>
                <a:gd name="T29" fmla="*/ 657 h 697"/>
                <a:gd name="T30" fmla="*/ 402 w 496"/>
                <a:gd name="T31" fmla="*/ 670 h 697"/>
                <a:gd name="T32" fmla="*/ 362 w 496"/>
                <a:gd name="T33" fmla="*/ 697 h 697"/>
                <a:gd name="T34" fmla="*/ 268 w 496"/>
                <a:gd name="T35" fmla="*/ 697 h 697"/>
                <a:gd name="T36" fmla="*/ 242 w 496"/>
                <a:gd name="T37" fmla="*/ 684 h 697"/>
                <a:gd name="T38" fmla="*/ 228 w 496"/>
                <a:gd name="T39" fmla="*/ 657 h 697"/>
                <a:gd name="T40" fmla="*/ 201 w 496"/>
                <a:gd name="T41" fmla="*/ 630 h 697"/>
                <a:gd name="T42" fmla="*/ 188 w 496"/>
                <a:gd name="T43" fmla="*/ 590 h 697"/>
                <a:gd name="T44" fmla="*/ 161 w 496"/>
                <a:gd name="T45" fmla="*/ 563 h 697"/>
                <a:gd name="T46" fmla="*/ 134 w 496"/>
                <a:gd name="T47" fmla="*/ 456 h 697"/>
                <a:gd name="T48" fmla="*/ 108 w 496"/>
                <a:gd name="T49" fmla="*/ 322 h 697"/>
                <a:gd name="T50" fmla="*/ 108 w 496"/>
                <a:gd name="T51" fmla="*/ 268 h 697"/>
                <a:gd name="T52" fmla="*/ 121 w 496"/>
                <a:gd name="T53" fmla="*/ 228 h 697"/>
                <a:gd name="T54" fmla="*/ 148 w 496"/>
                <a:gd name="T55" fmla="*/ 201 h 697"/>
                <a:gd name="T56" fmla="*/ 121 w 496"/>
                <a:gd name="T57" fmla="*/ 201 h 697"/>
                <a:gd name="T58" fmla="*/ 94 w 496"/>
                <a:gd name="T59" fmla="*/ 188 h 697"/>
                <a:gd name="T60" fmla="*/ 81 w 496"/>
                <a:gd name="T61" fmla="*/ 174 h 697"/>
                <a:gd name="T62" fmla="*/ 54 w 496"/>
                <a:gd name="T63" fmla="*/ 161 h 697"/>
                <a:gd name="T64" fmla="*/ 41 w 496"/>
                <a:gd name="T65" fmla="*/ 134 h 697"/>
                <a:gd name="T66" fmla="*/ 14 w 496"/>
                <a:gd name="T67" fmla="*/ 107 h 697"/>
                <a:gd name="T68" fmla="*/ 14 w 496"/>
                <a:gd name="T69" fmla="*/ 81 h 697"/>
                <a:gd name="T70" fmla="*/ 0 w 496"/>
                <a:gd name="T71" fmla="*/ 67 h 697"/>
                <a:gd name="T72" fmla="*/ 0 w 496"/>
                <a:gd name="T73" fmla="*/ 54 h 697"/>
                <a:gd name="T74" fmla="*/ 14 w 496"/>
                <a:gd name="T75" fmla="*/ 54 h 697"/>
                <a:gd name="T76" fmla="*/ 14 w 496"/>
                <a:gd name="T77" fmla="*/ 40 h 697"/>
                <a:gd name="T78" fmla="*/ 41 w 496"/>
                <a:gd name="T79" fmla="*/ 14 h 697"/>
                <a:gd name="T80" fmla="*/ 54 w 496"/>
                <a:gd name="T81" fmla="*/ 14 h 697"/>
                <a:gd name="T82" fmla="*/ 67 w 496"/>
                <a:gd name="T83" fmla="*/ 0 h 697"/>
                <a:gd name="T84" fmla="*/ 81 w 496"/>
                <a:gd name="T85" fmla="*/ 0 h 697"/>
                <a:gd name="T86" fmla="*/ 94 w 496"/>
                <a:gd name="T87" fmla="*/ 14 h 697"/>
                <a:gd name="T88" fmla="*/ 108 w 496"/>
                <a:gd name="T89" fmla="*/ 14 h 697"/>
                <a:gd name="T90" fmla="*/ 108 w 496"/>
                <a:gd name="T91" fmla="*/ 27 h 697"/>
                <a:gd name="T92" fmla="*/ 134 w 496"/>
                <a:gd name="T93" fmla="*/ 54 h 697"/>
                <a:gd name="T94" fmla="*/ 134 w 496"/>
                <a:gd name="T95" fmla="*/ 67 h 697"/>
                <a:gd name="T96" fmla="*/ 148 w 496"/>
                <a:gd name="T97" fmla="*/ 81 h 697"/>
                <a:gd name="T98" fmla="*/ 148 w 496"/>
                <a:gd name="T99" fmla="*/ 107 h 697"/>
                <a:gd name="T100" fmla="*/ 161 w 496"/>
                <a:gd name="T101" fmla="*/ 134 h 697"/>
                <a:gd name="T102" fmla="*/ 161 w 496"/>
                <a:gd name="T103" fmla="*/ 174 h 697"/>
                <a:gd name="T104" fmla="*/ 148 w 496"/>
                <a:gd name="T105" fmla="*/ 188 h 697"/>
                <a:gd name="T106" fmla="*/ 148 w 496"/>
                <a:gd name="T107" fmla="*/ 201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6" h="697">
                  <a:moveTo>
                    <a:pt x="148" y="201"/>
                  </a:moveTo>
                  <a:lnTo>
                    <a:pt x="175" y="201"/>
                  </a:lnTo>
                  <a:lnTo>
                    <a:pt x="215" y="215"/>
                  </a:lnTo>
                  <a:lnTo>
                    <a:pt x="268" y="241"/>
                  </a:lnTo>
                  <a:lnTo>
                    <a:pt x="309" y="282"/>
                  </a:lnTo>
                  <a:lnTo>
                    <a:pt x="362" y="322"/>
                  </a:lnTo>
                  <a:lnTo>
                    <a:pt x="402" y="362"/>
                  </a:lnTo>
                  <a:lnTo>
                    <a:pt x="456" y="442"/>
                  </a:lnTo>
                  <a:lnTo>
                    <a:pt x="469" y="469"/>
                  </a:lnTo>
                  <a:lnTo>
                    <a:pt x="483" y="509"/>
                  </a:lnTo>
                  <a:lnTo>
                    <a:pt x="496" y="536"/>
                  </a:lnTo>
                  <a:lnTo>
                    <a:pt x="496" y="563"/>
                  </a:lnTo>
                  <a:lnTo>
                    <a:pt x="483" y="603"/>
                  </a:lnTo>
                  <a:lnTo>
                    <a:pt x="469" y="630"/>
                  </a:lnTo>
                  <a:lnTo>
                    <a:pt x="443" y="657"/>
                  </a:lnTo>
                  <a:lnTo>
                    <a:pt x="402" y="670"/>
                  </a:lnTo>
                  <a:lnTo>
                    <a:pt x="362" y="697"/>
                  </a:lnTo>
                  <a:lnTo>
                    <a:pt x="268" y="697"/>
                  </a:lnTo>
                  <a:lnTo>
                    <a:pt x="242" y="684"/>
                  </a:lnTo>
                  <a:lnTo>
                    <a:pt x="228" y="657"/>
                  </a:lnTo>
                  <a:lnTo>
                    <a:pt x="201" y="630"/>
                  </a:lnTo>
                  <a:lnTo>
                    <a:pt x="188" y="590"/>
                  </a:lnTo>
                  <a:lnTo>
                    <a:pt x="161" y="563"/>
                  </a:lnTo>
                  <a:lnTo>
                    <a:pt x="134" y="456"/>
                  </a:lnTo>
                  <a:lnTo>
                    <a:pt x="108" y="322"/>
                  </a:lnTo>
                  <a:lnTo>
                    <a:pt x="108" y="268"/>
                  </a:lnTo>
                  <a:lnTo>
                    <a:pt x="121" y="228"/>
                  </a:lnTo>
                  <a:lnTo>
                    <a:pt x="148" y="201"/>
                  </a:lnTo>
                  <a:lnTo>
                    <a:pt x="121" y="201"/>
                  </a:lnTo>
                  <a:lnTo>
                    <a:pt x="94" y="188"/>
                  </a:lnTo>
                  <a:lnTo>
                    <a:pt x="81" y="174"/>
                  </a:lnTo>
                  <a:lnTo>
                    <a:pt x="54" y="161"/>
                  </a:lnTo>
                  <a:lnTo>
                    <a:pt x="41" y="134"/>
                  </a:lnTo>
                  <a:lnTo>
                    <a:pt x="14" y="107"/>
                  </a:lnTo>
                  <a:lnTo>
                    <a:pt x="14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4" y="54"/>
                  </a:lnTo>
                  <a:lnTo>
                    <a:pt x="14" y="40"/>
                  </a:lnTo>
                  <a:lnTo>
                    <a:pt x="41" y="14"/>
                  </a:lnTo>
                  <a:lnTo>
                    <a:pt x="54" y="14"/>
                  </a:lnTo>
                  <a:lnTo>
                    <a:pt x="67" y="0"/>
                  </a:lnTo>
                  <a:lnTo>
                    <a:pt x="81" y="0"/>
                  </a:lnTo>
                  <a:lnTo>
                    <a:pt x="94" y="14"/>
                  </a:lnTo>
                  <a:lnTo>
                    <a:pt x="108" y="14"/>
                  </a:lnTo>
                  <a:lnTo>
                    <a:pt x="108" y="27"/>
                  </a:lnTo>
                  <a:lnTo>
                    <a:pt x="134" y="54"/>
                  </a:lnTo>
                  <a:lnTo>
                    <a:pt x="134" y="67"/>
                  </a:lnTo>
                  <a:lnTo>
                    <a:pt x="148" y="81"/>
                  </a:lnTo>
                  <a:lnTo>
                    <a:pt x="148" y="107"/>
                  </a:lnTo>
                  <a:lnTo>
                    <a:pt x="161" y="134"/>
                  </a:lnTo>
                  <a:lnTo>
                    <a:pt x="161" y="174"/>
                  </a:lnTo>
                  <a:lnTo>
                    <a:pt x="148" y="188"/>
                  </a:lnTo>
                  <a:lnTo>
                    <a:pt x="148" y="201"/>
                  </a:lnTo>
                  <a:close/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218" name="Line 74"/>
          <p:cNvSpPr>
            <a:spLocks noChangeShapeType="1"/>
          </p:cNvSpPr>
          <p:nvPr/>
        </p:nvSpPr>
        <p:spPr bwMode="auto">
          <a:xfrm flipV="1">
            <a:off x="3890963" y="3560763"/>
            <a:ext cx="425450" cy="531812"/>
          </a:xfrm>
          <a:prstGeom prst="line">
            <a:avLst/>
          </a:prstGeom>
          <a:noFill/>
          <a:ln w="57150">
            <a:solidFill>
              <a:srgbClr val="FF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19" name="Line 75"/>
          <p:cNvSpPr>
            <a:spLocks noChangeShapeType="1"/>
          </p:cNvSpPr>
          <p:nvPr/>
        </p:nvSpPr>
        <p:spPr bwMode="auto">
          <a:xfrm flipH="1">
            <a:off x="4465638" y="2220913"/>
            <a:ext cx="1000125" cy="1149350"/>
          </a:xfrm>
          <a:prstGeom prst="line">
            <a:avLst/>
          </a:prstGeom>
          <a:noFill/>
          <a:ln w="57150">
            <a:solidFill>
              <a:srgbClr val="FF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232" name="Group 88"/>
          <p:cNvGrpSpPr>
            <a:grpSpLocks/>
          </p:cNvGrpSpPr>
          <p:nvPr/>
        </p:nvGrpSpPr>
        <p:grpSpPr bwMode="auto">
          <a:xfrm>
            <a:off x="3571875" y="3944938"/>
            <a:ext cx="384175" cy="658812"/>
            <a:chOff x="2250" y="2485"/>
            <a:chExt cx="242" cy="415"/>
          </a:xfrm>
        </p:grpSpPr>
        <p:sp>
          <p:nvSpPr>
            <p:cNvPr id="6220" name="Freeform 76"/>
            <p:cNvSpPr>
              <a:spLocks/>
            </p:cNvSpPr>
            <p:nvPr/>
          </p:nvSpPr>
          <p:spPr bwMode="auto">
            <a:xfrm>
              <a:off x="2250" y="2485"/>
              <a:ext cx="242" cy="415"/>
            </a:xfrm>
            <a:custGeom>
              <a:avLst/>
              <a:gdLst>
                <a:gd name="T0" fmla="*/ 121 w 242"/>
                <a:gd name="T1" fmla="*/ 415 h 415"/>
                <a:gd name="T2" fmla="*/ 94 w 242"/>
                <a:gd name="T3" fmla="*/ 402 h 415"/>
                <a:gd name="T4" fmla="*/ 81 w 242"/>
                <a:gd name="T5" fmla="*/ 375 h 415"/>
                <a:gd name="T6" fmla="*/ 54 w 242"/>
                <a:gd name="T7" fmla="*/ 335 h 415"/>
                <a:gd name="T8" fmla="*/ 27 w 242"/>
                <a:gd name="T9" fmla="*/ 254 h 415"/>
                <a:gd name="T10" fmla="*/ 14 w 242"/>
                <a:gd name="T11" fmla="*/ 201 h 415"/>
                <a:gd name="T12" fmla="*/ 0 w 242"/>
                <a:gd name="T13" fmla="*/ 160 h 415"/>
                <a:gd name="T14" fmla="*/ 0 w 242"/>
                <a:gd name="T15" fmla="*/ 80 h 415"/>
                <a:gd name="T16" fmla="*/ 27 w 242"/>
                <a:gd name="T17" fmla="*/ 26 h 415"/>
                <a:gd name="T18" fmla="*/ 54 w 242"/>
                <a:gd name="T19" fmla="*/ 0 h 415"/>
                <a:gd name="T20" fmla="*/ 188 w 242"/>
                <a:gd name="T21" fmla="*/ 0 h 415"/>
                <a:gd name="T22" fmla="*/ 215 w 242"/>
                <a:gd name="T23" fmla="*/ 26 h 415"/>
                <a:gd name="T24" fmla="*/ 242 w 242"/>
                <a:gd name="T25" fmla="*/ 80 h 415"/>
                <a:gd name="T26" fmla="*/ 242 w 242"/>
                <a:gd name="T27" fmla="*/ 160 h 415"/>
                <a:gd name="T28" fmla="*/ 228 w 242"/>
                <a:gd name="T29" fmla="*/ 201 h 415"/>
                <a:gd name="T30" fmla="*/ 215 w 242"/>
                <a:gd name="T31" fmla="*/ 254 h 415"/>
                <a:gd name="T32" fmla="*/ 188 w 242"/>
                <a:gd name="T33" fmla="*/ 335 h 415"/>
                <a:gd name="T34" fmla="*/ 161 w 242"/>
                <a:gd name="T35" fmla="*/ 375 h 415"/>
                <a:gd name="T36" fmla="*/ 148 w 242"/>
                <a:gd name="T37" fmla="*/ 402 h 415"/>
                <a:gd name="T38" fmla="*/ 121 w 242"/>
                <a:gd name="T39" fmla="*/ 41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2" h="415">
                  <a:moveTo>
                    <a:pt x="121" y="415"/>
                  </a:moveTo>
                  <a:lnTo>
                    <a:pt x="94" y="402"/>
                  </a:lnTo>
                  <a:lnTo>
                    <a:pt x="81" y="375"/>
                  </a:lnTo>
                  <a:lnTo>
                    <a:pt x="54" y="335"/>
                  </a:lnTo>
                  <a:lnTo>
                    <a:pt x="27" y="254"/>
                  </a:lnTo>
                  <a:lnTo>
                    <a:pt x="14" y="201"/>
                  </a:lnTo>
                  <a:lnTo>
                    <a:pt x="0" y="160"/>
                  </a:lnTo>
                  <a:lnTo>
                    <a:pt x="0" y="80"/>
                  </a:lnTo>
                  <a:lnTo>
                    <a:pt x="27" y="26"/>
                  </a:lnTo>
                  <a:lnTo>
                    <a:pt x="54" y="0"/>
                  </a:lnTo>
                  <a:lnTo>
                    <a:pt x="188" y="0"/>
                  </a:lnTo>
                  <a:lnTo>
                    <a:pt x="215" y="26"/>
                  </a:lnTo>
                  <a:lnTo>
                    <a:pt x="242" y="80"/>
                  </a:lnTo>
                  <a:lnTo>
                    <a:pt x="242" y="160"/>
                  </a:lnTo>
                  <a:lnTo>
                    <a:pt x="228" y="201"/>
                  </a:lnTo>
                  <a:lnTo>
                    <a:pt x="215" y="254"/>
                  </a:lnTo>
                  <a:lnTo>
                    <a:pt x="188" y="335"/>
                  </a:lnTo>
                  <a:lnTo>
                    <a:pt x="161" y="375"/>
                  </a:lnTo>
                  <a:lnTo>
                    <a:pt x="148" y="402"/>
                  </a:lnTo>
                  <a:lnTo>
                    <a:pt x="121" y="4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1" name="Freeform 77"/>
            <p:cNvSpPr>
              <a:spLocks/>
            </p:cNvSpPr>
            <p:nvPr/>
          </p:nvSpPr>
          <p:spPr bwMode="auto">
            <a:xfrm>
              <a:off x="2250" y="2485"/>
              <a:ext cx="242" cy="415"/>
            </a:xfrm>
            <a:custGeom>
              <a:avLst/>
              <a:gdLst>
                <a:gd name="T0" fmla="*/ 121 w 242"/>
                <a:gd name="T1" fmla="*/ 415 h 415"/>
                <a:gd name="T2" fmla="*/ 94 w 242"/>
                <a:gd name="T3" fmla="*/ 402 h 415"/>
                <a:gd name="T4" fmla="*/ 81 w 242"/>
                <a:gd name="T5" fmla="*/ 375 h 415"/>
                <a:gd name="T6" fmla="*/ 54 w 242"/>
                <a:gd name="T7" fmla="*/ 335 h 415"/>
                <a:gd name="T8" fmla="*/ 27 w 242"/>
                <a:gd name="T9" fmla="*/ 254 h 415"/>
                <a:gd name="T10" fmla="*/ 14 w 242"/>
                <a:gd name="T11" fmla="*/ 201 h 415"/>
                <a:gd name="T12" fmla="*/ 0 w 242"/>
                <a:gd name="T13" fmla="*/ 160 h 415"/>
                <a:gd name="T14" fmla="*/ 0 w 242"/>
                <a:gd name="T15" fmla="*/ 80 h 415"/>
                <a:gd name="T16" fmla="*/ 27 w 242"/>
                <a:gd name="T17" fmla="*/ 26 h 415"/>
                <a:gd name="T18" fmla="*/ 54 w 242"/>
                <a:gd name="T19" fmla="*/ 0 h 415"/>
                <a:gd name="T20" fmla="*/ 188 w 242"/>
                <a:gd name="T21" fmla="*/ 0 h 415"/>
                <a:gd name="T22" fmla="*/ 215 w 242"/>
                <a:gd name="T23" fmla="*/ 26 h 415"/>
                <a:gd name="T24" fmla="*/ 242 w 242"/>
                <a:gd name="T25" fmla="*/ 80 h 415"/>
                <a:gd name="T26" fmla="*/ 242 w 242"/>
                <a:gd name="T27" fmla="*/ 160 h 415"/>
                <a:gd name="T28" fmla="*/ 228 w 242"/>
                <a:gd name="T29" fmla="*/ 201 h 415"/>
                <a:gd name="T30" fmla="*/ 215 w 242"/>
                <a:gd name="T31" fmla="*/ 254 h 415"/>
                <a:gd name="T32" fmla="*/ 188 w 242"/>
                <a:gd name="T33" fmla="*/ 335 h 415"/>
                <a:gd name="T34" fmla="*/ 161 w 242"/>
                <a:gd name="T35" fmla="*/ 375 h 415"/>
                <a:gd name="T36" fmla="*/ 148 w 242"/>
                <a:gd name="T37" fmla="*/ 402 h 415"/>
                <a:gd name="T38" fmla="*/ 121 w 242"/>
                <a:gd name="T39" fmla="*/ 41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2" h="415">
                  <a:moveTo>
                    <a:pt x="121" y="415"/>
                  </a:moveTo>
                  <a:lnTo>
                    <a:pt x="94" y="402"/>
                  </a:lnTo>
                  <a:lnTo>
                    <a:pt x="81" y="375"/>
                  </a:lnTo>
                  <a:lnTo>
                    <a:pt x="54" y="335"/>
                  </a:lnTo>
                  <a:lnTo>
                    <a:pt x="27" y="254"/>
                  </a:lnTo>
                  <a:lnTo>
                    <a:pt x="14" y="201"/>
                  </a:lnTo>
                  <a:lnTo>
                    <a:pt x="0" y="160"/>
                  </a:lnTo>
                  <a:lnTo>
                    <a:pt x="0" y="80"/>
                  </a:lnTo>
                  <a:lnTo>
                    <a:pt x="27" y="26"/>
                  </a:lnTo>
                  <a:lnTo>
                    <a:pt x="54" y="0"/>
                  </a:lnTo>
                  <a:lnTo>
                    <a:pt x="188" y="0"/>
                  </a:lnTo>
                  <a:lnTo>
                    <a:pt x="215" y="26"/>
                  </a:lnTo>
                  <a:lnTo>
                    <a:pt x="242" y="80"/>
                  </a:lnTo>
                  <a:lnTo>
                    <a:pt x="242" y="160"/>
                  </a:lnTo>
                  <a:lnTo>
                    <a:pt x="228" y="201"/>
                  </a:lnTo>
                  <a:lnTo>
                    <a:pt x="215" y="254"/>
                  </a:lnTo>
                  <a:lnTo>
                    <a:pt x="188" y="335"/>
                  </a:lnTo>
                  <a:lnTo>
                    <a:pt x="161" y="375"/>
                  </a:lnTo>
                  <a:lnTo>
                    <a:pt x="148" y="402"/>
                  </a:lnTo>
                  <a:lnTo>
                    <a:pt x="121" y="415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2" name="Freeform 78"/>
            <p:cNvSpPr>
              <a:spLocks/>
            </p:cNvSpPr>
            <p:nvPr/>
          </p:nvSpPr>
          <p:spPr bwMode="auto">
            <a:xfrm>
              <a:off x="2264" y="2498"/>
              <a:ext cx="214" cy="389"/>
            </a:xfrm>
            <a:custGeom>
              <a:avLst/>
              <a:gdLst>
                <a:gd name="T0" fmla="*/ 107 w 214"/>
                <a:gd name="T1" fmla="*/ 389 h 389"/>
                <a:gd name="T2" fmla="*/ 80 w 214"/>
                <a:gd name="T3" fmla="*/ 375 h 389"/>
                <a:gd name="T4" fmla="*/ 67 w 214"/>
                <a:gd name="T5" fmla="*/ 348 h 389"/>
                <a:gd name="T6" fmla="*/ 53 w 214"/>
                <a:gd name="T7" fmla="*/ 308 h 389"/>
                <a:gd name="T8" fmla="*/ 27 w 214"/>
                <a:gd name="T9" fmla="*/ 241 h 389"/>
                <a:gd name="T10" fmla="*/ 13 w 214"/>
                <a:gd name="T11" fmla="*/ 188 h 389"/>
                <a:gd name="T12" fmla="*/ 0 w 214"/>
                <a:gd name="T13" fmla="*/ 147 h 389"/>
                <a:gd name="T14" fmla="*/ 0 w 214"/>
                <a:gd name="T15" fmla="*/ 80 h 389"/>
                <a:gd name="T16" fmla="*/ 27 w 214"/>
                <a:gd name="T17" fmla="*/ 27 h 389"/>
                <a:gd name="T18" fmla="*/ 53 w 214"/>
                <a:gd name="T19" fmla="*/ 0 h 389"/>
                <a:gd name="T20" fmla="*/ 161 w 214"/>
                <a:gd name="T21" fmla="*/ 0 h 389"/>
                <a:gd name="T22" fmla="*/ 187 w 214"/>
                <a:gd name="T23" fmla="*/ 27 h 389"/>
                <a:gd name="T24" fmla="*/ 214 w 214"/>
                <a:gd name="T25" fmla="*/ 80 h 389"/>
                <a:gd name="T26" fmla="*/ 214 w 214"/>
                <a:gd name="T27" fmla="*/ 147 h 389"/>
                <a:gd name="T28" fmla="*/ 201 w 214"/>
                <a:gd name="T29" fmla="*/ 188 h 389"/>
                <a:gd name="T30" fmla="*/ 187 w 214"/>
                <a:gd name="T31" fmla="*/ 241 h 389"/>
                <a:gd name="T32" fmla="*/ 161 w 214"/>
                <a:gd name="T33" fmla="*/ 308 h 389"/>
                <a:gd name="T34" fmla="*/ 147 w 214"/>
                <a:gd name="T35" fmla="*/ 348 h 389"/>
                <a:gd name="T36" fmla="*/ 134 w 214"/>
                <a:gd name="T37" fmla="*/ 375 h 389"/>
                <a:gd name="T38" fmla="*/ 107 w 214"/>
                <a:gd name="T39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4" h="389">
                  <a:moveTo>
                    <a:pt x="107" y="389"/>
                  </a:moveTo>
                  <a:lnTo>
                    <a:pt x="80" y="375"/>
                  </a:lnTo>
                  <a:lnTo>
                    <a:pt x="67" y="348"/>
                  </a:lnTo>
                  <a:lnTo>
                    <a:pt x="53" y="308"/>
                  </a:lnTo>
                  <a:lnTo>
                    <a:pt x="27" y="241"/>
                  </a:lnTo>
                  <a:lnTo>
                    <a:pt x="13" y="188"/>
                  </a:lnTo>
                  <a:lnTo>
                    <a:pt x="0" y="147"/>
                  </a:lnTo>
                  <a:lnTo>
                    <a:pt x="0" y="80"/>
                  </a:lnTo>
                  <a:lnTo>
                    <a:pt x="27" y="27"/>
                  </a:lnTo>
                  <a:lnTo>
                    <a:pt x="53" y="0"/>
                  </a:lnTo>
                  <a:lnTo>
                    <a:pt x="161" y="0"/>
                  </a:lnTo>
                  <a:lnTo>
                    <a:pt x="187" y="27"/>
                  </a:lnTo>
                  <a:lnTo>
                    <a:pt x="214" y="80"/>
                  </a:lnTo>
                  <a:lnTo>
                    <a:pt x="214" y="147"/>
                  </a:lnTo>
                  <a:lnTo>
                    <a:pt x="201" y="188"/>
                  </a:lnTo>
                  <a:lnTo>
                    <a:pt x="187" y="241"/>
                  </a:lnTo>
                  <a:lnTo>
                    <a:pt x="161" y="308"/>
                  </a:lnTo>
                  <a:lnTo>
                    <a:pt x="147" y="348"/>
                  </a:lnTo>
                  <a:lnTo>
                    <a:pt x="134" y="375"/>
                  </a:lnTo>
                  <a:lnTo>
                    <a:pt x="107" y="389"/>
                  </a:lnTo>
                  <a:close/>
                </a:path>
              </a:pathLst>
            </a:custGeom>
            <a:solidFill>
              <a:srgbClr val="35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3" name="Freeform 79"/>
            <p:cNvSpPr>
              <a:spLocks/>
            </p:cNvSpPr>
            <p:nvPr/>
          </p:nvSpPr>
          <p:spPr bwMode="auto">
            <a:xfrm>
              <a:off x="2264" y="2511"/>
              <a:ext cx="187" cy="335"/>
            </a:xfrm>
            <a:custGeom>
              <a:avLst/>
              <a:gdLst>
                <a:gd name="T0" fmla="*/ 94 w 187"/>
                <a:gd name="T1" fmla="*/ 335 h 335"/>
                <a:gd name="T2" fmla="*/ 67 w 187"/>
                <a:gd name="T3" fmla="*/ 322 h 335"/>
                <a:gd name="T4" fmla="*/ 53 w 187"/>
                <a:gd name="T5" fmla="*/ 295 h 335"/>
                <a:gd name="T6" fmla="*/ 53 w 187"/>
                <a:gd name="T7" fmla="*/ 268 h 335"/>
                <a:gd name="T8" fmla="*/ 27 w 187"/>
                <a:gd name="T9" fmla="*/ 215 h 335"/>
                <a:gd name="T10" fmla="*/ 13 w 187"/>
                <a:gd name="T11" fmla="*/ 161 h 335"/>
                <a:gd name="T12" fmla="*/ 0 w 187"/>
                <a:gd name="T13" fmla="*/ 121 h 335"/>
                <a:gd name="T14" fmla="*/ 0 w 187"/>
                <a:gd name="T15" fmla="*/ 67 h 335"/>
                <a:gd name="T16" fmla="*/ 27 w 187"/>
                <a:gd name="T17" fmla="*/ 27 h 335"/>
                <a:gd name="T18" fmla="*/ 53 w 187"/>
                <a:gd name="T19" fmla="*/ 0 h 335"/>
                <a:gd name="T20" fmla="*/ 147 w 187"/>
                <a:gd name="T21" fmla="*/ 0 h 335"/>
                <a:gd name="T22" fmla="*/ 161 w 187"/>
                <a:gd name="T23" fmla="*/ 27 h 335"/>
                <a:gd name="T24" fmla="*/ 187 w 187"/>
                <a:gd name="T25" fmla="*/ 67 h 335"/>
                <a:gd name="T26" fmla="*/ 187 w 187"/>
                <a:gd name="T27" fmla="*/ 121 h 335"/>
                <a:gd name="T28" fmla="*/ 174 w 187"/>
                <a:gd name="T29" fmla="*/ 161 h 335"/>
                <a:gd name="T30" fmla="*/ 161 w 187"/>
                <a:gd name="T31" fmla="*/ 215 h 335"/>
                <a:gd name="T32" fmla="*/ 147 w 187"/>
                <a:gd name="T33" fmla="*/ 268 h 335"/>
                <a:gd name="T34" fmla="*/ 134 w 187"/>
                <a:gd name="T35" fmla="*/ 295 h 335"/>
                <a:gd name="T36" fmla="*/ 120 w 187"/>
                <a:gd name="T37" fmla="*/ 322 h 335"/>
                <a:gd name="T38" fmla="*/ 94 w 187"/>
                <a:gd name="T39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7" h="335">
                  <a:moveTo>
                    <a:pt x="94" y="335"/>
                  </a:moveTo>
                  <a:lnTo>
                    <a:pt x="67" y="322"/>
                  </a:lnTo>
                  <a:lnTo>
                    <a:pt x="53" y="295"/>
                  </a:lnTo>
                  <a:lnTo>
                    <a:pt x="53" y="268"/>
                  </a:lnTo>
                  <a:lnTo>
                    <a:pt x="27" y="215"/>
                  </a:lnTo>
                  <a:lnTo>
                    <a:pt x="13" y="161"/>
                  </a:lnTo>
                  <a:lnTo>
                    <a:pt x="0" y="121"/>
                  </a:lnTo>
                  <a:lnTo>
                    <a:pt x="0" y="67"/>
                  </a:lnTo>
                  <a:lnTo>
                    <a:pt x="27" y="27"/>
                  </a:lnTo>
                  <a:lnTo>
                    <a:pt x="53" y="0"/>
                  </a:lnTo>
                  <a:lnTo>
                    <a:pt x="147" y="0"/>
                  </a:lnTo>
                  <a:lnTo>
                    <a:pt x="161" y="27"/>
                  </a:lnTo>
                  <a:lnTo>
                    <a:pt x="187" y="67"/>
                  </a:lnTo>
                  <a:lnTo>
                    <a:pt x="187" y="121"/>
                  </a:lnTo>
                  <a:lnTo>
                    <a:pt x="174" y="161"/>
                  </a:lnTo>
                  <a:lnTo>
                    <a:pt x="161" y="215"/>
                  </a:lnTo>
                  <a:lnTo>
                    <a:pt x="147" y="268"/>
                  </a:lnTo>
                  <a:lnTo>
                    <a:pt x="134" y="295"/>
                  </a:lnTo>
                  <a:lnTo>
                    <a:pt x="120" y="322"/>
                  </a:lnTo>
                  <a:lnTo>
                    <a:pt x="94" y="335"/>
                  </a:lnTo>
                  <a:close/>
                </a:path>
              </a:pathLst>
            </a:custGeom>
            <a:solidFill>
              <a:srgbClr val="65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4" name="Freeform 80"/>
            <p:cNvSpPr>
              <a:spLocks/>
            </p:cNvSpPr>
            <p:nvPr/>
          </p:nvSpPr>
          <p:spPr bwMode="auto">
            <a:xfrm>
              <a:off x="2277" y="2525"/>
              <a:ext cx="161" cy="308"/>
            </a:xfrm>
            <a:custGeom>
              <a:avLst/>
              <a:gdLst>
                <a:gd name="T0" fmla="*/ 81 w 161"/>
                <a:gd name="T1" fmla="*/ 308 h 308"/>
                <a:gd name="T2" fmla="*/ 54 w 161"/>
                <a:gd name="T3" fmla="*/ 295 h 308"/>
                <a:gd name="T4" fmla="*/ 40 w 161"/>
                <a:gd name="T5" fmla="*/ 268 h 308"/>
                <a:gd name="T6" fmla="*/ 40 w 161"/>
                <a:gd name="T7" fmla="*/ 241 h 308"/>
                <a:gd name="T8" fmla="*/ 27 w 161"/>
                <a:gd name="T9" fmla="*/ 201 h 308"/>
                <a:gd name="T10" fmla="*/ 14 w 161"/>
                <a:gd name="T11" fmla="*/ 147 h 308"/>
                <a:gd name="T12" fmla="*/ 0 w 161"/>
                <a:gd name="T13" fmla="*/ 107 h 308"/>
                <a:gd name="T14" fmla="*/ 0 w 161"/>
                <a:gd name="T15" fmla="*/ 67 h 308"/>
                <a:gd name="T16" fmla="*/ 27 w 161"/>
                <a:gd name="T17" fmla="*/ 27 h 308"/>
                <a:gd name="T18" fmla="*/ 40 w 161"/>
                <a:gd name="T19" fmla="*/ 0 h 308"/>
                <a:gd name="T20" fmla="*/ 121 w 161"/>
                <a:gd name="T21" fmla="*/ 0 h 308"/>
                <a:gd name="T22" fmla="*/ 134 w 161"/>
                <a:gd name="T23" fmla="*/ 27 h 308"/>
                <a:gd name="T24" fmla="*/ 161 w 161"/>
                <a:gd name="T25" fmla="*/ 67 h 308"/>
                <a:gd name="T26" fmla="*/ 161 w 161"/>
                <a:gd name="T27" fmla="*/ 107 h 308"/>
                <a:gd name="T28" fmla="*/ 148 w 161"/>
                <a:gd name="T29" fmla="*/ 147 h 308"/>
                <a:gd name="T30" fmla="*/ 134 w 161"/>
                <a:gd name="T31" fmla="*/ 201 h 308"/>
                <a:gd name="T32" fmla="*/ 121 w 161"/>
                <a:gd name="T33" fmla="*/ 241 h 308"/>
                <a:gd name="T34" fmla="*/ 121 w 161"/>
                <a:gd name="T35" fmla="*/ 268 h 308"/>
                <a:gd name="T36" fmla="*/ 107 w 161"/>
                <a:gd name="T37" fmla="*/ 295 h 308"/>
                <a:gd name="T38" fmla="*/ 81 w 161"/>
                <a:gd name="T39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1" h="308">
                  <a:moveTo>
                    <a:pt x="81" y="308"/>
                  </a:moveTo>
                  <a:lnTo>
                    <a:pt x="54" y="295"/>
                  </a:lnTo>
                  <a:lnTo>
                    <a:pt x="40" y="268"/>
                  </a:lnTo>
                  <a:lnTo>
                    <a:pt x="40" y="241"/>
                  </a:lnTo>
                  <a:lnTo>
                    <a:pt x="27" y="201"/>
                  </a:lnTo>
                  <a:lnTo>
                    <a:pt x="14" y="147"/>
                  </a:lnTo>
                  <a:lnTo>
                    <a:pt x="0" y="107"/>
                  </a:lnTo>
                  <a:lnTo>
                    <a:pt x="0" y="67"/>
                  </a:lnTo>
                  <a:lnTo>
                    <a:pt x="27" y="27"/>
                  </a:lnTo>
                  <a:lnTo>
                    <a:pt x="40" y="0"/>
                  </a:lnTo>
                  <a:lnTo>
                    <a:pt x="121" y="0"/>
                  </a:lnTo>
                  <a:lnTo>
                    <a:pt x="134" y="27"/>
                  </a:lnTo>
                  <a:lnTo>
                    <a:pt x="161" y="67"/>
                  </a:lnTo>
                  <a:lnTo>
                    <a:pt x="161" y="107"/>
                  </a:lnTo>
                  <a:lnTo>
                    <a:pt x="148" y="147"/>
                  </a:lnTo>
                  <a:lnTo>
                    <a:pt x="134" y="201"/>
                  </a:lnTo>
                  <a:lnTo>
                    <a:pt x="121" y="241"/>
                  </a:lnTo>
                  <a:lnTo>
                    <a:pt x="121" y="268"/>
                  </a:lnTo>
                  <a:lnTo>
                    <a:pt x="107" y="295"/>
                  </a:lnTo>
                  <a:lnTo>
                    <a:pt x="81" y="308"/>
                  </a:lnTo>
                  <a:close/>
                </a:path>
              </a:pathLst>
            </a:custGeom>
            <a:solidFill>
              <a:srgbClr val="8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5" name="Freeform 81"/>
            <p:cNvSpPr>
              <a:spLocks/>
            </p:cNvSpPr>
            <p:nvPr/>
          </p:nvSpPr>
          <p:spPr bwMode="auto">
            <a:xfrm>
              <a:off x="2277" y="2538"/>
              <a:ext cx="134" cy="255"/>
            </a:xfrm>
            <a:custGeom>
              <a:avLst/>
              <a:gdLst>
                <a:gd name="T0" fmla="*/ 67 w 134"/>
                <a:gd name="T1" fmla="*/ 255 h 255"/>
                <a:gd name="T2" fmla="*/ 40 w 134"/>
                <a:gd name="T3" fmla="*/ 241 h 255"/>
                <a:gd name="T4" fmla="*/ 40 w 134"/>
                <a:gd name="T5" fmla="*/ 228 h 255"/>
                <a:gd name="T6" fmla="*/ 40 w 134"/>
                <a:gd name="T7" fmla="*/ 201 h 255"/>
                <a:gd name="T8" fmla="*/ 27 w 134"/>
                <a:gd name="T9" fmla="*/ 161 h 255"/>
                <a:gd name="T10" fmla="*/ 14 w 134"/>
                <a:gd name="T11" fmla="*/ 121 h 255"/>
                <a:gd name="T12" fmla="*/ 0 w 134"/>
                <a:gd name="T13" fmla="*/ 94 h 255"/>
                <a:gd name="T14" fmla="*/ 0 w 134"/>
                <a:gd name="T15" fmla="*/ 54 h 255"/>
                <a:gd name="T16" fmla="*/ 27 w 134"/>
                <a:gd name="T17" fmla="*/ 27 h 255"/>
                <a:gd name="T18" fmla="*/ 40 w 134"/>
                <a:gd name="T19" fmla="*/ 0 h 255"/>
                <a:gd name="T20" fmla="*/ 107 w 134"/>
                <a:gd name="T21" fmla="*/ 0 h 255"/>
                <a:gd name="T22" fmla="*/ 107 w 134"/>
                <a:gd name="T23" fmla="*/ 27 h 255"/>
                <a:gd name="T24" fmla="*/ 134 w 134"/>
                <a:gd name="T25" fmla="*/ 54 h 255"/>
                <a:gd name="T26" fmla="*/ 134 w 134"/>
                <a:gd name="T27" fmla="*/ 94 h 255"/>
                <a:gd name="T28" fmla="*/ 121 w 134"/>
                <a:gd name="T29" fmla="*/ 121 h 255"/>
                <a:gd name="T30" fmla="*/ 107 w 134"/>
                <a:gd name="T31" fmla="*/ 161 h 255"/>
                <a:gd name="T32" fmla="*/ 107 w 134"/>
                <a:gd name="T33" fmla="*/ 201 h 255"/>
                <a:gd name="T34" fmla="*/ 107 w 134"/>
                <a:gd name="T35" fmla="*/ 228 h 255"/>
                <a:gd name="T36" fmla="*/ 94 w 134"/>
                <a:gd name="T37" fmla="*/ 241 h 255"/>
                <a:gd name="T38" fmla="*/ 67 w 134"/>
                <a:gd name="T39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4" h="255">
                  <a:moveTo>
                    <a:pt x="67" y="255"/>
                  </a:moveTo>
                  <a:lnTo>
                    <a:pt x="40" y="241"/>
                  </a:lnTo>
                  <a:lnTo>
                    <a:pt x="40" y="228"/>
                  </a:lnTo>
                  <a:lnTo>
                    <a:pt x="40" y="201"/>
                  </a:lnTo>
                  <a:lnTo>
                    <a:pt x="27" y="161"/>
                  </a:lnTo>
                  <a:lnTo>
                    <a:pt x="14" y="121"/>
                  </a:lnTo>
                  <a:lnTo>
                    <a:pt x="0" y="94"/>
                  </a:lnTo>
                  <a:lnTo>
                    <a:pt x="0" y="54"/>
                  </a:lnTo>
                  <a:lnTo>
                    <a:pt x="27" y="27"/>
                  </a:lnTo>
                  <a:lnTo>
                    <a:pt x="40" y="0"/>
                  </a:lnTo>
                  <a:lnTo>
                    <a:pt x="107" y="0"/>
                  </a:lnTo>
                  <a:lnTo>
                    <a:pt x="107" y="27"/>
                  </a:lnTo>
                  <a:lnTo>
                    <a:pt x="134" y="54"/>
                  </a:lnTo>
                  <a:lnTo>
                    <a:pt x="134" y="94"/>
                  </a:lnTo>
                  <a:lnTo>
                    <a:pt x="121" y="121"/>
                  </a:lnTo>
                  <a:lnTo>
                    <a:pt x="107" y="161"/>
                  </a:lnTo>
                  <a:lnTo>
                    <a:pt x="107" y="201"/>
                  </a:lnTo>
                  <a:lnTo>
                    <a:pt x="107" y="228"/>
                  </a:lnTo>
                  <a:lnTo>
                    <a:pt x="94" y="241"/>
                  </a:lnTo>
                  <a:lnTo>
                    <a:pt x="67" y="255"/>
                  </a:lnTo>
                  <a:close/>
                </a:path>
              </a:pathLst>
            </a:custGeom>
            <a:solidFill>
              <a:srgbClr val="B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6" name="Freeform 82"/>
            <p:cNvSpPr>
              <a:spLocks/>
            </p:cNvSpPr>
            <p:nvPr/>
          </p:nvSpPr>
          <p:spPr bwMode="auto">
            <a:xfrm>
              <a:off x="2277" y="2552"/>
              <a:ext cx="134" cy="227"/>
            </a:xfrm>
            <a:custGeom>
              <a:avLst/>
              <a:gdLst>
                <a:gd name="T0" fmla="*/ 67 w 134"/>
                <a:gd name="T1" fmla="*/ 227 h 227"/>
                <a:gd name="T2" fmla="*/ 40 w 134"/>
                <a:gd name="T3" fmla="*/ 214 h 227"/>
                <a:gd name="T4" fmla="*/ 40 w 134"/>
                <a:gd name="T5" fmla="*/ 201 h 227"/>
                <a:gd name="T6" fmla="*/ 40 w 134"/>
                <a:gd name="T7" fmla="*/ 174 h 227"/>
                <a:gd name="T8" fmla="*/ 27 w 134"/>
                <a:gd name="T9" fmla="*/ 147 h 227"/>
                <a:gd name="T10" fmla="*/ 14 w 134"/>
                <a:gd name="T11" fmla="*/ 107 h 227"/>
                <a:gd name="T12" fmla="*/ 0 w 134"/>
                <a:gd name="T13" fmla="*/ 80 h 227"/>
                <a:gd name="T14" fmla="*/ 0 w 134"/>
                <a:gd name="T15" fmla="*/ 53 h 227"/>
                <a:gd name="T16" fmla="*/ 27 w 134"/>
                <a:gd name="T17" fmla="*/ 26 h 227"/>
                <a:gd name="T18" fmla="*/ 40 w 134"/>
                <a:gd name="T19" fmla="*/ 0 h 227"/>
                <a:gd name="T20" fmla="*/ 107 w 134"/>
                <a:gd name="T21" fmla="*/ 0 h 227"/>
                <a:gd name="T22" fmla="*/ 107 w 134"/>
                <a:gd name="T23" fmla="*/ 26 h 227"/>
                <a:gd name="T24" fmla="*/ 134 w 134"/>
                <a:gd name="T25" fmla="*/ 53 h 227"/>
                <a:gd name="T26" fmla="*/ 134 w 134"/>
                <a:gd name="T27" fmla="*/ 80 h 227"/>
                <a:gd name="T28" fmla="*/ 121 w 134"/>
                <a:gd name="T29" fmla="*/ 107 h 227"/>
                <a:gd name="T30" fmla="*/ 107 w 134"/>
                <a:gd name="T31" fmla="*/ 147 h 227"/>
                <a:gd name="T32" fmla="*/ 107 w 134"/>
                <a:gd name="T33" fmla="*/ 174 h 227"/>
                <a:gd name="T34" fmla="*/ 107 w 134"/>
                <a:gd name="T35" fmla="*/ 201 h 227"/>
                <a:gd name="T36" fmla="*/ 94 w 134"/>
                <a:gd name="T37" fmla="*/ 214 h 227"/>
                <a:gd name="T38" fmla="*/ 67 w 134"/>
                <a:gd name="T39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4" h="227">
                  <a:moveTo>
                    <a:pt x="67" y="227"/>
                  </a:moveTo>
                  <a:lnTo>
                    <a:pt x="40" y="214"/>
                  </a:lnTo>
                  <a:lnTo>
                    <a:pt x="40" y="201"/>
                  </a:lnTo>
                  <a:lnTo>
                    <a:pt x="40" y="174"/>
                  </a:lnTo>
                  <a:lnTo>
                    <a:pt x="27" y="147"/>
                  </a:lnTo>
                  <a:lnTo>
                    <a:pt x="14" y="107"/>
                  </a:lnTo>
                  <a:lnTo>
                    <a:pt x="0" y="80"/>
                  </a:lnTo>
                  <a:lnTo>
                    <a:pt x="0" y="53"/>
                  </a:lnTo>
                  <a:lnTo>
                    <a:pt x="27" y="26"/>
                  </a:lnTo>
                  <a:lnTo>
                    <a:pt x="40" y="0"/>
                  </a:lnTo>
                  <a:lnTo>
                    <a:pt x="107" y="0"/>
                  </a:lnTo>
                  <a:lnTo>
                    <a:pt x="107" y="26"/>
                  </a:lnTo>
                  <a:lnTo>
                    <a:pt x="134" y="53"/>
                  </a:lnTo>
                  <a:lnTo>
                    <a:pt x="134" y="80"/>
                  </a:lnTo>
                  <a:lnTo>
                    <a:pt x="121" y="107"/>
                  </a:lnTo>
                  <a:lnTo>
                    <a:pt x="107" y="147"/>
                  </a:lnTo>
                  <a:lnTo>
                    <a:pt x="107" y="174"/>
                  </a:lnTo>
                  <a:lnTo>
                    <a:pt x="107" y="201"/>
                  </a:lnTo>
                  <a:lnTo>
                    <a:pt x="94" y="214"/>
                  </a:lnTo>
                  <a:lnTo>
                    <a:pt x="67" y="227"/>
                  </a:lnTo>
                  <a:close/>
                </a:path>
              </a:pathLst>
            </a:custGeom>
            <a:solidFill>
              <a:srgbClr val="C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7" name="Freeform 83"/>
            <p:cNvSpPr>
              <a:spLocks/>
            </p:cNvSpPr>
            <p:nvPr/>
          </p:nvSpPr>
          <p:spPr bwMode="auto">
            <a:xfrm>
              <a:off x="2277" y="2565"/>
              <a:ext cx="107" cy="174"/>
            </a:xfrm>
            <a:custGeom>
              <a:avLst/>
              <a:gdLst>
                <a:gd name="T0" fmla="*/ 54 w 107"/>
                <a:gd name="T1" fmla="*/ 174 h 174"/>
                <a:gd name="T2" fmla="*/ 27 w 107"/>
                <a:gd name="T3" fmla="*/ 161 h 174"/>
                <a:gd name="T4" fmla="*/ 27 w 107"/>
                <a:gd name="T5" fmla="*/ 147 h 174"/>
                <a:gd name="T6" fmla="*/ 27 w 107"/>
                <a:gd name="T7" fmla="*/ 134 h 174"/>
                <a:gd name="T8" fmla="*/ 27 w 107"/>
                <a:gd name="T9" fmla="*/ 107 h 174"/>
                <a:gd name="T10" fmla="*/ 14 w 107"/>
                <a:gd name="T11" fmla="*/ 80 h 174"/>
                <a:gd name="T12" fmla="*/ 0 w 107"/>
                <a:gd name="T13" fmla="*/ 67 h 174"/>
                <a:gd name="T14" fmla="*/ 0 w 107"/>
                <a:gd name="T15" fmla="*/ 40 h 174"/>
                <a:gd name="T16" fmla="*/ 27 w 107"/>
                <a:gd name="T17" fmla="*/ 27 h 174"/>
                <a:gd name="T18" fmla="*/ 27 w 107"/>
                <a:gd name="T19" fmla="*/ 0 h 174"/>
                <a:gd name="T20" fmla="*/ 81 w 107"/>
                <a:gd name="T21" fmla="*/ 0 h 174"/>
                <a:gd name="T22" fmla="*/ 81 w 107"/>
                <a:gd name="T23" fmla="*/ 27 h 174"/>
                <a:gd name="T24" fmla="*/ 107 w 107"/>
                <a:gd name="T25" fmla="*/ 40 h 174"/>
                <a:gd name="T26" fmla="*/ 107 w 107"/>
                <a:gd name="T27" fmla="*/ 67 h 174"/>
                <a:gd name="T28" fmla="*/ 94 w 107"/>
                <a:gd name="T29" fmla="*/ 80 h 174"/>
                <a:gd name="T30" fmla="*/ 81 w 107"/>
                <a:gd name="T31" fmla="*/ 107 h 174"/>
                <a:gd name="T32" fmla="*/ 81 w 107"/>
                <a:gd name="T33" fmla="*/ 134 h 174"/>
                <a:gd name="T34" fmla="*/ 81 w 107"/>
                <a:gd name="T35" fmla="*/ 147 h 174"/>
                <a:gd name="T36" fmla="*/ 81 w 107"/>
                <a:gd name="T37" fmla="*/ 161 h 174"/>
                <a:gd name="T38" fmla="*/ 54 w 107"/>
                <a:gd name="T3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7" h="174">
                  <a:moveTo>
                    <a:pt x="54" y="174"/>
                  </a:moveTo>
                  <a:lnTo>
                    <a:pt x="27" y="161"/>
                  </a:lnTo>
                  <a:lnTo>
                    <a:pt x="27" y="147"/>
                  </a:lnTo>
                  <a:lnTo>
                    <a:pt x="27" y="134"/>
                  </a:lnTo>
                  <a:lnTo>
                    <a:pt x="27" y="107"/>
                  </a:lnTo>
                  <a:lnTo>
                    <a:pt x="14" y="80"/>
                  </a:lnTo>
                  <a:lnTo>
                    <a:pt x="0" y="67"/>
                  </a:lnTo>
                  <a:lnTo>
                    <a:pt x="0" y="40"/>
                  </a:lnTo>
                  <a:lnTo>
                    <a:pt x="27" y="27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1" y="27"/>
                  </a:lnTo>
                  <a:lnTo>
                    <a:pt x="107" y="40"/>
                  </a:lnTo>
                  <a:lnTo>
                    <a:pt x="107" y="67"/>
                  </a:lnTo>
                  <a:lnTo>
                    <a:pt x="94" y="80"/>
                  </a:lnTo>
                  <a:lnTo>
                    <a:pt x="81" y="107"/>
                  </a:lnTo>
                  <a:lnTo>
                    <a:pt x="81" y="134"/>
                  </a:lnTo>
                  <a:lnTo>
                    <a:pt x="81" y="147"/>
                  </a:lnTo>
                  <a:lnTo>
                    <a:pt x="81" y="161"/>
                  </a:lnTo>
                  <a:lnTo>
                    <a:pt x="54" y="174"/>
                  </a:lnTo>
                  <a:close/>
                </a:path>
              </a:pathLst>
            </a:custGeom>
            <a:solidFill>
              <a:srgbClr val="E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8" name="Freeform 84"/>
            <p:cNvSpPr>
              <a:spLocks/>
            </p:cNvSpPr>
            <p:nvPr/>
          </p:nvSpPr>
          <p:spPr bwMode="auto">
            <a:xfrm>
              <a:off x="2291" y="2578"/>
              <a:ext cx="80" cy="148"/>
            </a:xfrm>
            <a:custGeom>
              <a:avLst/>
              <a:gdLst>
                <a:gd name="T0" fmla="*/ 40 w 80"/>
                <a:gd name="T1" fmla="*/ 148 h 148"/>
                <a:gd name="T2" fmla="*/ 26 w 80"/>
                <a:gd name="T3" fmla="*/ 134 h 148"/>
                <a:gd name="T4" fmla="*/ 26 w 80"/>
                <a:gd name="T5" fmla="*/ 121 h 148"/>
                <a:gd name="T6" fmla="*/ 26 w 80"/>
                <a:gd name="T7" fmla="*/ 108 h 148"/>
                <a:gd name="T8" fmla="*/ 26 w 80"/>
                <a:gd name="T9" fmla="*/ 94 h 148"/>
                <a:gd name="T10" fmla="*/ 13 w 80"/>
                <a:gd name="T11" fmla="*/ 67 h 148"/>
                <a:gd name="T12" fmla="*/ 0 w 80"/>
                <a:gd name="T13" fmla="*/ 54 h 148"/>
                <a:gd name="T14" fmla="*/ 0 w 80"/>
                <a:gd name="T15" fmla="*/ 41 h 148"/>
                <a:gd name="T16" fmla="*/ 26 w 80"/>
                <a:gd name="T17" fmla="*/ 27 h 148"/>
                <a:gd name="T18" fmla="*/ 26 w 80"/>
                <a:gd name="T19" fmla="*/ 0 h 148"/>
                <a:gd name="T20" fmla="*/ 67 w 80"/>
                <a:gd name="T21" fmla="*/ 0 h 148"/>
                <a:gd name="T22" fmla="*/ 67 w 80"/>
                <a:gd name="T23" fmla="*/ 27 h 148"/>
                <a:gd name="T24" fmla="*/ 80 w 80"/>
                <a:gd name="T25" fmla="*/ 41 h 148"/>
                <a:gd name="T26" fmla="*/ 80 w 80"/>
                <a:gd name="T27" fmla="*/ 54 h 148"/>
                <a:gd name="T28" fmla="*/ 67 w 80"/>
                <a:gd name="T29" fmla="*/ 67 h 148"/>
                <a:gd name="T30" fmla="*/ 67 w 80"/>
                <a:gd name="T31" fmla="*/ 94 h 148"/>
                <a:gd name="T32" fmla="*/ 67 w 80"/>
                <a:gd name="T33" fmla="*/ 108 h 148"/>
                <a:gd name="T34" fmla="*/ 67 w 80"/>
                <a:gd name="T35" fmla="*/ 121 h 148"/>
                <a:gd name="T36" fmla="*/ 67 w 80"/>
                <a:gd name="T37" fmla="*/ 134 h 148"/>
                <a:gd name="T38" fmla="*/ 40 w 80"/>
                <a:gd name="T39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" h="148">
                  <a:moveTo>
                    <a:pt x="40" y="148"/>
                  </a:moveTo>
                  <a:lnTo>
                    <a:pt x="26" y="134"/>
                  </a:lnTo>
                  <a:lnTo>
                    <a:pt x="26" y="121"/>
                  </a:lnTo>
                  <a:lnTo>
                    <a:pt x="26" y="108"/>
                  </a:lnTo>
                  <a:lnTo>
                    <a:pt x="26" y="94"/>
                  </a:lnTo>
                  <a:lnTo>
                    <a:pt x="13" y="67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26" y="27"/>
                  </a:lnTo>
                  <a:lnTo>
                    <a:pt x="26" y="0"/>
                  </a:lnTo>
                  <a:lnTo>
                    <a:pt x="67" y="0"/>
                  </a:lnTo>
                  <a:lnTo>
                    <a:pt x="67" y="27"/>
                  </a:lnTo>
                  <a:lnTo>
                    <a:pt x="80" y="41"/>
                  </a:lnTo>
                  <a:lnTo>
                    <a:pt x="80" y="54"/>
                  </a:lnTo>
                  <a:lnTo>
                    <a:pt x="67" y="67"/>
                  </a:lnTo>
                  <a:lnTo>
                    <a:pt x="67" y="94"/>
                  </a:lnTo>
                  <a:lnTo>
                    <a:pt x="67" y="108"/>
                  </a:lnTo>
                  <a:lnTo>
                    <a:pt x="67" y="121"/>
                  </a:lnTo>
                  <a:lnTo>
                    <a:pt x="67" y="134"/>
                  </a:lnTo>
                  <a:lnTo>
                    <a:pt x="40" y="148"/>
                  </a:lnTo>
                  <a:close/>
                </a:path>
              </a:pathLst>
            </a:custGeom>
            <a:solidFill>
              <a:srgbClr val="F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29" name="Freeform 85"/>
            <p:cNvSpPr>
              <a:spLocks/>
            </p:cNvSpPr>
            <p:nvPr/>
          </p:nvSpPr>
          <p:spPr bwMode="auto">
            <a:xfrm>
              <a:off x="2291" y="2592"/>
              <a:ext cx="53" cy="94"/>
            </a:xfrm>
            <a:custGeom>
              <a:avLst/>
              <a:gdLst>
                <a:gd name="T0" fmla="*/ 26 w 53"/>
                <a:gd name="T1" fmla="*/ 94 h 94"/>
                <a:gd name="T2" fmla="*/ 13 w 53"/>
                <a:gd name="T3" fmla="*/ 80 h 94"/>
                <a:gd name="T4" fmla="*/ 13 w 53"/>
                <a:gd name="T5" fmla="*/ 80 h 94"/>
                <a:gd name="T6" fmla="*/ 13 w 53"/>
                <a:gd name="T7" fmla="*/ 67 h 94"/>
                <a:gd name="T8" fmla="*/ 13 w 53"/>
                <a:gd name="T9" fmla="*/ 53 h 94"/>
                <a:gd name="T10" fmla="*/ 13 w 53"/>
                <a:gd name="T11" fmla="*/ 40 h 94"/>
                <a:gd name="T12" fmla="*/ 0 w 53"/>
                <a:gd name="T13" fmla="*/ 40 h 94"/>
                <a:gd name="T14" fmla="*/ 0 w 53"/>
                <a:gd name="T15" fmla="*/ 27 h 94"/>
                <a:gd name="T16" fmla="*/ 13 w 53"/>
                <a:gd name="T17" fmla="*/ 13 h 94"/>
                <a:gd name="T18" fmla="*/ 13 w 53"/>
                <a:gd name="T19" fmla="*/ 0 h 94"/>
                <a:gd name="T20" fmla="*/ 40 w 53"/>
                <a:gd name="T21" fmla="*/ 0 h 94"/>
                <a:gd name="T22" fmla="*/ 40 w 53"/>
                <a:gd name="T23" fmla="*/ 13 h 94"/>
                <a:gd name="T24" fmla="*/ 53 w 53"/>
                <a:gd name="T25" fmla="*/ 27 h 94"/>
                <a:gd name="T26" fmla="*/ 53 w 53"/>
                <a:gd name="T27" fmla="*/ 40 h 94"/>
                <a:gd name="T28" fmla="*/ 40 w 53"/>
                <a:gd name="T29" fmla="*/ 40 h 94"/>
                <a:gd name="T30" fmla="*/ 40 w 53"/>
                <a:gd name="T31" fmla="*/ 53 h 94"/>
                <a:gd name="T32" fmla="*/ 40 w 53"/>
                <a:gd name="T33" fmla="*/ 67 h 94"/>
                <a:gd name="T34" fmla="*/ 40 w 53"/>
                <a:gd name="T35" fmla="*/ 80 h 94"/>
                <a:gd name="T36" fmla="*/ 40 w 53"/>
                <a:gd name="T37" fmla="*/ 80 h 94"/>
                <a:gd name="T38" fmla="*/ 26 w 53"/>
                <a:gd name="T3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94">
                  <a:moveTo>
                    <a:pt x="26" y="94"/>
                  </a:moveTo>
                  <a:lnTo>
                    <a:pt x="13" y="80"/>
                  </a:lnTo>
                  <a:lnTo>
                    <a:pt x="13" y="80"/>
                  </a:lnTo>
                  <a:lnTo>
                    <a:pt x="13" y="67"/>
                  </a:lnTo>
                  <a:lnTo>
                    <a:pt x="13" y="53"/>
                  </a:lnTo>
                  <a:lnTo>
                    <a:pt x="13" y="40"/>
                  </a:lnTo>
                  <a:lnTo>
                    <a:pt x="0" y="40"/>
                  </a:lnTo>
                  <a:lnTo>
                    <a:pt x="0" y="27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40" y="0"/>
                  </a:lnTo>
                  <a:lnTo>
                    <a:pt x="40" y="13"/>
                  </a:lnTo>
                  <a:lnTo>
                    <a:pt x="53" y="27"/>
                  </a:lnTo>
                  <a:lnTo>
                    <a:pt x="53" y="40"/>
                  </a:lnTo>
                  <a:lnTo>
                    <a:pt x="40" y="40"/>
                  </a:lnTo>
                  <a:lnTo>
                    <a:pt x="40" y="53"/>
                  </a:lnTo>
                  <a:lnTo>
                    <a:pt x="40" y="67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26" y="94"/>
                  </a:lnTo>
                  <a:close/>
                </a:path>
              </a:pathLst>
            </a:custGeom>
            <a:solidFill>
              <a:srgbClr val="F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0" name="Freeform 86"/>
            <p:cNvSpPr>
              <a:spLocks/>
            </p:cNvSpPr>
            <p:nvPr/>
          </p:nvSpPr>
          <p:spPr bwMode="auto">
            <a:xfrm>
              <a:off x="2291" y="2592"/>
              <a:ext cx="53" cy="94"/>
            </a:xfrm>
            <a:custGeom>
              <a:avLst/>
              <a:gdLst>
                <a:gd name="T0" fmla="*/ 26 w 53"/>
                <a:gd name="T1" fmla="*/ 94 h 94"/>
                <a:gd name="T2" fmla="*/ 13 w 53"/>
                <a:gd name="T3" fmla="*/ 80 h 94"/>
                <a:gd name="T4" fmla="*/ 13 w 53"/>
                <a:gd name="T5" fmla="*/ 80 h 94"/>
                <a:gd name="T6" fmla="*/ 13 w 53"/>
                <a:gd name="T7" fmla="*/ 67 h 94"/>
                <a:gd name="T8" fmla="*/ 13 w 53"/>
                <a:gd name="T9" fmla="*/ 53 h 94"/>
                <a:gd name="T10" fmla="*/ 13 w 53"/>
                <a:gd name="T11" fmla="*/ 40 h 94"/>
                <a:gd name="T12" fmla="*/ 0 w 53"/>
                <a:gd name="T13" fmla="*/ 40 h 94"/>
                <a:gd name="T14" fmla="*/ 0 w 53"/>
                <a:gd name="T15" fmla="*/ 27 h 94"/>
                <a:gd name="T16" fmla="*/ 13 w 53"/>
                <a:gd name="T17" fmla="*/ 13 h 94"/>
                <a:gd name="T18" fmla="*/ 13 w 53"/>
                <a:gd name="T19" fmla="*/ 0 h 94"/>
                <a:gd name="T20" fmla="*/ 40 w 53"/>
                <a:gd name="T21" fmla="*/ 0 h 94"/>
                <a:gd name="T22" fmla="*/ 40 w 53"/>
                <a:gd name="T23" fmla="*/ 13 h 94"/>
                <a:gd name="T24" fmla="*/ 53 w 53"/>
                <a:gd name="T25" fmla="*/ 27 h 94"/>
                <a:gd name="T26" fmla="*/ 53 w 53"/>
                <a:gd name="T27" fmla="*/ 40 h 94"/>
                <a:gd name="T28" fmla="*/ 40 w 53"/>
                <a:gd name="T29" fmla="*/ 40 h 94"/>
                <a:gd name="T30" fmla="*/ 40 w 53"/>
                <a:gd name="T31" fmla="*/ 53 h 94"/>
                <a:gd name="T32" fmla="*/ 40 w 53"/>
                <a:gd name="T33" fmla="*/ 67 h 94"/>
                <a:gd name="T34" fmla="*/ 40 w 53"/>
                <a:gd name="T35" fmla="*/ 80 h 94"/>
                <a:gd name="T36" fmla="*/ 40 w 53"/>
                <a:gd name="T37" fmla="*/ 80 h 94"/>
                <a:gd name="T38" fmla="*/ 26 w 53"/>
                <a:gd name="T3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94">
                  <a:moveTo>
                    <a:pt x="26" y="94"/>
                  </a:moveTo>
                  <a:lnTo>
                    <a:pt x="13" y="80"/>
                  </a:lnTo>
                  <a:lnTo>
                    <a:pt x="13" y="80"/>
                  </a:lnTo>
                  <a:lnTo>
                    <a:pt x="13" y="67"/>
                  </a:lnTo>
                  <a:lnTo>
                    <a:pt x="13" y="53"/>
                  </a:lnTo>
                  <a:lnTo>
                    <a:pt x="13" y="40"/>
                  </a:lnTo>
                  <a:lnTo>
                    <a:pt x="0" y="40"/>
                  </a:lnTo>
                  <a:lnTo>
                    <a:pt x="0" y="27"/>
                  </a:lnTo>
                  <a:lnTo>
                    <a:pt x="13" y="13"/>
                  </a:lnTo>
                  <a:lnTo>
                    <a:pt x="13" y="0"/>
                  </a:lnTo>
                  <a:lnTo>
                    <a:pt x="40" y="0"/>
                  </a:lnTo>
                  <a:lnTo>
                    <a:pt x="40" y="13"/>
                  </a:lnTo>
                  <a:lnTo>
                    <a:pt x="53" y="27"/>
                  </a:lnTo>
                  <a:lnTo>
                    <a:pt x="53" y="40"/>
                  </a:lnTo>
                  <a:lnTo>
                    <a:pt x="40" y="40"/>
                  </a:lnTo>
                  <a:lnTo>
                    <a:pt x="40" y="53"/>
                  </a:lnTo>
                  <a:lnTo>
                    <a:pt x="40" y="67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26" y="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1" name="Freeform 87"/>
            <p:cNvSpPr>
              <a:spLocks/>
            </p:cNvSpPr>
            <p:nvPr/>
          </p:nvSpPr>
          <p:spPr bwMode="auto">
            <a:xfrm>
              <a:off x="2250" y="2485"/>
              <a:ext cx="242" cy="415"/>
            </a:xfrm>
            <a:custGeom>
              <a:avLst/>
              <a:gdLst>
                <a:gd name="T0" fmla="*/ 121 w 242"/>
                <a:gd name="T1" fmla="*/ 415 h 415"/>
                <a:gd name="T2" fmla="*/ 94 w 242"/>
                <a:gd name="T3" fmla="*/ 402 h 415"/>
                <a:gd name="T4" fmla="*/ 81 w 242"/>
                <a:gd name="T5" fmla="*/ 375 h 415"/>
                <a:gd name="T6" fmla="*/ 54 w 242"/>
                <a:gd name="T7" fmla="*/ 335 h 415"/>
                <a:gd name="T8" fmla="*/ 27 w 242"/>
                <a:gd name="T9" fmla="*/ 254 h 415"/>
                <a:gd name="T10" fmla="*/ 14 w 242"/>
                <a:gd name="T11" fmla="*/ 201 h 415"/>
                <a:gd name="T12" fmla="*/ 0 w 242"/>
                <a:gd name="T13" fmla="*/ 160 h 415"/>
                <a:gd name="T14" fmla="*/ 0 w 242"/>
                <a:gd name="T15" fmla="*/ 80 h 415"/>
                <a:gd name="T16" fmla="*/ 27 w 242"/>
                <a:gd name="T17" fmla="*/ 26 h 415"/>
                <a:gd name="T18" fmla="*/ 54 w 242"/>
                <a:gd name="T19" fmla="*/ 0 h 415"/>
                <a:gd name="T20" fmla="*/ 188 w 242"/>
                <a:gd name="T21" fmla="*/ 0 h 415"/>
                <a:gd name="T22" fmla="*/ 215 w 242"/>
                <a:gd name="T23" fmla="*/ 26 h 415"/>
                <a:gd name="T24" fmla="*/ 242 w 242"/>
                <a:gd name="T25" fmla="*/ 80 h 415"/>
                <a:gd name="T26" fmla="*/ 242 w 242"/>
                <a:gd name="T27" fmla="*/ 160 h 415"/>
                <a:gd name="T28" fmla="*/ 228 w 242"/>
                <a:gd name="T29" fmla="*/ 201 h 415"/>
                <a:gd name="T30" fmla="*/ 215 w 242"/>
                <a:gd name="T31" fmla="*/ 254 h 415"/>
                <a:gd name="T32" fmla="*/ 188 w 242"/>
                <a:gd name="T33" fmla="*/ 335 h 415"/>
                <a:gd name="T34" fmla="*/ 161 w 242"/>
                <a:gd name="T35" fmla="*/ 375 h 415"/>
                <a:gd name="T36" fmla="*/ 148 w 242"/>
                <a:gd name="T37" fmla="*/ 402 h 415"/>
                <a:gd name="T38" fmla="*/ 121 w 242"/>
                <a:gd name="T39" fmla="*/ 41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2" h="415">
                  <a:moveTo>
                    <a:pt x="121" y="415"/>
                  </a:moveTo>
                  <a:lnTo>
                    <a:pt x="94" y="402"/>
                  </a:lnTo>
                  <a:lnTo>
                    <a:pt x="81" y="375"/>
                  </a:lnTo>
                  <a:lnTo>
                    <a:pt x="54" y="335"/>
                  </a:lnTo>
                  <a:lnTo>
                    <a:pt x="27" y="254"/>
                  </a:lnTo>
                  <a:lnTo>
                    <a:pt x="14" y="201"/>
                  </a:lnTo>
                  <a:lnTo>
                    <a:pt x="0" y="160"/>
                  </a:lnTo>
                  <a:lnTo>
                    <a:pt x="0" y="80"/>
                  </a:lnTo>
                  <a:lnTo>
                    <a:pt x="27" y="26"/>
                  </a:lnTo>
                  <a:lnTo>
                    <a:pt x="54" y="0"/>
                  </a:lnTo>
                  <a:lnTo>
                    <a:pt x="188" y="0"/>
                  </a:lnTo>
                  <a:lnTo>
                    <a:pt x="215" y="26"/>
                  </a:lnTo>
                  <a:lnTo>
                    <a:pt x="242" y="80"/>
                  </a:lnTo>
                  <a:lnTo>
                    <a:pt x="242" y="160"/>
                  </a:lnTo>
                  <a:lnTo>
                    <a:pt x="228" y="201"/>
                  </a:lnTo>
                  <a:lnTo>
                    <a:pt x="215" y="254"/>
                  </a:lnTo>
                  <a:lnTo>
                    <a:pt x="188" y="335"/>
                  </a:lnTo>
                  <a:lnTo>
                    <a:pt x="161" y="375"/>
                  </a:lnTo>
                  <a:lnTo>
                    <a:pt x="148" y="402"/>
                  </a:lnTo>
                  <a:lnTo>
                    <a:pt x="121" y="415"/>
                  </a:lnTo>
                  <a:close/>
                </a:path>
              </a:pathLst>
            </a:custGeom>
            <a:noFill/>
            <a:ln w="20638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245" name="Group 101"/>
          <p:cNvGrpSpPr>
            <a:grpSpLocks/>
          </p:cNvGrpSpPr>
          <p:nvPr/>
        </p:nvGrpSpPr>
        <p:grpSpPr bwMode="auto">
          <a:xfrm>
            <a:off x="3571875" y="4837113"/>
            <a:ext cx="384175" cy="660400"/>
            <a:chOff x="2250" y="3047"/>
            <a:chExt cx="242" cy="416"/>
          </a:xfrm>
        </p:grpSpPr>
        <p:sp>
          <p:nvSpPr>
            <p:cNvPr id="6233" name="Freeform 89"/>
            <p:cNvSpPr>
              <a:spLocks/>
            </p:cNvSpPr>
            <p:nvPr/>
          </p:nvSpPr>
          <p:spPr bwMode="auto">
            <a:xfrm>
              <a:off x="2250" y="3047"/>
              <a:ext cx="242" cy="416"/>
            </a:xfrm>
            <a:custGeom>
              <a:avLst/>
              <a:gdLst>
                <a:gd name="T0" fmla="*/ 121 w 242"/>
                <a:gd name="T1" fmla="*/ 0 h 416"/>
                <a:gd name="T2" fmla="*/ 148 w 242"/>
                <a:gd name="T3" fmla="*/ 0 h 416"/>
                <a:gd name="T4" fmla="*/ 175 w 242"/>
                <a:gd name="T5" fmla="*/ 27 h 416"/>
                <a:gd name="T6" fmla="*/ 201 w 242"/>
                <a:gd name="T7" fmla="*/ 107 h 416"/>
                <a:gd name="T8" fmla="*/ 228 w 242"/>
                <a:gd name="T9" fmla="*/ 161 h 416"/>
                <a:gd name="T10" fmla="*/ 228 w 242"/>
                <a:gd name="T11" fmla="*/ 201 h 416"/>
                <a:gd name="T12" fmla="*/ 242 w 242"/>
                <a:gd name="T13" fmla="*/ 241 h 416"/>
                <a:gd name="T14" fmla="*/ 242 w 242"/>
                <a:gd name="T15" fmla="*/ 335 h 416"/>
                <a:gd name="T16" fmla="*/ 228 w 242"/>
                <a:gd name="T17" fmla="*/ 362 h 416"/>
                <a:gd name="T18" fmla="*/ 228 w 242"/>
                <a:gd name="T19" fmla="*/ 375 h 416"/>
                <a:gd name="T20" fmla="*/ 201 w 242"/>
                <a:gd name="T21" fmla="*/ 389 h 416"/>
                <a:gd name="T22" fmla="*/ 188 w 242"/>
                <a:gd name="T23" fmla="*/ 402 h 416"/>
                <a:gd name="T24" fmla="*/ 161 w 242"/>
                <a:gd name="T25" fmla="*/ 416 h 416"/>
                <a:gd name="T26" fmla="*/ 81 w 242"/>
                <a:gd name="T27" fmla="*/ 416 h 416"/>
                <a:gd name="T28" fmla="*/ 54 w 242"/>
                <a:gd name="T29" fmla="*/ 402 h 416"/>
                <a:gd name="T30" fmla="*/ 41 w 242"/>
                <a:gd name="T31" fmla="*/ 389 h 416"/>
                <a:gd name="T32" fmla="*/ 14 w 242"/>
                <a:gd name="T33" fmla="*/ 375 h 416"/>
                <a:gd name="T34" fmla="*/ 14 w 242"/>
                <a:gd name="T35" fmla="*/ 362 h 416"/>
                <a:gd name="T36" fmla="*/ 0 w 242"/>
                <a:gd name="T37" fmla="*/ 335 h 416"/>
                <a:gd name="T38" fmla="*/ 0 w 242"/>
                <a:gd name="T39" fmla="*/ 241 h 416"/>
                <a:gd name="T40" fmla="*/ 14 w 242"/>
                <a:gd name="T41" fmla="*/ 201 h 416"/>
                <a:gd name="T42" fmla="*/ 14 w 242"/>
                <a:gd name="T43" fmla="*/ 161 h 416"/>
                <a:gd name="T44" fmla="*/ 41 w 242"/>
                <a:gd name="T45" fmla="*/ 107 h 416"/>
                <a:gd name="T46" fmla="*/ 67 w 242"/>
                <a:gd name="T47" fmla="*/ 27 h 416"/>
                <a:gd name="T48" fmla="*/ 94 w 242"/>
                <a:gd name="T49" fmla="*/ 0 h 416"/>
                <a:gd name="T50" fmla="*/ 121 w 242"/>
                <a:gd name="T51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2" h="416">
                  <a:moveTo>
                    <a:pt x="121" y="0"/>
                  </a:moveTo>
                  <a:lnTo>
                    <a:pt x="148" y="0"/>
                  </a:lnTo>
                  <a:lnTo>
                    <a:pt x="175" y="27"/>
                  </a:lnTo>
                  <a:lnTo>
                    <a:pt x="201" y="107"/>
                  </a:lnTo>
                  <a:lnTo>
                    <a:pt x="228" y="161"/>
                  </a:lnTo>
                  <a:lnTo>
                    <a:pt x="228" y="201"/>
                  </a:lnTo>
                  <a:lnTo>
                    <a:pt x="242" y="241"/>
                  </a:lnTo>
                  <a:lnTo>
                    <a:pt x="242" y="335"/>
                  </a:lnTo>
                  <a:lnTo>
                    <a:pt x="228" y="362"/>
                  </a:lnTo>
                  <a:lnTo>
                    <a:pt x="228" y="375"/>
                  </a:lnTo>
                  <a:lnTo>
                    <a:pt x="201" y="389"/>
                  </a:lnTo>
                  <a:lnTo>
                    <a:pt x="188" y="402"/>
                  </a:lnTo>
                  <a:lnTo>
                    <a:pt x="161" y="416"/>
                  </a:lnTo>
                  <a:lnTo>
                    <a:pt x="81" y="416"/>
                  </a:lnTo>
                  <a:lnTo>
                    <a:pt x="54" y="402"/>
                  </a:lnTo>
                  <a:lnTo>
                    <a:pt x="41" y="389"/>
                  </a:lnTo>
                  <a:lnTo>
                    <a:pt x="14" y="375"/>
                  </a:lnTo>
                  <a:lnTo>
                    <a:pt x="14" y="362"/>
                  </a:lnTo>
                  <a:lnTo>
                    <a:pt x="0" y="335"/>
                  </a:lnTo>
                  <a:lnTo>
                    <a:pt x="0" y="241"/>
                  </a:lnTo>
                  <a:lnTo>
                    <a:pt x="14" y="201"/>
                  </a:lnTo>
                  <a:lnTo>
                    <a:pt x="14" y="161"/>
                  </a:lnTo>
                  <a:lnTo>
                    <a:pt x="41" y="107"/>
                  </a:lnTo>
                  <a:lnTo>
                    <a:pt x="67" y="27"/>
                  </a:lnTo>
                  <a:lnTo>
                    <a:pt x="94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4" name="Freeform 90"/>
            <p:cNvSpPr>
              <a:spLocks/>
            </p:cNvSpPr>
            <p:nvPr/>
          </p:nvSpPr>
          <p:spPr bwMode="auto">
            <a:xfrm>
              <a:off x="2250" y="3047"/>
              <a:ext cx="242" cy="416"/>
            </a:xfrm>
            <a:custGeom>
              <a:avLst/>
              <a:gdLst>
                <a:gd name="T0" fmla="*/ 121 w 242"/>
                <a:gd name="T1" fmla="*/ 0 h 416"/>
                <a:gd name="T2" fmla="*/ 148 w 242"/>
                <a:gd name="T3" fmla="*/ 0 h 416"/>
                <a:gd name="T4" fmla="*/ 175 w 242"/>
                <a:gd name="T5" fmla="*/ 27 h 416"/>
                <a:gd name="T6" fmla="*/ 201 w 242"/>
                <a:gd name="T7" fmla="*/ 107 h 416"/>
                <a:gd name="T8" fmla="*/ 228 w 242"/>
                <a:gd name="T9" fmla="*/ 161 h 416"/>
                <a:gd name="T10" fmla="*/ 228 w 242"/>
                <a:gd name="T11" fmla="*/ 201 h 416"/>
                <a:gd name="T12" fmla="*/ 242 w 242"/>
                <a:gd name="T13" fmla="*/ 241 h 416"/>
                <a:gd name="T14" fmla="*/ 242 w 242"/>
                <a:gd name="T15" fmla="*/ 335 h 416"/>
                <a:gd name="T16" fmla="*/ 228 w 242"/>
                <a:gd name="T17" fmla="*/ 362 h 416"/>
                <a:gd name="T18" fmla="*/ 228 w 242"/>
                <a:gd name="T19" fmla="*/ 375 h 416"/>
                <a:gd name="T20" fmla="*/ 201 w 242"/>
                <a:gd name="T21" fmla="*/ 389 h 416"/>
                <a:gd name="T22" fmla="*/ 188 w 242"/>
                <a:gd name="T23" fmla="*/ 402 h 416"/>
                <a:gd name="T24" fmla="*/ 161 w 242"/>
                <a:gd name="T25" fmla="*/ 416 h 416"/>
                <a:gd name="T26" fmla="*/ 81 w 242"/>
                <a:gd name="T27" fmla="*/ 416 h 416"/>
                <a:gd name="T28" fmla="*/ 54 w 242"/>
                <a:gd name="T29" fmla="*/ 402 h 416"/>
                <a:gd name="T30" fmla="*/ 41 w 242"/>
                <a:gd name="T31" fmla="*/ 389 h 416"/>
                <a:gd name="T32" fmla="*/ 14 w 242"/>
                <a:gd name="T33" fmla="*/ 375 h 416"/>
                <a:gd name="T34" fmla="*/ 14 w 242"/>
                <a:gd name="T35" fmla="*/ 362 h 416"/>
                <a:gd name="T36" fmla="*/ 0 w 242"/>
                <a:gd name="T37" fmla="*/ 335 h 416"/>
                <a:gd name="T38" fmla="*/ 0 w 242"/>
                <a:gd name="T39" fmla="*/ 241 h 416"/>
                <a:gd name="T40" fmla="*/ 14 w 242"/>
                <a:gd name="T41" fmla="*/ 201 h 416"/>
                <a:gd name="T42" fmla="*/ 14 w 242"/>
                <a:gd name="T43" fmla="*/ 161 h 416"/>
                <a:gd name="T44" fmla="*/ 41 w 242"/>
                <a:gd name="T45" fmla="*/ 107 h 416"/>
                <a:gd name="T46" fmla="*/ 67 w 242"/>
                <a:gd name="T47" fmla="*/ 27 h 416"/>
                <a:gd name="T48" fmla="*/ 94 w 242"/>
                <a:gd name="T49" fmla="*/ 0 h 416"/>
                <a:gd name="T50" fmla="*/ 121 w 242"/>
                <a:gd name="T51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2" h="416">
                  <a:moveTo>
                    <a:pt x="121" y="0"/>
                  </a:moveTo>
                  <a:lnTo>
                    <a:pt x="148" y="0"/>
                  </a:lnTo>
                  <a:lnTo>
                    <a:pt x="175" y="27"/>
                  </a:lnTo>
                  <a:lnTo>
                    <a:pt x="201" y="107"/>
                  </a:lnTo>
                  <a:lnTo>
                    <a:pt x="228" y="161"/>
                  </a:lnTo>
                  <a:lnTo>
                    <a:pt x="228" y="201"/>
                  </a:lnTo>
                  <a:lnTo>
                    <a:pt x="242" y="241"/>
                  </a:lnTo>
                  <a:lnTo>
                    <a:pt x="242" y="335"/>
                  </a:lnTo>
                  <a:lnTo>
                    <a:pt x="228" y="362"/>
                  </a:lnTo>
                  <a:lnTo>
                    <a:pt x="228" y="375"/>
                  </a:lnTo>
                  <a:lnTo>
                    <a:pt x="201" y="389"/>
                  </a:lnTo>
                  <a:lnTo>
                    <a:pt x="188" y="402"/>
                  </a:lnTo>
                  <a:lnTo>
                    <a:pt x="161" y="416"/>
                  </a:lnTo>
                  <a:lnTo>
                    <a:pt x="81" y="416"/>
                  </a:lnTo>
                  <a:lnTo>
                    <a:pt x="54" y="402"/>
                  </a:lnTo>
                  <a:lnTo>
                    <a:pt x="41" y="389"/>
                  </a:lnTo>
                  <a:lnTo>
                    <a:pt x="14" y="375"/>
                  </a:lnTo>
                  <a:lnTo>
                    <a:pt x="14" y="362"/>
                  </a:lnTo>
                  <a:lnTo>
                    <a:pt x="0" y="335"/>
                  </a:lnTo>
                  <a:lnTo>
                    <a:pt x="0" y="241"/>
                  </a:lnTo>
                  <a:lnTo>
                    <a:pt x="14" y="201"/>
                  </a:lnTo>
                  <a:lnTo>
                    <a:pt x="14" y="161"/>
                  </a:lnTo>
                  <a:lnTo>
                    <a:pt x="41" y="107"/>
                  </a:lnTo>
                  <a:lnTo>
                    <a:pt x="67" y="27"/>
                  </a:lnTo>
                  <a:lnTo>
                    <a:pt x="94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5" name="Freeform 91"/>
            <p:cNvSpPr>
              <a:spLocks/>
            </p:cNvSpPr>
            <p:nvPr/>
          </p:nvSpPr>
          <p:spPr bwMode="auto">
            <a:xfrm>
              <a:off x="2264" y="3061"/>
              <a:ext cx="214" cy="388"/>
            </a:xfrm>
            <a:custGeom>
              <a:avLst/>
              <a:gdLst>
                <a:gd name="T0" fmla="*/ 107 w 214"/>
                <a:gd name="T1" fmla="*/ 0 h 388"/>
                <a:gd name="T2" fmla="*/ 134 w 214"/>
                <a:gd name="T3" fmla="*/ 0 h 388"/>
                <a:gd name="T4" fmla="*/ 161 w 214"/>
                <a:gd name="T5" fmla="*/ 26 h 388"/>
                <a:gd name="T6" fmla="*/ 174 w 214"/>
                <a:gd name="T7" fmla="*/ 93 h 388"/>
                <a:gd name="T8" fmla="*/ 201 w 214"/>
                <a:gd name="T9" fmla="*/ 147 h 388"/>
                <a:gd name="T10" fmla="*/ 201 w 214"/>
                <a:gd name="T11" fmla="*/ 187 h 388"/>
                <a:gd name="T12" fmla="*/ 214 w 214"/>
                <a:gd name="T13" fmla="*/ 227 h 388"/>
                <a:gd name="T14" fmla="*/ 214 w 214"/>
                <a:gd name="T15" fmla="*/ 308 h 388"/>
                <a:gd name="T16" fmla="*/ 201 w 214"/>
                <a:gd name="T17" fmla="*/ 335 h 388"/>
                <a:gd name="T18" fmla="*/ 201 w 214"/>
                <a:gd name="T19" fmla="*/ 348 h 388"/>
                <a:gd name="T20" fmla="*/ 174 w 214"/>
                <a:gd name="T21" fmla="*/ 361 h 388"/>
                <a:gd name="T22" fmla="*/ 161 w 214"/>
                <a:gd name="T23" fmla="*/ 375 h 388"/>
                <a:gd name="T24" fmla="*/ 147 w 214"/>
                <a:gd name="T25" fmla="*/ 388 h 388"/>
                <a:gd name="T26" fmla="*/ 67 w 214"/>
                <a:gd name="T27" fmla="*/ 388 h 388"/>
                <a:gd name="T28" fmla="*/ 53 w 214"/>
                <a:gd name="T29" fmla="*/ 375 h 388"/>
                <a:gd name="T30" fmla="*/ 40 w 214"/>
                <a:gd name="T31" fmla="*/ 361 h 388"/>
                <a:gd name="T32" fmla="*/ 13 w 214"/>
                <a:gd name="T33" fmla="*/ 348 h 388"/>
                <a:gd name="T34" fmla="*/ 13 w 214"/>
                <a:gd name="T35" fmla="*/ 335 h 388"/>
                <a:gd name="T36" fmla="*/ 0 w 214"/>
                <a:gd name="T37" fmla="*/ 308 h 388"/>
                <a:gd name="T38" fmla="*/ 0 w 214"/>
                <a:gd name="T39" fmla="*/ 227 h 388"/>
                <a:gd name="T40" fmla="*/ 13 w 214"/>
                <a:gd name="T41" fmla="*/ 187 h 388"/>
                <a:gd name="T42" fmla="*/ 13 w 214"/>
                <a:gd name="T43" fmla="*/ 147 h 388"/>
                <a:gd name="T44" fmla="*/ 40 w 214"/>
                <a:gd name="T45" fmla="*/ 93 h 388"/>
                <a:gd name="T46" fmla="*/ 53 w 214"/>
                <a:gd name="T47" fmla="*/ 26 h 388"/>
                <a:gd name="T48" fmla="*/ 80 w 214"/>
                <a:gd name="T49" fmla="*/ 0 h 388"/>
                <a:gd name="T50" fmla="*/ 107 w 214"/>
                <a:gd name="T51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4" h="388">
                  <a:moveTo>
                    <a:pt x="107" y="0"/>
                  </a:moveTo>
                  <a:lnTo>
                    <a:pt x="134" y="0"/>
                  </a:lnTo>
                  <a:lnTo>
                    <a:pt x="161" y="26"/>
                  </a:lnTo>
                  <a:lnTo>
                    <a:pt x="174" y="93"/>
                  </a:lnTo>
                  <a:lnTo>
                    <a:pt x="201" y="147"/>
                  </a:lnTo>
                  <a:lnTo>
                    <a:pt x="201" y="187"/>
                  </a:lnTo>
                  <a:lnTo>
                    <a:pt x="214" y="227"/>
                  </a:lnTo>
                  <a:lnTo>
                    <a:pt x="214" y="308"/>
                  </a:lnTo>
                  <a:lnTo>
                    <a:pt x="201" y="335"/>
                  </a:lnTo>
                  <a:lnTo>
                    <a:pt x="201" y="348"/>
                  </a:lnTo>
                  <a:lnTo>
                    <a:pt x="174" y="361"/>
                  </a:lnTo>
                  <a:lnTo>
                    <a:pt x="161" y="375"/>
                  </a:lnTo>
                  <a:lnTo>
                    <a:pt x="147" y="388"/>
                  </a:lnTo>
                  <a:lnTo>
                    <a:pt x="67" y="388"/>
                  </a:lnTo>
                  <a:lnTo>
                    <a:pt x="53" y="375"/>
                  </a:lnTo>
                  <a:lnTo>
                    <a:pt x="40" y="361"/>
                  </a:lnTo>
                  <a:lnTo>
                    <a:pt x="13" y="348"/>
                  </a:lnTo>
                  <a:lnTo>
                    <a:pt x="13" y="335"/>
                  </a:lnTo>
                  <a:lnTo>
                    <a:pt x="0" y="308"/>
                  </a:lnTo>
                  <a:lnTo>
                    <a:pt x="0" y="227"/>
                  </a:lnTo>
                  <a:lnTo>
                    <a:pt x="13" y="187"/>
                  </a:lnTo>
                  <a:lnTo>
                    <a:pt x="13" y="147"/>
                  </a:lnTo>
                  <a:lnTo>
                    <a:pt x="40" y="93"/>
                  </a:lnTo>
                  <a:lnTo>
                    <a:pt x="53" y="26"/>
                  </a:lnTo>
                  <a:lnTo>
                    <a:pt x="8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353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6" name="Freeform 92"/>
            <p:cNvSpPr>
              <a:spLocks/>
            </p:cNvSpPr>
            <p:nvPr/>
          </p:nvSpPr>
          <p:spPr bwMode="auto">
            <a:xfrm>
              <a:off x="2264" y="3074"/>
              <a:ext cx="187" cy="335"/>
            </a:xfrm>
            <a:custGeom>
              <a:avLst/>
              <a:gdLst>
                <a:gd name="T0" fmla="*/ 94 w 187"/>
                <a:gd name="T1" fmla="*/ 0 h 335"/>
                <a:gd name="T2" fmla="*/ 120 w 187"/>
                <a:gd name="T3" fmla="*/ 0 h 335"/>
                <a:gd name="T4" fmla="*/ 147 w 187"/>
                <a:gd name="T5" fmla="*/ 27 h 335"/>
                <a:gd name="T6" fmla="*/ 147 w 187"/>
                <a:gd name="T7" fmla="*/ 80 h 335"/>
                <a:gd name="T8" fmla="*/ 174 w 187"/>
                <a:gd name="T9" fmla="*/ 121 h 335"/>
                <a:gd name="T10" fmla="*/ 174 w 187"/>
                <a:gd name="T11" fmla="*/ 161 h 335"/>
                <a:gd name="T12" fmla="*/ 187 w 187"/>
                <a:gd name="T13" fmla="*/ 201 h 335"/>
                <a:gd name="T14" fmla="*/ 187 w 187"/>
                <a:gd name="T15" fmla="*/ 268 h 335"/>
                <a:gd name="T16" fmla="*/ 174 w 187"/>
                <a:gd name="T17" fmla="*/ 295 h 335"/>
                <a:gd name="T18" fmla="*/ 174 w 187"/>
                <a:gd name="T19" fmla="*/ 295 h 335"/>
                <a:gd name="T20" fmla="*/ 147 w 187"/>
                <a:gd name="T21" fmla="*/ 308 h 335"/>
                <a:gd name="T22" fmla="*/ 147 w 187"/>
                <a:gd name="T23" fmla="*/ 322 h 335"/>
                <a:gd name="T24" fmla="*/ 134 w 187"/>
                <a:gd name="T25" fmla="*/ 335 h 335"/>
                <a:gd name="T26" fmla="*/ 53 w 187"/>
                <a:gd name="T27" fmla="*/ 335 h 335"/>
                <a:gd name="T28" fmla="*/ 53 w 187"/>
                <a:gd name="T29" fmla="*/ 322 h 335"/>
                <a:gd name="T30" fmla="*/ 40 w 187"/>
                <a:gd name="T31" fmla="*/ 308 h 335"/>
                <a:gd name="T32" fmla="*/ 13 w 187"/>
                <a:gd name="T33" fmla="*/ 295 h 335"/>
                <a:gd name="T34" fmla="*/ 13 w 187"/>
                <a:gd name="T35" fmla="*/ 295 h 335"/>
                <a:gd name="T36" fmla="*/ 0 w 187"/>
                <a:gd name="T37" fmla="*/ 268 h 335"/>
                <a:gd name="T38" fmla="*/ 0 w 187"/>
                <a:gd name="T39" fmla="*/ 201 h 335"/>
                <a:gd name="T40" fmla="*/ 13 w 187"/>
                <a:gd name="T41" fmla="*/ 161 h 335"/>
                <a:gd name="T42" fmla="*/ 13 w 187"/>
                <a:gd name="T43" fmla="*/ 121 h 335"/>
                <a:gd name="T44" fmla="*/ 40 w 187"/>
                <a:gd name="T45" fmla="*/ 80 h 335"/>
                <a:gd name="T46" fmla="*/ 53 w 187"/>
                <a:gd name="T47" fmla="*/ 27 h 335"/>
                <a:gd name="T48" fmla="*/ 67 w 187"/>
                <a:gd name="T49" fmla="*/ 0 h 335"/>
                <a:gd name="T50" fmla="*/ 94 w 187"/>
                <a:gd name="T5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7" h="335">
                  <a:moveTo>
                    <a:pt x="94" y="0"/>
                  </a:moveTo>
                  <a:lnTo>
                    <a:pt x="120" y="0"/>
                  </a:lnTo>
                  <a:lnTo>
                    <a:pt x="147" y="27"/>
                  </a:lnTo>
                  <a:lnTo>
                    <a:pt x="147" y="80"/>
                  </a:lnTo>
                  <a:lnTo>
                    <a:pt x="174" y="121"/>
                  </a:lnTo>
                  <a:lnTo>
                    <a:pt x="174" y="161"/>
                  </a:lnTo>
                  <a:lnTo>
                    <a:pt x="187" y="201"/>
                  </a:lnTo>
                  <a:lnTo>
                    <a:pt x="187" y="268"/>
                  </a:lnTo>
                  <a:lnTo>
                    <a:pt x="174" y="295"/>
                  </a:lnTo>
                  <a:lnTo>
                    <a:pt x="174" y="295"/>
                  </a:lnTo>
                  <a:lnTo>
                    <a:pt x="147" y="308"/>
                  </a:lnTo>
                  <a:lnTo>
                    <a:pt x="147" y="322"/>
                  </a:lnTo>
                  <a:lnTo>
                    <a:pt x="134" y="335"/>
                  </a:lnTo>
                  <a:lnTo>
                    <a:pt x="53" y="335"/>
                  </a:lnTo>
                  <a:lnTo>
                    <a:pt x="53" y="322"/>
                  </a:lnTo>
                  <a:lnTo>
                    <a:pt x="40" y="308"/>
                  </a:lnTo>
                  <a:lnTo>
                    <a:pt x="13" y="295"/>
                  </a:lnTo>
                  <a:lnTo>
                    <a:pt x="13" y="295"/>
                  </a:lnTo>
                  <a:lnTo>
                    <a:pt x="0" y="268"/>
                  </a:lnTo>
                  <a:lnTo>
                    <a:pt x="0" y="201"/>
                  </a:lnTo>
                  <a:lnTo>
                    <a:pt x="13" y="161"/>
                  </a:lnTo>
                  <a:lnTo>
                    <a:pt x="13" y="121"/>
                  </a:lnTo>
                  <a:lnTo>
                    <a:pt x="40" y="80"/>
                  </a:lnTo>
                  <a:lnTo>
                    <a:pt x="53" y="27"/>
                  </a:lnTo>
                  <a:lnTo>
                    <a:pt x="67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656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7" name="Freeform 93"/>
            <p:cNvSpPr>
              <a:spLocks/>
            </p:cNvSpPr>
            <p:nvPr/>
          </p:nvSpPr>
          <p:spPr bwMode="auto">
            <a:xfrm>
              <a:off x="2277" y="3087"/>
              <a:ext cx="161" cy="309"/>
            </a:xfrm>
            <a:custGeom>
              <a:avLst/>
              <a:gdLst>
                <a:gd name="T0" fmla="*/ 81 w 161"/>
                <a:gd name="T1" fmla="*/ 0 h 309"/>
                <a:gd name="T2" fmla="*/ 107 w 161"/>
                <a:gd name="T3" fmla="*/ 0 h 309"/>
                <a:gd name="T4" fmla="*/ 121 w 161"/>
                <a:gd name="T5" fmla="*/ 27 h 309"/>
                <a:gd name="T6" fmla="*/ 121 w 161"/>
                <a:gd name="T7" fmla="*/ 81 h 309"/>
                <a:gd name="T8" fmla="*/ 148 w 161"/>
                <a:gd name="T9" fmla="*/ 108 h 309"/>
                <a:gd name="T10" fmla="*/ 148 w 161"/>
                <a:gd name="T11" fmla="*/ 148 h 309"/>
                <a:gd name="T12" fmla="*/ 161 w 161"/>
                <a:gd name="T13" fmla="*/ 188 h 309"/>
                <a:gd name="T14" fmla="*/ 161 w 161"/>
                <a:gd name="T15" fmla="*/ 242 h 309"/>
                <a:gd name="T16" fmla="*/ 148 w 161"/>
                <a:gd name="T17" fmla="*/ 268 h 309"/>
                <a:gd name="T18" fmla="*/ 148 w 161"/>
                <a:gd name="T19" fmla="*/ 268 h 309"/>
                <a:gd name="T20" fmla="*/ 121 w 161"/>
                <a:gd name="T21" fmla="*/ 282 h 309"/>
                <a:gd name="T22" fmla="*/ 121 w 161"/>
                <a:gd name="T23" fmla="*/ 295 h 309"/>
                <a:gd name="T24" fmla="*/ 121 w 161"/>
                <a:gd name="T25" fmla="*/ 309 h 309"/>
                <a:gd name="T26" fmla="*/ 40 w 161"/>
                <a:gd name="T27" fmla="*/ 309 h 309"/>
                <a:gd name="T28" fmla="*/ 40 w 161"/>
                <a:gd name="T29" fmla="*/ 295 h 309"/>
                <a:gd name="T30" fmla="*/ 40 w 161"/>
                <a:gd name="T31" fmla="*/ 282 h 309"/>
                <a:gd name="T32" fmla="*/ 14 w 161"/>
                <a:gd name="T33" fmla="*/ 268 h 309"/>
                <a:gd name="T34" fmla="*/ 14 w 161"/>
                <a:gd name="T35" fmla="*/ 268 h 309"/>
                <a:gd name="T36" fmla="*/ 0 w 161"/>
                <a:gd name="T37" fmla="*/ 242 h 309"/>
                <a:gd name="T38" fmla="*/ 0 w 161"/>
                <a:gd name="T39" fmla="*/ 188 h 309"/>
                <a:gd name="T40" fmla="*/ 14 w 161"/>
                <a:gd name="T41" fmla="*/ 148 h 309"/>
                <a:gd name="T42" fmla="*/ 14 w 161"/>
                <a:gd name="T43" fmla="*/ 108 h 309"/>
                <a:gd name="T44" fmla="*/ 40 w 161"/>
                <a:gd name="T45" fmla="*/ 81 h 309"/>
                <a:gd name="T46" fmla="*/ 40 w 161"/>
                <a:gd name="T47" fmla="*/ 27 h 309"/>
                <a:gd name="T48" fmla="*/ 54 w 161"/>
                <a:gd name="T49" fmla="*/ 0 h 309"/>
                <a:gd name="T50" fmla="*/ 81 w 161"/>
                <a:gd name="T5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1" h="309">
                  <a:moveTo>
                    <a:pt x="81" y="0"/>
                  </a:moveTo>
                  <a:lnTo>
                    <a:pt x="107" y="0"/>
                  </a:lnTo>
                  <a:lnTo>
                    <a:pt x="121" y="27"/>
                  </a:lnTo>
                  <a:lnTo>
                    <a:pt x="121" y="81"/>
                  </a:lnTo>
                  <a:lnTo>
                    <a:pt x="148" y="108"/>
                  </a:lnTo>
                  <a:lnTo>
                    <a:pt x="148" y="148"/>
                  </a:lnTo>
                  <a:lnTo>
                    <a:pt x="161" y="188"/>
                  </a:lnTo>
                  <a:lnTo>
                    <a:pt x="161" y="242"/>
                  </a:lnTo>
                  <a:lnTo>
                    <a:pt x="148" y="268"/>
                  </a:lnTo>
                  <a:lnTo>
                    <a:pt x="148" y="268"/>
                  </a:lnTo>
                  <a:lnTo>
                    <a:pt x="121" y="282"/>
                  </a:lnTo>
                  <a:lnTo>
                    <a:pt x="121" y="295"/>
                  </a:lnTo>
                  <a:lnTo>
                    <a:pt x="121" y="309"/>
                  </a:lnTo>
                  <a:lnTo>
                    <a:pt x="40" y="309"/>
                  </a:lnTo>
                  <a:lnTo>
                    <a:pt x="40" y="295"/>
                  </a:lnTo>
                  <a:lnTo>
                    <a:pt x="40" y="282"/>
                  </a:lnTo>
                  <a:lnTo>
                    <a:pt x="14" y="268"/>
                  </a:lnTo>
                  <a:lnTo>
                    <a:pt x="14" y="268"/>
                  </a:lnTo>
                  <a:lnTo>
                    <a:pt x="0" y="242"/>
                  </a:lnTo>
                  <a:lnTo>
                    <a:pt x="0" y="188"/>
                  </a:lnTo>
                  <a:lnTo>
                    <a:pt x="14" y="148"/>
                  </a:lnTo>
                  <a:lnTo>
                    <a:pt x="14" y="108"/>
                  </a:lnTo>
                  <a:lnTo>
                    <a:pt x="40" y="81"/>
                  </a:lnTo>
                  <a:lnTo>
                    <a:pt x="40" y="27"/>
                  </a:lnTo>
                  <a:lnTo>
                    <a:pt x="54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8E8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8" name="Freeform 94"/>
            <p:cNvSpPr>
              <a:spLocks/>
            </p:cNvSpPr>
            <p:nvPr/>
          </p:nvSpPr>
          <p:spPr bwMode="auto">
            <a:xfrm>
              <a:off x="2277" y="3101"/>
              <a:ext cx="134" cy="254"/>
            </a:xfrm>
            <a:custGeom>
              <a:avLst/>
              <a:gdLst>
                <a:gd name="T0" fmla="*/ 67 w 134"/>
                <a:gd name="T1" fmla="*/ 0 h 254"/>
                <a:gd name="T2" fmla="*/ 94 w 134"/>
                <a:gd name="T3" fmla="*/ 0 h 254"/>
                <a:gd name="T4" fmla="*/ 107 w 134"/>
                <a:gd name="T5" fmla="*/ 27 h 254"/>
                <a:gd name="T6" fmla="*/ 107 w 134"/>
                <a:gd name="T7" fmla="*/ 67 h 254"/>
                <a:gd name="T8" fmla="*/ 121 w 134"/>
                <a:gd name="T9" fmla="*/ 94 h 254"/>
                <a:gd name="T10" fmla="*/ 121 w 134"/>
                <a:gd name="T11" fmla="*/ 120 h 254"/>
                <a:gd name="T12" fmla="*/ 134 w 134"/>
                <a:gd name="T13" fmla="*/ 161 h 254"/>
                <a:gd name="T14" fmla="*/ 134 w 134"/>
                <a:gd name="T15" fmla="*/ 201 h 254"/>
                <a:gd name="T16" fmla="*/ 121 w 134"/>
                <a:gd name="T17" fmla="*/ 228 h 254"/>
                <a:gd name="T18" fmla="*/ 121 w 134"/>
                <a:gd name="T19" fmla="*/ 228 h 254"/>
                <a:gd name="T20" fmla="*/ 107 w 134"/>
                <a:gd name="T21" fmla="*/ 228 h 254"/>
                <a:gd name="T22" fmla="*/ 107 w 134"/>
                <a:gd name="T23" fmla="*/ 241 h 254"/>
                <a:gd name="T24" fmla="*/ 107 w 134"/>
                <a:gd name="T25" fmla="*/ 254 h 254"/>
                <a:gd name="T26" fmla="*/ 40 w 134"/>
                <a:gd name="T27" fmla="*/ 254 h 254"/>
                <a:gd name="T28" fmla="*/ 40 w 134"/>
                <a:gd name="T29" fmla="*/ 241 h 254"/>
                <a:gd name="T30" fmla="*/ 40 w 134"/>
                <a:gd name="T31" fmla="*/ 228 h 254"/>
                <a:gd name="T32" fmla="*/ 14 w 134"/>
                <a:gd name="T33" fmla="*/ 228 h 254"/>
                <a:gd name="T34" fmla="*/ 14 w 134"/>
                <a:gd name="T35" fmla="*/ 228 h 254"/>
                <a:gd name="T36" fmla="*/ 0 w 134"/>
                <a:gd name="T37" fmla="*/ 201 h 254"/>
                <a:gd name="T38" fmla="*/ 0 w 134"/>
                <a:gd name="T39" fmla="*/ 161 h 254"/>
                <a:gd name="T40" fmla="*/ 14 w 134"/>
                <a:gd name="T41" fmla="*/ 120 h 254"/>
                <a:gd name="T42" fmla="*/ 14 w 134"/>
                <a:gd name="T43" fmla="*/ 94 h 254"/>
                <a:gd name="T44" fmla="*/ 40 w 134"/>
                <a:gd name="T45" fmla="*/ 67 h 254"/>
                <a:gd name="T46" fmla="*/ 40 w 134"/>
                <a:gd name="T47" fmla="*/ 27 h 254"/>
                <a:gd name="T48" fmla="*/ 40 w 134"/>
                <a:gd name="T49" fmla="*/ 0 h 254"/>
                <a:gd name="T50" fmla="*/ 67 w 134"/>
                <a:gd name="T5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4" h="254">
                  <a:moveTo>
                    <a:pt x="67" y="0"/>
                  </a:moveTo>
                  <a:lnTo>
                    <a:pt x="94" y="0"/>
                  </a:lnTo>
                  <a:lnTo>
                    <a:pt x="107" y="27"/>
                  </a:lnTo>
                  <a:lnTo>
                    <a:pt x="107" y="67"/>
                  </a:lnTo>
                  <a:lnTo>
                    <a:pt x="121" y="94"/>
                  </a:lnTo>
                  <a:lnTo>
                    <a:pt x="121" y="120"/>
                  </a:lnTo>
                  <a:lnTo>
                    <a:pt x="134" y="161"/>
                  </a:lnTo>
                  <a:lnTo>
                    <a:pt x="134" y="201"/>
                  </a:lnTo>
                  <a:lnTo>
                    <a:pt x="121" y="228"/>
                  </a:lnTo>
                  <a:lnTo>
                    <a:pt x="121" y="228"/>
                  </a:lnTo>
                  <a:lnTo>
                    <a:pt x="107" y="228"/>
                  </a:lnTo>
                  <a:lnTo>
                    <a:pt x="107" y="241"/>
                  </a:lnTo>
                  <a:lnTo>
                    <a:pt x="107" y="254"/>
                  </a:lnTo>
                  <a:lnTo>
                    <a:pt x="40" y="254"/>
                  </a:lnTo>
                  <a:lnTo>
                    <a:pt x="40" y="241"/>
                  </a:lnTo>
                  <a:lnTo>
                    <a:pt x="40" y="228"/>
                  </a:lnTo>
                  <a:lnTo>
                    <a:pt x="14" y="228"/>
                  </a:lnTo>
                  <a:lnTo>
                    <a:pt x="14" y="228"/>
                  </a:lnTo>
                  <a:lnTo>
                    <a:pt x="0" y="201"/>
                  </a:lnTo>
                  <a:lnTo>
                    <a:pt x="0" y="161"/>
                  </a:lnTo>
                  <a:lnTo>
                    <a:pt x="14" y="120"/>
                  </a:lnTo>
                  <a:lnTo>
                    <a:pt x="14" y="94"/>
                  </a:lnTo>
                  <a:lnTo>
                    <a:pt x="40" y="67"/>
                  </a:lnTo>
                  <a:lnTo>
                    <a:pt x="40" y="27"/>
                  </a:lnTo>
                  <a:lnTo>
                    <a:pt x="40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39" name="Freeform 95"/>
            <p:cNvSpPr>
              <a:spLocks/>
            </p:cNvSpPr>
            <p:nvPr/>
          </p:nvSpPr>
          <p:spPr bwMode="auto">
            <a:xfrm>
              <a:off x="2277" y="3114"/>
              <a:ext cx="134" cy="228"/>
            </a:xfrm>
            <a:custGeom>
              <a:avLst/>
              <a:gdLst>
                <a:gd name="T0" fmla="*/ 67 w 134"/>
                <a:gd name="T1" fmla="*/ 0 h 228"/>
                <a:gd name="T2" fmla="*/ 94 w 134"/>
                <a:gd name="T3" fmla="*/ 0 h 228"/>
                <a:gd name="T4" fmla="*/ 107 w 134"/>
                <a:gd name="T5" fmla="*/ 27 h 228"/>
                <a:gd name="T6" fmla="*/ 107 w 134"/>
                <a:gd name="T7" fmla="*/ 54 h 228"/>
                <a:gd name="T8" fmla="*/ 121 w 134"/>
                <a:gd name="T9" fmla="*/ 81 h 228"/>
                <a:gd name="T10" fmla="*/ 121 w 134"/>
                <a:gd name="T11" fmla="*/ 107 h 228"/>
                <a:gd name="T12" fmla="*/ 134 w 134"/>
                <a:gd name="T13" fmla="*/ 148 h 228"/>
                <a:gd name="T14" fmla="*/ 134 w 134"/>
                <a:gd name="T15" fmla="*/ 174 h 228"/>
                <a:gd name="T16" fmla="*/ 121 w 134"/>
                <a:gd name="T17" fmla="*/ 201 h 228"/>
                <a:gd name="T18" fmla="*/ 121 w 134"/>
                <a:gd name="T19" fmla="*/ 201 h 228"/>
                <a:gd name="T20" fmla="*/ 107 w 134"/>
                <a:gd name="T21" fmla="*/ 201 h 228"/>
                <a:gd name="T22" fmla="*/ 107 w 134"/>
                <a:gd name="T23" fmla="*/ 215 h 228"/>
                <a:gd name="T24" fmla="*/ 107 w 134"/>
                <a:gd name="T25" fmla="*/ 228 h 228"/>
                <a:gd name="T26" fmla="*/ 40 w 134"/>
                <a:gd name="T27" fmla="*/ 228 h 228"/>
                <a:gd name="T28" fmla="*/ 40 w 134"/>
                <a:gd name="T29" fmla="*/ 215 h 228"/>
                <a:gd name="T30" fmla="*/ 40 w 134"/>
                <a:gd name="T31" fmla="*/ 201 h 228"/>
                <a:gd name="T32" fmla="*/ 14 w 134"/>
                <a:gd name="T33" fmla="*/ 201 h 228"/>
                <a:gd name="T34" fmla="*/ 14 w 134"/>
                <a:gd name="T35" fmla="*/ 201 h 228"/>
                <a:gd name="T36" fmla="*/ 0 w 134"/>
                <a:gd name="T37" fmla="*/ 174 h 228"/>
                <a:gd name="T38" fmla="*/ 0 w 134"/>
                <a:gd name="T39" fmla="*/ 148 h 228"/>
                <a:gd name="T40" fmla="*/ 14 w 134"/>
                <a:gd name="T41" fmla="*/ 107 h 228"/>
                <a:gd name="T42" fmla="*/ 14 w 134"/>
                <a:gd name="T43" fmla="*/ 81 h 228"/>
                <a:gd name="T44" fmla="*/ 40 w 134"/>
                <a:gd name="T45" fmla="*/ 54 h 228"/>
                <a:gd name="T46" fmla="*/ 40 w 134"/>
                <a:gd name="T47" fmla="*/ 27 h 228"/>
                <a:gd name="T48" fmla="*/ 40 w 134"/>
                <a:gd name="T49" fmla="*/ 0 h 228"/>
                <a:gd name="T50" fmla="*/ 67 w 134"/>
                <a:gd name="T5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4" h="228">
                  <a:moveTo>
                    <a:pt x="67" y="0"/>
                  </a:moveTo>
                  <a:lnTo>
                    <a:pt x="94" y="0"/>
                  </a:lnTo>
                  <a:lnTo>
                    <a:pt x="107" y="27"/>
                  </a:lnTo>
                  <a:lnTo>
                    <a:pt x="107" y="54"/>
                  </a:lnTo>
                  <a:lnTo>
                    <a:pt x="121" y="81"/>
                  </a:lnTo>
                  <a:lnTo>
                    <a:pt x="121" y="107"/>
                  </a:lnTo>
                  <a:lnTo>
                    <a:pt x="134" y="148"/>
                  </a:lnTo>
                  <a:lnTo>
                    <a:pt x="134" y="174"/>
                  </a:lnTo>
                  <a:lnTo>
                    <a:pt x="121" y="201"/>
                  </a:lnTo>
                  <a:lnTo>
                    <a:pt x="121" y="201"/>
                  </a:lnTo>
                  <a:lnTo>
                    <a:pt x="107" y="201"/>
                  </a:lnTo>
                  <a:lnTo>
                    <a:pt x="107" y="215"/>
                  </a:lnTo>
                  <a:lnTo>
                    <a:pt x="107" y="228"/>
                  </a:lnTo>
                  <a:lnTo>
                    <a:pt x="40" y="228"/>
                  </a:lnTo>
                  <a:lnTo>
                    <a:pt x="40" y="215"/>
                  </a:lnTo>
                  <a:lnTo>
                    <a:pt x="40" y="201"/>
                  </a:lnTo>
                  <a:lnTo>
                    <a:pt x="14" y="201"/>
                  </a:lnTo>
                  <a:lnTo>
                    <a:pt x="14" y="201"/>
                  </a:lnTo>
                  <a:lnTo>
                    <a:pt x="0" y="174"/>
                  </a:lnTo>
                  <a:lnTo>
                    <a:pt x="0" y="148"/>
                  </a:lnTo>
                  <a:lnTo>
                    <a:pt x="14" y="107"/>
                  </a:lnTo>
                  <a:lnTo>
                    <a:pt x="14" y="81"/>
                  </a:lnTo>
                  <a:lnTo>
                    <a:pt x="40" y="54"/>
                  </a:lnTo>
                  <a:lnTo>
                    <a:pt x="40" y="27"/>
                  </a:lnTo>
                  <a:lnTo>
                    <a:pt x="40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CDC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0" name="Freeform 96"/>
            <p:cNvSpPr>
              <a:spLocks/>
            </p:cNvSpPr>
            <p:nvPr/>
          </p:nvSpPr>
          <p:spPr bwMode="auto">
            <a:xfrm>
              <a:off x="2277" y="3128"/>
              <a:ext cx="107" cy="174"/>
            </a:xfrm>
            <a:custGeom>
              <a:avLst/>
              <a:gdLst>
                <a:gd name="T0" fmla="*/ 54 w 107"/>
                <a:gd name="T1" fmla="*/ 0 h 174"/>
                <a:gd name="T2" fmla="*/ 81 w 107"/>
                <a:gd name="T3" fmla="*/ 0 h 174"/>
                <a:gd name="T4" fmla="*/ 81 w 107"/>
                <a:gd name="T5" fmla="*/ 26 h 174"/>
                <a:gd name="T6" fmla="*/ 81 w 107"/>
                <a:gd name="T7" fmla="*/ 40 h 174"/>
                <a:gd name="T8" fmla="*/ 94 w 107"/>
                <a:gd name="T9" fmla="*/ 67 h 174"/>
                <a:gd name="T10" fmla="*/ 94 w 107"/>
                <a:gd name="T11" fmla="*/ 80 h 174"/>
                <a:gd name="T12" fmla="*/ 107 w 107"/>
                <a:gd name="T13" fmla="*/ 107 h 174"/>
                <a:gd name="T14" fmla="*/ 107 w 107"/>
                <a:gd name="T15" fmla="*/ 134 h 174"/>
                <a:gd name="T16" fmla="*/ 94 w 107"/>
                <a:gd name="T17" fmla="*/ 147 h 174"/>
                <a:gd name="T18" fmla="*/ 94 w 107"/>
                <a:gd name="T19" fmla="*/ 147 h 174"/>
                <a:gd name="T20" fmla="*/ 81 w 107"/>
                <a:gd name="T21" fmla="*/ 147 h 174"/>
                <a:gd name="T22" fmla="*/ 81 w 107"/>
                <a:gd name="T23" fmla="*/ 160 h 174"/>
                <a:gd name="T24" fmla="*/ 81 w 107"/>
                <a:gd name="T25" fmla="*/ 174 h 174"/>
                <a:gd name="T26" fmla="*/ 27 w 107"/>
                <a:gd name="T27" fmla="*/ 174 h 174"/>
                <a:gd name="T28" fmla="*/ 27 w 107"/>
                <a:gd name="T29" fmla="*/ 160 h 174"/>
                <a:gd name="T30" fmla="*/ 27 w 107"/>
                <a:gd name="T31" fmla="*/ 147 h 174"/>
                <a:gd name="T32" fmla="*/ 14 w 107"/>
                <a:gd name="T33" fmla="*/ 147 h 174"/>
                <a:gd name="T34" fmla="*/ 14 w 107"/>
                <a:gd name="T35" fmla="*/ 147 h 174"/>
                <a:gd name="T36" fmla="*/ 0 w 107"/>
                <a:gd name="T37" fmla="*/ 134 h 174"/>
                <a:gd name="T38" fmla="*/ 0 w 107"/>
                <a:gd name="T39" fmla="*/ 107 h 174"/>
                <a:gd name="T40" fmla="*/ 14 w 107"/>
                <a:gd name="T41" fmla="*/ 80 h 174"/>
                <a:gd name="T42" fmla="*/ 14 w 107"/>
                <a:gd name="T43" fmla="*/ 67 h 174"/>
                <a:gd name="T44" fmla="*/ 27 w 107"/>
                <a:gd name="T45" fmla="*/ 40 h 174"/>
                <a:gd name="T46" fmla="*/ 27 w 107"/>
                <a:gd name="T47" fmla="*/ 26 h 174"/>
                <a:gd name="T48" fmla="*/ 27 w 107"/>
                <a:gd name="T49" fmla="*/ 0 h 174"/>
                <a:gd name="T50" fmla="*/ 54 w 107"/>
                <a:gd name="T51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174">
                  <a:moveTo>
                    <a:pt x="54" y="0"/>
                  </a:moveTo>
                  <a:lnTo>
                    <a:pt x="81" y="0"/>
                  </a:lnTo>
                  <a:lnTo>
                    <a:pt x="81" y="26"/>
                  </a:lnTo>
                  <a:lnTo>
                    <a:pt x="81" y="40"/>
                  </a:lnTo>
                  <a:lnTo>
                    <a:pt x="94" y="67"/>
                  </a:lnTo>
                  <a:lnTo>
                    <a:pt x="94" y="80"/>
                  </a:lnTo>
                  <a:lnTo>
                    <a:pt x="107" y="107"/>
                  </a:lnTo>
                  <a:lnTo>
                    <a:pt x="107" y="134"/>
                  </a:lnTo>
                  <a:lnTo>
                    <a:pt x="94" y="147"/>
                  </a:lnTo>
                  <a:lnTo>
                    <a:pt x="94" y="147"/>
                  </a:lnTo>
                  <a:lnTo>
                    <a:pt x="81" y="147"/>
                  </a:lnTo>
                  <a:lnTo>
                    <a:pt x="81" y="160"/>
                  </a:lnTo>
                  <a:lnTo>
                    <a:pt x="81" y="174"/>
                  </a:lnTo>
                  <a:lnTo>
                    <a:pt x="27" y="174"/>
                  </a:lnTo>
                  <a:lnTo>
                    <a:pt x="27" y="160"/>
                  </a:lnTo>
                  <a:lnTo>
                    <a:pt x="27" y="147"/>
                  </a:lnTo>
                  <a:lnTo>
                    <a:pt x="14" y="147"/>
                  </a:lnTo>
                  <a:lnTo>
                    <a:pt x="14" y="147"/>
                  </a:lnTo>
                  <a:lnTo>
                    <a:pt x="0" y="134"/>
                  </a:lnTo>
                  <a:lnTo>
                    <a:pt x="0" y="107"/>
                  </a:lnTo>
                  <a:lnTo>
                    <a:pt x="14" y="80"/>
                  </a:lnTo>
                  <a:lnTo>
                    <a:pt x="14" y="67"/>
                  </a:lnTo>
                  <a:lnTo>
                    <a:pt x="27" y="40"/>
                  </a:lnTo>
                  <a:lnTo>
                    <a:pt x="27" y="26"/>
                  </a:lnTo>
                  <a:lnTo>
                    <a:pt x="27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E3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1" name="Freeform 97"/>
            <p:cNvSpPr>
              <a:spLocks/>
            </p:cNvSpPr>
            <p:nvPr/>
          </p:nvSpPr>
          <p:spPr bwMode="auto">
            <a:xfrm>
              <a:off x="2291" y="3141"/>
              <a:ext cx="80" cy="147"/>
            </a:xfrm>
            <a:custGeom>
              <a:avLst/>
              <a:gdLst>
                <a:gd name="T0" fmla="*/ 40 w 80"/>
                <a:gd name="T1" fmla="*/ 0 h 147"/>
                <a:gd name="T2" fmla="*/ 67 w 80"/>
                <a:gd name="T3" fmla="*/ 0 h 147"/>
                <a:gd name="T4" fmla="*/ 67 w 80"/>
                <a:gd name="T5" fmla="*/ 27 h 147"/>
                <a:gd name="T6" fmla="*/ 67 w 80"/>
                <a:gd name="T7" fmla="*/ 40 h 147"/>
                <a:gd name="T8" fmla="*/ 67 w 80"/>
                <a:gd name="T9" fmla="*/ 54 h 147"/>
                <a:gd name="T10" fmla="*/ 67 w 80"/>
                <a:gd name="T11" fmla="*/ 67 h 147"/>
                <a:gd name="T12" fmla="*/ 80 w 80"/>
                <a:gd name="T13" fmla="*/ 94 h 147"/>
                <a:gd name="T14" fmla="*/ 80 w 80"/>
                <a:gd name="T15" fmla="*/ 107 h 147"/>
                <a:gd name="T16" fmla="*/ 67 w 80"/>
                <a:gd name="T17" fmla="*/ 121 h 147"/>
                <a:gd name="T18" fmla="*/ 67 w 80"/>
                <a:gd name="T19" fmla="*/ 121 h 147"/>
                <a:gd name="T20" fmla="*/ 67 w 80"/>
                <a:gd name="T21" fmla="*/ 121 h 147"/>
                <a:gd name="T22" fmla="*/ 67 w 80"/>
                <a:gd name="T23" fmla="*/ 134 h 147"/>
                <a:gd name="T24" fmla="*/ 67 w 80"/>
                <a:gd name="T25" fmla="*/ 147 h 147"/>
                <a:gd name="T26" fmla="*/ 26 w 80"/>
                <a:gd name="T27" fmla="*/ 147 h 147"/>
                <a:gd name="T28" fmla="*/ 26 w 80"/>
                <a:gd name="T29" fmla="*/ 134 h 147"/>
                <a:gd name="T30" fmla="*/ 26 w 80"/>
                <a:gd name="T31" fmla="*/ 121 h 147"/>
                <a:gd name="T32" fmla="*/ 13 w 80"/>
                <a:gd name="T33" fmla="*/ 121 h 147"/>
                <a:gd name="T34" fmla="*/ 13 w 80"/>
                <a:gd name="T35" fmla="*/ 121 h 147"/>
                <a:gd name="T36" fmla="*/ 0 w 80"/>
                <a:gd name="T37" fmla="*/ 107 h 147"/>
                <a:gd name="T38" fmla="*/ 0 w 80"/>
                <a:gd name="T39" fmla="*/ 94 h 147"/>
                <a:gd name="T40" fmla="*/ 13 w 80"/>
                <a:gd name="T41" fmla="*/ 67 h 147"/>
                <a:gd name="T42" fmla="*/ 13 w 80"/>
                <a:gd name="T43" fmla="*/ 54 h 147"/>
                <a:gd name="T44" fmla="*/ 26 w 80"/>
                <a:gd name="T45" fmla="*/ 40 h 147"/>
                <a:gd name="T46" fmla="*/ 26 w 80"/>
                <a:gd name="T47" fmla="*/ 27 h 147"/>
                <a:gd name="T48" fmla="*/ 26 w 80"/>
                <a:gd name="T49" fmla="*/ 0 h 147"/>
                <a:gd name="T50" fmla="*/ 40 w 80"/>
                <a:gd name="T51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0" h="147">
                  <a:moveTo>
                    <a:pt x="40" y="0"/>
                  </a:moveTo>
                  <a:lnTo>
                    <a:pt x="67" y="0"/>
                  </a:lnTo>
                  <a:lnTo>
                    <a:pt x="67" y="27"/>
                  </a:lnTo>
                  <a:lnTo>
                    <a:pt x="67" y="40"/>
                  </a:lnTo>
                  <a:lnTo>
                    <a:pt x="67" y="54"/>
                  </a:lnTo>
                  <a:lnTo>
                    <a:pt x="67" y="67"/>
                  </a:lnTo>
                  <a:lnTo>
                    <a:pt x="80" y="94"/>
                  </a:lnTo>
                  <a:lnTo>
                    <a:pt x="80" y="107"/>
                  </a:lnTo>
                  <a:lnTo>
                    <a:pt x="67" y="121"/>
                  </a:lnTo>
                  <a:lnTo>
                    <a:pt x="67" y="121"/>
                  </a:lnTo>
                  <a:lnTo>
                    <a:pt x="67" y="121"/>
                  </a:lnTo>
                  <a:lnTo>
                    <a:pt x="67" y="134"/>
                  </a:lnTo>
                  <a:lnTo>
                    <a:pt x="67" y="147"/>
                  </a:lnTo>
                  <a:lnTo>
                    <a:pt x="26" y="147"/>
                  </a:lnTo>
                  <a:lnTo>
                    <a:pt x="26" y="134"/>
                  </a:lnTo>
                  <a:lnTo>
                    <a:pt x="26" y="121"/>
                  </a:lnTo>
                  <a:lnTo>
                    <a:pt x="13" y="121"/>
                  </a:lnTo>
                  <a:lnTo>
                    <a:pt x="13" y="121"/>
                  </a:lnTo>
                  <a:lnTo>
                    <a:pt x="0" y="107"/>
                  </a:lnTo>
                  <a:lnTo>
                    <a:pt x="0" y="94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26" y="40"/>
                  </a:lnTo>
                  <a:lnTo>
                    <a:pt x="26" y="27"/>
                  </a:lnTo>
                  <a:lnTo>
                    <a:pt x="26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3F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2" name="Freeform 98"/>
            <p:cNvSpPr>
              <a:spLocks/>
            </p:cNvSpPr>
            <p:nvPr/>
          </p:nvSpPr>
          <p:spPr bwMode="auto">
            <a:xfrm>
              <a:off x="2291" y="3154"/>
              <a:ext cx="53" cy="94"/>
            </a:xfrm>
            <a:custGeom>
              <a:avLst/>
              <a:gdLst>
                <a:gd name="T0" fmla="*/ 26 w 53"/>
                <a:gd name="T1" fmla="*/ 0 h 94"/>
                <a:gd name="T2" fmla="*/ 40 w 53"/>
                <a:gd name="T3" fmla="*/ 0 h 94"/>
                <a:gd name="T4" fmla="*/ 40 w 53"/>
                <a:gd name="T5" fmla="*/ 14 h 94"/>
                <a:gd name="T6" fmla="*/ 40 w 53"/>
                <a:gd name="T7" fmla="*/ 27 h 94"/>
                <a:gd name="T8" fmla="*/ 40 w 53"/>
                <a:gd name="T9" fmla="*/ 41 h 94"/>
                <a:gd name="T10" fmla="*/ 40 w 53"/>
                <a:gd name="T11" fmla="*/ 41 h 94"/>
                <a:gd name="T12" fmla="*/ 53 w 53"/>
                <a:gd name="T13" fmla="*/ 54 h 94"/>
                <a:gd name="T14" fmla="*/ 53 w 53"/>
                <a:gd name="T15" fmla="*/ 67 h 94"/>
                <a:gd name="T16" fmla="*/ 40 w 53"/>
                <a:gd name="T17" fmla="*/ 81 h 94"/>
                <a:gd name="T18" fmla="*/ 40 w 53"/>
                <a:gd name="T19" fmla="*/ 81 h 94"/>
                <a:gd name="T20" fmla="*/ 40 w 53"/>
                <a:gd name="T21" fmla="*/ 81 h 94"/>
                <a:gd name="T22" fmla="*/ 40 w 53"/>
                <a:gd name="T23" fmla="*/ 81 h 94"/>
                <a:gd name="T24" fmla="*/ 40 w 53"/>
                <a:gd name="T25" fmla="*/ 94 h 94"/>
                <a:gd name="T26" fmla="*/ 13 w 53"/>
                <a:gd name="T27" fmla="*/ 94 h 94"/>
                <a:gd name="T28" fmla="*/ 13 w 53"/>
                <a:gd name="T29" fmla="*/ 81 h 94"/>
                <a:gd name="T30" fmla="*/ 13 w 53"/>
                <a:gd name="T31" fmla="*/ 81 h 94"/>
                <a:gd name="T32" fmla="*/ 13 w 53"/>
                <a:gd name="T33" fmla="*/ 81 h 94"/>
                <a:gd name="T34" fmla="*/ 13 w 53"/>
                <a:gd name="T35" fmla="*/ 81 h 94"/>
                <a:gd name="T36" fmla="*/ 0 w 53"/>
                <a:gd name="T37" fmla="*/ 67 h 94"/>
                <a:gd name="T38" fmla="*/ 0 w 53"/>
                <a:gd name="T39" fmla="*/ 54 h 94"/>
                <a:gd name="T40" fmla="*/ 13 w 53"/>
                <a:gd name="T41" fmla="*/ 41 h 94"/>
                <a:gd name="T42" fmla="*/ 13 w 53"/>
                <a:gd name="T43" fmla="*/ 41 h 94"/>
                <a:gd name="T44" fmla="*/ 13 w 53"/>
                <a:gd name="T45" fmla="*/ 27 h 94"/>
                <a:gd name="T46" fmla="*/ 13 w 53"/>
                <a:gd name="T47" fmla="*/ 14 h 94"/>
                <a:gd name="T48" fmla="*/ 13 w 53"/>
                <a:gd name="T49" fmla="*/ 0 h 94"/>
                <a:gd name="T50" fmla="*/ 26 w 53"/>
                <a:gd name="T5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3" h="94">
                  <a:moveTo>
                    <a:pt x="26" y="0"/>
                  </a:moveTo>
                  <a:lnTo>
                    <a:pt x="40" y="0"/>
                  </a:lnTo>
                  <a:lnTo>
                    <a:pt x="40" y="14"/>
                  </a:lnTo>
                  <a:lnTo>
                    <a:pt x="40" y="27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53" y="54"/>
                  </a:lnTo>
                  <a:lnTo>
                    <a:pt x="53" y="67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94"/>
                  </a:lnTo>
                  <a:lnTo>
                    <a:pt x="13" y="94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27"/>
                  </a:lnTo>
                  <a:lnTo>
                    <a:pt x="13" y="14"/>
                  </a:lnTo>
                  <a:lnTo>
                    <a:pt x="1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CF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3" name="Freeform 99"/>
            <p:cNvSpPr>
              <a:spLocks/>
            </p:cNvSpPr>
            <p:nvPr/>
          </p:nvSpPr>
          <p:spPr bwMode="auto">
            <a:xfrm>
              <a:off x="2291" y="3154"/>
              <a:ext cx="53" cy="94"/>
            </a:xfrm>
            <a:custGeom>
              <a:avLst/>
              <a:gdLst>
                <a:gd name="T0" fmla="*/ 26 w 53"/>
                <a:gd name="T1" fmla="*/ 0 h 94"/>
                <a:gd name="T2" fmla="*/ 40 w 53"/>
                <a:gd name="T3" fmla="*/ 0 h 94"/>
                <a:gd name="T4" fmla="*/ 40 w 53"/>
                <a:gd name="T5" fmla="*/ 14 h 94"/>
                <a:gd name="T6" fmla="*/ 40 w 53"/>
                <a:gd name="T7" fmla="*/ 27 h 94"/>
                <a:gd name="T8" fmla="*/ 40 w 53"/>
                <a:gd name="T9" fmla="*/ 41 h 94"/>
                <a:gd name="T10" fmla="*/ 40 w 53"/>
                <a:gd name="T11" fmla="*/ 41 h 94"/>
                <a:gd name="T12" fmla="*/ 53 w 53"/>
                <a:gd name="T13" fmla="*/ 54 h 94"/>
                <a:gd name="T14" fmla="*/ 53 w 53"/>
                <a:gd name="T15" fmla="*/ 67 h 94"/>
                <a:gd name="T16" fmla="*/ 40 w 53"/>
                <a:gd name="T17" fmla="*/ 81 h 94"/>
                <a:gd name="T18" fmla="*/ 40 w 53"/>
                <a:gd name="T19" fmla="*/ 81 h 94"/>
                <a:gd name="T20" fmla="*/ 40 w 53"/>
                <a:gd name="T21" fmla="*/ 81 h 94"/>
                <a:gd name="T22" fmla="*/ 40 w 53"/>
                <a:gd name="T23" fmla="*/ 81 h 94"/>
                <a:gd name="T24" fmla="*/ 40 w 53"/>
                <a:gd name="T25" fmla="*/ 94 h 94"/>
                <a:gd name="T26" fmla="*/ 13 w 53"/>
                <a:gd name="T27" fmla="*/ 94 h 94"/>
                <a:gd name="T28" fmla="*/ 13 w 53"/>
                <a:gd name="T29" fmla="*/ 81 h 94"/>
                <a:gd name="T30" fmla="*/ 13 w 53"/>
                <a:gd name="T31" fmla="*/ 81 h 94"/>
                <a:gd name="T32" fmla="*/ 13 w 53"/>
                <a:gd name="T33" fmla="*/ 81 h 94"/>
                <a:gd name="T34" fmla="*/ 13 w 53"/>
                <a:gd name="T35" fmla="*/ 81 h 94"/>
                <a:gd name="T36" fmla="*/ 0 w 53"/>
                <a:gd name="T37" fmla="*/ 67 h 94"/>
                <a:gd name="T38" fmla="*/ 0 w 53"/>
                <a:gd name="T39" fmla="*/ 54 h 94"/>
                <a:gd name="T40" fmla="*/ 13 w 53"/>
                <a:gd name="T41" fmla="*/ 41 h 94"/>
                <a:gd name="T42" fmla="*/ 13 w 53"/>
                <a:gd name="T43" fmla="*/ 41 h 94"/>
                <a:gd name="T44" fmla="*/ 13 w 53"/>
                <a:gd name="T45" fmla="*/ 27 h 94"/>
                <a:gd name="T46" fmla="*/ 13 w 53"/>
                <a:gd name="T47" fmla="*/ 14 h 94"/>
                <a:gd name="T48" fmla="*/ 13 w 53"/>
                <a:gd name="T49" fmla="*/ 0 h 94"/>
                <a:gd name="T50" fmla="*/ 26 w 53"/>
                <a:gd name="T5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3" h="94">
                  <a:moveTo>
                    <a:pt x="26" y="0"/>
                  </a:moveTo>
                  <a:lnTo>
                    <a:pt x="40" y="0"/>
                  </a:lnTo>
                  <a:lnTo>
                    <a:pt x="40" y="14"/>
                  </a:lnTo>
                  <a:lnTo>
                    <a:pt x="40" y="27"/>
                  </a:lnTo>
                  <a:lnTo>
                    <a:pt x="40" y="41"/>
                  </a:lnTo>
                  <a:lnTo>
                    <a:pt x="40" y="41"/>
                  </a:lnTo>
                  <a:lnTo>
                    <a:pt x="53" y="54"/>
                  </a:lnTo>
                  <a:lnTo>
                    <a:pt x="53" y="67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40" y="94"/>
                  </a:lnTo>
                  <a:lnTo>
                    <a:pt x="13" y="94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13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27"/>
                  </a:lnTo>
                  <a:lnTo>
                    <a:pt x="13" y="14"/>
                  </a:lnTo>
                  <a:lnTo>
                    <a:pt x="1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4" name="Freeform 100"/>
            <p:cNvSpPr>
              <a:spLocks/>
            </p:cNvSpPr>
            <p:nvPr/>
          </p:nvSpPr>
          <p:spPr bwMode="auto">
            <a:xfrm>
              <a:off x="2250" y="3047"/>
              <a:ext cx="242" cy="416"/>
            </a:xfrm>
            <a:custGeom>
              <a:avLst/>
              <a:gdLst>
                <a:gd name="T0" fmla="*/ 121 w 242"/>
                <a:gd name="T1" fmla="*/ 0 h 416"/>
                <a:gd name="T2" fmla="*/ 148 w 242"/>
                <a:gd name="T3" fmla="*/ 0 h 416"/>
                <a:gd name="T4" fmla="*/ 175 w 242"/>
                <a:gd name="T5" fmla="*/ 27 h 416"/>
                <a:gd name="T6" fmla="*/ 201 w 242"/>
                <a:gd name="T7" fmla="*/ 107 h 416"/>
                <a:gd name="T8" fmla="*/ 228 w 242"/>
                <a:gd name="T9" fmla="*/ 161 h 416"/>
                <a:gd name="T10" fmla="*/ 228 w 242"/>
                <a:gd name="T11" fmla="*/ 201 h 416"/>
                <a:gd name="T12" fmla="*/ 242 w 242"/>
                <a:gd name="T13" fmla="*/ 241 h 416"/>
                <a:gd name="T14" fmla="*/ 242 w 242"/>
                <a:gd name="T15" fmla="*/ 335 h 416"/>
                <a:gd name="T16" fmla="*/ 228 w 242"/>
                <a:gd name="T17" fmla="*/ 362 h 416"/>
                <a:gd name="T18" fmla="*/ 228 w 242"/>
                <a:gd name="T19" fmla="*/ 375 h 416"/>
                <a:gd name="T20" fmla="*/ 201 w 242"/>
                <a:gd name="T21" fmla="*/ 389 h 416"/>
                <a:gd name="T22" fmla="*/ 188 w 242"/>
                <a:gd name="T23" fmla="*/ 402 h 416"/>
                <a:gd name="T24" fmla="*/ 161 w 242"/>
                <a:gd name="T25" fmla="*/ 416 h 416"/>
                <a:gd name="T26" fmla="*/ 81 w 242"/>
                <a:gd name="T27" fmla="*/ 416 h 416"/>
                <a:gd name="T28" fmla="*/ 54 w 242"/>
                <a:gd name="T29" fmla="*/ 402 h 416"/>
                <a:gd name="T30" fmla="*/ 41 w 242"/>
                <a:gd name="T31" fmla="*/ 389 h 416"/>
                <a:gd name="T32" fmla="*/ 14 w 242"/>
                <a:gd name="T33" fmla="*/ 375 h 416"/>
                <a:gd name="T34" fmla="*/ 14 w 242"/>
                <a:gd name="T35" fmla="*/ 362 h 416"/>
                <a:gd name="T36" fmla="*/ 0 w 242"/>
                <a:gd name="T37" fmla="*/ 335 h 416"/>
                <a:gd name="T38" fmla="*/ 0 w 242"/>
                <a:gd name="T39" fmla="*/ 241 h 416"/>
                <a:gd name="T40" fmla="*/ 14 w 242"/>
                <a:gd name="T41" fmla="*/ 201 h 416"/>
                <a:gd name="T42" fmla="*/ 14 w 242"/>
                <a:gd name="T43" fmla="*/ 161 h 416"/>
                <a:gd name="T44" fmla="*/ 41 w 242"/>
                <a:gd name="T45" fmla="*/ 107 h 416"/>
                <a:gd name="T46" fmla="*/ 67 w 242"/>
                <a:gd name="T47" fmla="*/ 27 h 416"/>
                <a:gd name="T48" fmla="*/ 94 w 242"/>
                <a:gd name="T49" fmla="*/ 0 h 416"/>
                <a:gd name="T50" fmla="*/ 121 w 242"/>
                <a:gd name="T51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2" h="416">
                  <a:moveTo>
                    <a:pt x="121" y="0"/>
                  </a:moveTo>
                  <a:lnTo>
                    <a:pt x="148" y="0"/>
                  </a:lnTo>
                  <a:lnTo>
                    <a:pt x="175" y="27"/>
                  </a:lnTo>
                  <a:lnTo>
                    <a:pt x="201" y="107"/>
                  </a:lnTo>
                  <a:lnTo>
                    <a:pt x="228" y="161"/>
                  </a:lnTo>
                  <a:lnTo>
                    <a:pt x="228" y="201"/>
                  </a:lnTo>
                  <a:lnTo>
                    <a:pt x="242" y="241"/>
                  </a:lnTo>
                  <a:lnTo>
                    <a:pt x="242" y="335"/>
                  </a:lnTo>
                  <a:lnTo>
                    <a:pt x="228" y="362"/>
                  </a:lnTo>
                  <a:lnTo>
                    <a:pt x="228" y="375"/>
                  </a:lnTo>
                  <a:lnTo>
                    <a:pt x="201" y="389"/>
                  </a:lnTo>
                  <a:lnTo>
                    <a:pt x="188" y="402"/>
                  </a:lnTo>
                  <a:lnTo>
                    <a:pt x="161" y="416"/>
                  </a:lnTo>
                  <a:lnTo>
                    <a:pt x="81" y="416"/>
                  </a:lnTo>
                  <a:lnTo>
                    <a:pt x="54" y="402"/>
                  </a:lnTo>
                  <a:lnTo>
                    <a:pt x="41" y="389"/>
                  </a:lnTo>
                  <a:lnTo>
                    <a:pt x="14" y="375"/>
                  </a:lnTo>
                  <a:lnTo>
                    <a:pt x="14" y="362"/>
                  </a:lnTo>
                  <a:lnTo>
                    <a:pt x="0" y="335"/>
                  </a:lnTo>
                  <a:lnTo>
                    <a:pt x="0" y="241"/>
                  </a:lnTo>
                  <a:lnTo>
                    <a:pt x="14" y="201"/>
                  </a:lnTo>
                  <a:lnTo>
                    <a:pt x="14" y="161"/>
                  </a:lnTo>
                  <a:lnTo>
                    <a:pt x="41" y="107"/>
                  </a:lnTo>
                  <a:lnTo>
                    <a:pt x="67" y="27"/>
                  </a:lnTo>
                  <a:lnTo>
                    <a:pt x="94" y="0"/>
                  </a:lnTo>
                  <a:lnTo>
                    <a:pt x="121" y="0"/>
                  </a:lnTo>
                  <a:close/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255" name="Group 111"/>
          <p:cNvGrpSpPr>
            <a:grpSpLocks/>
          </p:cNvGrpSpPr>
          <p:nvPr/>
        </p:nvGrpSpPr>
        <p:grpSpPr bwMode="auto">
          <a:xfrm>
            <a:off x="2763838" y="4092575"/>
            <a:ext cx="277812" cy="468313"/>
            <a:chOff x="1741" y="2578"/>
            <a:chExt cx="175" cy="295"/>
          </a:xfrm>
        </p:grpSpPr>
        <p:sp>
          <p:nvSpPr>
            <p:cNvPr id="6246" name="Freeform 102"/>
            <p:cNvSpPr>
              <a:spLocks/>
            </p:cNvSpPr>
            <p:nvPr/>
          </p:nvSpPr>
          <p:spPr bwMode="auto">
            <a:xfrm>
              <a:off x="1741" y="2578"/>
              <a:ext cx="175" cy="295"/>
            </a:xfrm>
            <a:custGeom>
              <a:avLst/>
              <a:gdLst>
                <a:gd name="T0" fmla="*/ 94 w 175"/>
                <a:gd name="T1" fmla="*/ 295 h 295"/>
                <a:gd name="T2" fmla="*/ 67 w 175"/>
                <a:gd name="T3" fmla="*/ 282 h 295"/>
                <a:gd name="T4" fmla="*/ 54 w 175"/>
                <a:gd name="T5" fmla="*/ 268 h 295"/>
                <a:gd name="T6" fmla="*/ 27 w 175"/>
                <a:gd name="T7" fmla="*/ 215 h 295"/>
                <a:gd name="T8" fmla="*/ 14 w 175"/>
                <a:gd name="T9" fmla="*/ 175 h 295"/>
                <a:gd name="T10" fmla="*/ 14 w 175"/>
                <a:gd name="T11" fmla="*/ 121 h 295"/>
                <a:gd name="T12" fmla="*/ 0 w 175"/>
                <a:gd name="T13" fmla="*/ 94 h 295"/>
                <a:gd name="T14" fmla="*/ 0 w 175"/>
                <a:gd name="T15" fmla="*/ 81 h 295"/>
                <a:gd name="T16" fmla="*/ 14 w 175"/>
                <a:gd name="T17" fmla="*/ 54 h 295"/>
                <a:gd name="T18" fmla="*/ 14 w 175"/>
                <a:gd name="T19" fmla="*/ 41 h 295"/>
                <a:gd name="T20" fmla="*/ 27 w 175"/>
                <a:gd name="T21" fmla="*/ 27 h 295"/>
                <a:gd name="T22" fmla="*/ 27 w 175"/>
                <a:gd name="T23" fmla="*/ 14 h 295"/>
                <a:gd name="T24" fmla="*/ 41 w 175"/>
                <a:gd name="T25" fmla="*/ 14 h 295"/>
                <a:gd name="T26" fmla="*/ 67 w 175"/>
                <a:gd name="T27" fmla="*/ 0 h 295"/>
                <a:gd name="T28" fmla="*/ 108 w 175"/>
                <a:gd name="T29" fmla="*/ 0 h 295"/>
                <a:gd name="T30" fmla="*/ 134 w 175"/>
                <a:gd name="T31" fmla="*/ 14 h 295"/>
                <a:gd name="T32" fmla="*/ 148 w 175"/>
                <a:gd name="T33" fmla="*/ 14 h 295"/>
                <a:gd name="T34" fmla="*/ 161 w 175"/>
                <a:gd name="T35" fmla="*/ 27 h 295"/>
                <a:gd name="T36" fmla="*/ 161 w 175"/>
                <a:gd name="T37" fmla="*/ 41 h 295"/>
                <a:gd name="T38" fmla="*/ 175 w 175"/>
                <a:gd name="T39" fmla="*/ 54 h 295"/>
                <a:gd name="T40" fmla="*/ 175 w 175"/>
                <a:gd name="T41" fmla="*/ 121 h 295"/>
                <a:gd name="T42" fmla="*/ 161 w 175"/>
                <a:gd name="T43" fmla="*/ 148 h 295"/>
                <a:gd name="T44" fmla="*/ 161 w 175"/>
                <a:gd name="T45" fmla="*/ 175 h 295"/>
                <a:gd name="T46" fmla="*/ 148 w 175"/>
                <a:gd name="T47" fmla="*/ 215 h 295"/>
                <a:gd name="T48" fmla="*/ 121 w 175"/>
                <a:gd name="T49" fmla="*/ 268 h 295"/>
                <a:gd name="T50" fmla="*/ 94 w 175"/>
                <a:gd name="T51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5" h="295">
                  <a:moveTo>
                    <a:pt x="94" y="295"/>
                  </a:moveTo>
                  <a:lnTo>
                    <a:pt x="67" y="282"/>
                  </a:lnTo>
                  <a:lnTo>
                    <a:pt x="54" y="268"/>
                  </a:lnTo>
                  <a:lnTo>
                    <a:pt x="27" y="215"/>
                  </a:lnTo>
                  <a:lnTo>
                    <a:pt x="14" y="175"/>
                  </a:lnTo>
                  <a:lnTo>
                    <a:pt x="14" y="121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14" y="54"/>
                  </a:lnTo>
                  <a:lnTo>
                    <a:pt x="14" y="41"/>
                  </a:lnTo>
                  <a:lnTo>
                    <a:pt x="27" y="27"/>
                  </a:lnTo>
                  <a:lnTo>
                    <a:pt x="27" y="14"/>
                  </a:lnTo>
                  <a:lnTo>
                    <a:pt x="41" y="14"/>
                  </a:lnTo>
                  <a:lnTo>
                    <a:pt x="67" y="0"/>
                  </a:lnTo>
                  <a:lnTo>
                    <a:pt x="108" y="0"/>
                  </a:lnTo>
                  <a:lnTo>
                    <a:pt x="134" y="14"/>
                  </a:lnTo>
                  <a:lnTo>
                    <a:pt x="148" y="14"/>
                  </a:lnTo>
                  <a:lnTo>
                    <a:pt x="161" y="27"/>
                  </a:lnTo>
                  <a:lnTo>
                    <a:pt x="161" y="41"/>
                  </a:lnTo>
                  <a:lnTo>
                    <a:pt x="175" y="54"/>
                  </a:lnTo>
                  <a:lnTo>
                    <a:pt x="175" y="121"/>
                  </a:lnTo>
                  <a:lnTo>
                    <a:pt x="161" y="148"/>
                  </a:lnTo>
                  <a:lnTo>
                    <a:pt x="161" y="175"/>
                  </a:lnTo>
                  <a:lnTo>
                    <a:pt x="148" y="215"/>
                  </a:lnTo>
                  <a:lnTo>
                    <a:pt x="121" y="268"/>
                  </a:lnTo>
                  <a:lnTo>
                    <a:pt x="94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7" name="Freeform 103"/>
            <p:cNvSpPr>
              <a:spLocks/>
            </p:cNvSpPr>
            <p:nvPr/>
          </p:nvSpPr>
          <p:spPr bwMode="auto">
            <a:xfrm>
              <a:off x="1741" y="2578"/>
              <a:ext cx="175" cy="295"/>
            </a:xfrm>
            <a:custGeom>
              <a:avLst/>
              <a:gdLst>
                <a:gd name="T0" fmla="*/ 94 w 175"/>
                <a:gd name="T1" fmla="*/ 295 h 295"/>
                <a:gd name="T2" fmla="*/ 67 w 175"/>
                <a:gd name="T3" fmla="*/ 282 h 295"/>
                <a:gd name="T4" fmla="*/ 54 w 175"/>
                <a:gd name="T5" fmla="*/ 268 h 295"/>
                <a:gd name="T6" fmla="*/ 27 w 175"/>
                <a:gd name="T7" fmla="*/ 215 h 295"/>
                <a:gd name="T8" fmla="*/ 14 w 175"/>
                <a:gd name="T9" fmla="*/ 175 h 295"/>
                <a:gd name="T10" fmla="*/ 14 w 175"/>
                <a:gd name="T11" fmla="*/ 121 h 295"/>
                <a:gd name="T12" fmla="*/ 0 w 175"/>
                <a:gd name="T13" fmla="*/ 94 h 295"/>
                <a:gd name="T14" fmla="*/ 0 w 175"/>
                <a:gd name="T15" fmla="*/ 81 h 295"/>
                <a:gd name="T16" fmla="*/ 14 w 175"/>
                <a:gd name="T17" fmla="*/ 54 h 295"/>
                <a:gd name="T18" fmla="*/ 14 w 175"/>
                <a:gd name="T19" fmla="*/ 41 h 295"/>
                <a:gd name="T20" fmla="*/ 27 w 175"/>
                <a:gd name="T21" fmla="*/ 27 h 295"/>
                <a:gd name="T22" fmla="*/ 27 w 175"/>
                <a:gd name="T23" fmla="*/ 14 h 295"/>
                <a:gd name="T24" fmla="*/ 41 w 175"/>
                <a:gd name="T25" fmla="*/ 14 h 295"/>
                <a:gd name="T26" fmla="*/ 67 w 175"/>
                <a:gd name="T27" fmla="*/ 0 h 295"/>
                <a:gd name="T28" fmla="*/ 108 w 175"/>
                <a:gd name="T29" fmla="*/ 0 h 295"/>
                <a:gd name="T30" fmla="*/ 134 w 175"/>
                <a:gd name="T31" fmla="*/ 14 h 295"/>
                <a:gd name="T32" fmla="*/ 148 w 175"/>
                <a:gd name="T33" fmla="*/ 14 h 295"/>
                <a:gd name="T34" fmla="*/ 161 w 175"/>
                <a:gd name="T35" fmla="*/ 27 h 295"/>
                <a:gd name="T36" fmla="*/ 161 w 175"/>
                <a:gd name="T37" fmla="*/ 41 h 295"/>
                <a:gd name="T38" fmla="*/ 175 w 175"/>
                <a:gd name="T39" fmla="*/ 54 h 295"/>
                <a:gd name="T40" fmla="*/ 175 w 175"/>
                <a:gd name="T41" fmla="*/ 121 h 295"/>
                <a:gd name="T42" fmla="*/ 161 w 175"/>
                <a:gd name="T43" fmla="*/ 148 h 295"/>
                <a:gd name="T44" fmla="*/ 161 w 175"/>
                <a:gd name="T45" fmla="*/ 175 h 295"/>
                <a:gd name="T46" fmla="*/ 148 w 175"/>
                <a:gd name="T47" fmla="*/ 215 h 295"/>
                <a:gd name="T48" fmla="*/ 121 w 175"/>
                <a:gd name="T49" fmla="*/ 268 h 295"/>
                <a:gd name="T50" fmla="*/ 94 w 175"/>
                <a:gd name="T51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5" h="295">
                  <a:moveTo>
                    <a:pt x="94" y="295"/>
                  </a:moveTo>
                  <a:lnTo>
                    <a:pt x="67" y="282"/>
                  </a:lnTo>
                  <a:lnTo>
                    <a:pt x="54" y="268"/>
                  </a:lnTo>
                  <a:lnTo>
                    <a:pt x="27" y="215"/>
                  </a:lnTo>
                  <a:lnTo>
                    <a:pt x="14" y="175"/>
                  </a:lnTo>
                  <a:lnTo>
                    <a:pt x="14" y="121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14" y="54"/>
                  </a:lnTo>
                  <a:lnTo>
                    <a:pt x="14" y="41"/>
                  </a:lnTo>
                  <a:lnTo>
                    <a:pt x="27" y="27"/>
                  </a:lnTo>
                  <a:lnTo>
                    <a:pt x="27" y="14"/>
                  </a:lnTo>
                  <a:lnTo>
                    <a:pt x="41" y="14"/>
                  </a:lnTo>
                  <a:lnTo>
                    <a:pt x="67" y="0"/>
                  </a:lnTo>
                  <a:lnTo>
                    <a:pt x="108" y="0"/>
                  </a:lnTo>
                  <a:lnTo>
                    <a:pt x="134" y="14"/>
                  </a:lnTo>
                  <a:lnTo>
                    <a:pt x="148" y="14"/>
                  </a:lnTo>
                  <a:lnTo>
                    <a:pt x="161" y="27"/>
                  </a:lnTo>
                  <a:lnTo>
                    <a:pt x="161" y="41"/>
                  </a:lnTo>
                  <a:lnTo>
                    <a:pt x="175" y="54"/>
                  </a:lnTo>
                  <a:lnTo>
                    <a:pt x="175" y="121"/>
                  </a:lnTo>
                  <a:lnTo>
                    <a:pt x="161" y="148"/>
                  </a:lnTo>
                  <a:lnTo>
                    <a:pt x="161" y="175"/>
                  </a:lnTo>
                  <a:lnTo>
                    <a:pt x="148" y="215"/>
                  </a:lnTo>
                  <a:lnTo>
                    <a:pt x="121" y="268"/>
                  </a:lnTo>
                  <a:lnTo>
                    <a:pt x="94" y="29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1741" y="2592"/>
              <a:ext cx="148" cy="241"/>
            </a:xfrm>
            <a:custGeom>
              <a:avLst/>
              <a:gdLst>
                <a:gd name="T0" fmla="*/ 81 w 148"/>
                <a:gd name="T1" fmla="*/ 241 h 241"/>
                <a:gd name="T2" fmla="*/ 54 w 148"/>
                <a:gd name="T3" fmla="*/ 228 h 241"/>
                <a:gd name="T4" fmla="*/ 41 w 148"/>
                <a:gd name="T5" fmla="*/ 214 h 241"/>
                <a:gd name="T6" fmla="*/ 27 w 148"/>
                <a:gd name="T7" fmla="*/ 174 h 241"/>
                <a:gd name="T8" fmla="*/ 14 w 148"/>
                <a:gd name="T9" fmla="*/ 147 h 241"/>
                <a:gd name="T10" fmla="*/ 14 w 148"/>
                <a:gd name="T11" fmla="*/ 94 h 241"/>
                <a:gd name="T12" fmla="*/ 0 w 148"/>
                <a:gd name="T13" fmla="*/ 80 h 241"/>
                <a:gd name="T14" fmla="*/ 0 w 148"/>
                <a:gd name="T15" fmla="*/ 67 h 241"/>
                <a:gd name="T16" fmla="*/ 14 w 148"/>
                <a:gd name="T17" fmla="*/ 40 h 241"/>
                <a:gd name="T18" fmla="*/ 14 w 148"/>
                <a:gd name="T19" fmla="*/ 27 h 241"/>
                <a:gd name="T20" fmla="*/ 27 w 148"/>
                <a:gd name="T21" fmla="*/ 27 h 241"/>
                <a:gd name="T22" fmla="*/ 27 w 148"/>
                <a:gd name="T23" fmla="*/ 13 h 241"/>
                <a:gd name="T24" fmla="*/ 41 w 148"/>
                <a:gd name="T25" fmla="*/ 13 h 241"/>
                <a:gd name="T26" fmla="*/ 54 w 148"/>
                <a:gd name="T27" fmla="*/ 0 h 241"/>
                <a:gd name="T28" fmla="*/ 94 w 148"/>
                <a:gd name="T29" fmla="*/ 0 h 241"/>
                <a:gd name="T30" fmla="*/ 108 w 148"/>
                <a:gd name="T31" fmla="*/ 13 h 241"/>
                <a:gd name="T32" fmla="*/ 121 w 148"/>
                <a:gd name="T33" fmla="*/ 13 h 241"/>
                <a:gd name="T34" fmla="*/ 134 w 148"/>
                <a:gd name="T35" fmla="*/ 27 h 241"/>
                <a:gd name="T36" fmla="*/ 134 w 148"/>
                <a:gd name="T37" fmla="*/ 27 h 241"/>
                <a:gd name="T38" fmla="*/ 148 w 148"/>
                <a:gd name="T39" fmla="*/ 40 h 241"/>
                <a:gd name="T40" fmla="*/ 148 w 148"/>
                <a:gd name="T41" fmla="*/ 94 h 241"/>
                <a:gd name="T42" fmla="*/ 134 w 148"/>
                <a:gd name="T43" fmla="*/ 120 h 241"/>
                <a:gd name="T44" fmla="*/ 134 w 148"/>
                <a:gd name="T45" fmla="*/ 147 h 241"/>
                <a:gd name="T46" fmla="*/ 121 w 148"/>
                <a:gd name="T47" fmla="*/ 174 h 241"/>
                <a:gd name="T48" fmla="*/ 108 w 148"/>
                <a:gd name="T49" fmla="*/ 214 h 241"/>
                <a:gd name="T50" fmla="*/ 81 w 148"/>
                <a:gd name="T51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8" h="241">
                  <a:moveTo>
                    <a:pt x="81" y="241"/>
                  </a:moveTo>
                  <a:lnTo>
                    <a:pt x="54" y="228"/>
                  </a:lnTo>
                  <a:lnTo>
                    <a:pt x="41" y="214"/>
                  </a:lnTo>
                  <a:lnTo>
                    <a:pt x="27" y="174"/>
                  </a:lnTo>
                  <a:lnTo>
                    <a:pt x="14" y="147"/>
                  </a:lnTo>
                  <a:lnTo>
                    <a:pt x="14" y="94"/>
                  </a:lnTo>
                  <a:lnTo>
                    <a:pt x="0" y="80"/>
                  </a:lnTo>
                  <a:lnTo>
                    <a:pt x="0" y="67"/>
                  </a:lnTo>
                  <a:lnTo>
                    <a:pt x="14" y="40"/>
                  </a:lnTo>
                  <a:lnTo>
                    <a:pt x="14" y="27"/>
                  </a:lnTo>
                  <a:lnTo>
                    <a:pt x="27" y="27"/>
                  </a:lnTo>
                  <a:lnTo>
                    <a:pt x="27" y="13"/>
                  </a:lnTo>
                  <a:lnTo>
                    <a:pt x="41" y="13"/>
                  </a:lnTo>
                  <a:lnTo>
                    <a:pt x="54" y="0"/>
                  </a:lnTo>
                  <a:lnTo>
                    <a:pt x="94" y="0"/>
                  </a:lnTo>
                  <a:lnTo>
                    <a:pt x="108" y="13"/>
                  </a:lnTo>
                  <a:lnTo>
                    <a:pt x="121" y="13"/>
                  </a:lnTo>
                  <a:lnTo>
                    <a:pt x="134" y="27"/>
                  </a:lnTo>
                  <a:lnTo>
                    <a:pt x="134" y="27"/>
                  </a:lnTo>
                  <a:lnTo>
                    <a:pt x="148" y="40"/>
                  </a:lnTo>
                  <a:lnTo>
                    <a:pt x="148" y="94"/>
                  </a:lnTo>
                  <a:lnTo>
                    <a:pt x="134" y="120"/>
                  </a:lnTo>
                  <a:lnTo>
                    <a:pt x="134" y="147"/>
                  </a:lnTo>
                  <a:lnTo>
                    <a:pt x="121" y="174"/>
                  </a:lnTo>
                  <a:lnTo>
                    <a:pt x="108" y="214"/>
                  </a:lnTo>
                  <a:lnTo>
                    <a:pt x="81" y="241"/>
                  </a:lnTo>
                  <a:close/>
                </a:path>
              </a:pathLst>
            </a:custGeom>
            <a:solidFill>
              <a:srgbClr val="4E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49" name="Freeform 105"/>
            <p:cNvSpPr>
              <a:spLocks/>
            </p:cNvSpPr>
            <p:nvPr/>
          </p:nvSpPr>
          <p:spPr bwMode="auto">
            <a:xfrm>
              <a:off x="1755" y="2605"/>
              <a:ext cx="120" cy="215"/>
            </a:xfrm>
            <a:custGeom>
              <a:avLst/>
              <a:gdLst>
                <a:gd name="T0" fmla="*/ 67 w 120"/>
                <a:gd name="T1" fmla="*/ 215 h 215"/>
                <a:gd name="T2" fmla="*/ 40 w 120"/>
                <a:gd name="T3" fmla="*/ 201 h 215"/>
                <a:gd name="T4" fmla="*/ 27 w 120"/>
                <a:gd name="T5" fmla="*/ 188 h 215"/>
                <a:gd name="T6" fmla="*/ 27 w 120"/>
                <a:gd name="T7" fmla="*/ 161 h 215"/>
                <a:gd name="T8" fmla="*/ 13 w 120"/>
                <a:gd name="T9" fmla="*/ 134 h 215"/>
                <a:gd name="T10" fmla="*/ 13 w 120"/>
                <a:gd name="T11" fmla="*/ 81 h 215"/>
                <a:gd name="T12" fmla="*/ 0 w 120"/>
                <a:gd name="T13" fmla="*/ 67 h 215"/>
                <a:gd name="T14" fmla="*/ 0 w 120"/>
                <a:gd name="T15" fmla="*/ 54 h 215"/>
                <a:gd name="T16" fmla="*/ 13 w 120"/>
                <a:gd name="T17" fmla="*/ 40 h 215"/>
                <a:gd name="T18" fmla="*/ 13 w 120"/>
                <a:gd name="T19" fmla="*/ 27 h 215"/>
                <a:gd name="T20" fmla="*/ 27 w 120"/>
                <a:gd name="T21" fmla="*/ 27 h 215"/>
                <a:gd name="T22" fmla="*/ 27 w 120"/>
                <a:gd name="T23" fmla="*/ 14 h 215"/>
                <a:gd name="T24" fmla="*/ 27 w 120"/>
                <a:gd name="T25" fmla="*/ 14 h 215"/>
                <a:gd name="T26" fmla="*/ 40 w 120"/>
                <a:gd name="T27" fmla="*/ 0 h 215"/>
                <a:gd name="T28" fmla="*/ 80 w 120"/>
                <a:gd name="T29" fmla="*/ 0 h 215"/>
                <a:gd name="T30" fmla="*/ 94 w 120"/>
                <a:gd name="T31" fmla="*/ 14 h 215"/>
                <a:gd name="T32" fmla="*/ 94 w 120"/>
                <a:gd name="T33" fmla="*/ 14 h 215"/>
                <a:gd name="T34" fmla="*/ 107 w 120"/>
                <a:gd name="T35" fmla="*/ 27 h 215"/>
                <a:gd name="T36" fmla="*/ 107 w 120"/>
                <a:gd name="T37" fmla="*/ 27 h 215"/>
                <a:gd name="T38" fmla="*/ 120 w 120"/>
                <a:gd name="T39" fmla="*/ 40 h 215"/>
                <a:gd name="T40" fmla="*/ 120 w 120"/>
                <a:gd name="T41" fmla="*/ 81 h 215"/>
                <a:gd name="T42" fmla="*/ 107 w 120"/>
                <a:gd name="T43" fmla="*/ 107 h 215"/>
                <a:gd name="T44" fmla="*/ 107 w 120"/>
                <a:gd name="T45" fmla="*/ 134 h 215"/>
                <a:gd name="T46" fmla="*/ 94 w 120"/>
                <a:gd name="T47" fmla="*/ 161 h 215"/>
                <a:gd name="T48" fmla="*/ 94 w 120"/>
                <a:gd name="T49" fmla="*/ 188 h 215"/>
                <a:gd name="T50" fmla="*/ 67 w 120"/>
                <a:gd name="T51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215">
                  <a:moveTo>
                    <a:pt x="67" y="215"/>
                  </a:moveTo>
                  <a:lnTo>
                    <a:pt x="40" y="201"/>
                  </a:lnTo>
                  <a:lnTo>
                    <a:pt x="27" y="188"/>
                  </a:lnTo>
                  <a:lnTo>
                    <a:pt x="27" y="161"/>
                  </a:lnTo>
                  <a:lnTo>
                    <a:pt x="13" y="134"/>
                  </a:lnTo>
                  <a:lnTo>
                    <a:pt x="13" y="81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13" y="40"/>
                  </a:lnTo>
                  <a:lnTo>
                    <a:pt x="13" y="27"/>
                  </a:lnTo>
                  <a:lnTo>
                    <a:pt x="27" y="27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40" y="0"/>
                  </a:lnTo>
                  <a:lnTo>
                    <a:pt x="80" y="0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107" y="27"/>
                  </a:lnTo>
                  <a:lnTo>
                    <a:pt x="107" y="27"/>
                  </a:lnTo>
                  <a:lnTo>
                    <a:pt x="120" y="40"/>
                  </a:lnTo>
                  <a:lnTo>
                    <a:pt x="120" y="81"/>
                  </a:lnTo>
                  <a:lnTo>
                    <a:pt x="107" y="107"/>
                  </a:lnTo>
                  <a:lnTo>
                    <a:pt x="107" y="134"/>
                  </a:lnTo>
                  <a:lnTo>
                    <a:pt x="94" y="161"/>
                  </a:lnTo>
                  <a:lnTo>
                    <a:pt x="94" y="188"/>
                  </a:lnTo>
                  <a:lnTo>
                    <a:pt x="67" y="215"/>
                  </a:lnTo>
                  <a:close/>
                </a:path>
              </a:pathLst>
            </a:custGeom>
            <a:solidFill>
              <a:srgbClr val="8E8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50" name="Freeform 106"/>
            <p:cNvSpPr>
              <a:spLocks/>
            </p:cNvSpPr>
            <p:nvPr/>
          </p:nvSpPr>
          <p:spPr bwMode="auto">
            <a:xfrm>
              <a:off x="1755" y="2619"/>
              <a:ext cx="94" cy="160"/>
            </a:xfrm>
            <a:custGeom>
              <a:avLst/>
              <a:gdLst>
                <a:gd name="T0" fmla="*/ 53 w 94"/>
                <a:gd name="T1" fmla="*/ 160 h 160"/>
                <a:gd name="T2" fmla="*/ 27 w 94"/>
                <a:gd name="T3" fmla="*/ 147 h 160"/>
                <a:gd name="T4" fmla="*/ 27 w 94"/>
                <a:gd name="T5" fmla="*/ 147 h 160"/>
                <a:gd name="T6" fmla="*/ 27 w 94"/>
                <a:gd name="T7" fmla="*/ 120 h 160"/>
                <a:gd name="T8" fmla="*/ 13 w 94"/>
                <a:gd name="T9" fmla="*/ 107 h 160"/>
                <a:gd name="T10" fmla="*/ 13 w 94"/>
                <a:gd name="T11" fmla="*/ 67 h 160"/>
                <a:gd name="T12" fmla="*/ 0 w 94"/>
                <a:gd name="T13" fmla="*/ 53 h 160"/>
                <a:gd name="T14" fmla="*/ 0 w 94"/>
                <a:gd name="T15" fmla="*/ 40 h 160"/>
                <a:gd name="T16" fmla="*/ 13 w 94"/>
                <a:gd name="T17" fmla="*/ 26 h 160"/>
                <a:gd name="T18" fmla="*/ 13 w 94"/>
                <a:gd name="T19" fmla="*/ 26 h 160"/>
                <a:gd name="T20" fmla="*/ 27 w 94"/>
                <a:gd name="T21" fmla="*/ 26 h 160"/>
                <a:gd name="T22" fmla="*/ 27 w 94"/>
                <a:gd name="T23" fmla="*/ 13 h 160"/>
                <a:gd name="T24" fmla="*/ 27 w 94"/>
                <a:gd name="T25" fmla="*/ 13 h 160"/>
                <a:gd name="T26" fmla="*/ 27 w 94"/>
                <a:gd name="T27" fmla="*/ 0 h 160"/>
                <a:gd name="T28" fmla="*/ 67 w 94"/>
                <a:gd name="T29" fmla="*/ 0 h 160"/>
                <a:gd name="T30" fmla="*/ 67 w 94"/>
                <a:gd name="T31" fmla="*/ 13 h 160"/>
                <a:gd name="T32" fmla="*/ 67 w 94"/>
                <a:gd name="T33" fmla="*/ 13 h 160"/>
                <a:gd name="T34" fmla="*/ 80 w 94"/>
                <a:gd name="T35" fmla="*/ 26 h 160"/>
                <a:gd name="T36" fmla="*/ 80 w 94"/>
                <a:gd name="T37" fmla="*/ 26 h 160"/>
                <a:gd name="T38" fmla="*/ 94 w 94"/>
                <a:gd name="T39" fmla="*/ 26 h 160"/>
                <a:gd name="T40" fmla="*/ 94 w 94"/>
                <a:gd name="T41" fmla="*/ 67 h 160"/>
                <a:gd name="T42" fmla="*/ 80 w 94"/>
                <a:gd name="T43" fmla="*/ 80 h 160"/>
                <a:gd name="T44" fmla="*/ 80 w 94"/>
                <a:gd name="T45" fmla="*/ 107 h 160"/>
                <a:gd name="T46" fmla="*/ 67 w 94"/>
                <a:gd name="T47" fmla="*/ 120 h 160"/>
                <a:gd name="T48" fmla="*/ 67 w 94"/>
                <a:gd name="T49" fmla="*/ 147 h 160"/>
                <a:gd name="T50" fmla="*/ 53 w 94"/>
                <a:gd name="T51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60">
                  <a:moveTo>
                    <a:pt x="53" y="160"/>
                  </a:moveTo>
                  <a:lnTo>
                    <a:pt x="27" y="147"/>
                  </a:lnTo>
                  <a:lnTo>
                    <a:pt x="27" y="147"/>
                  </a:lnTo>
                  <a:lnTo>
                    <a:pt x="27" y="120"/>
                  </a:lnTo>
                  <a:lnTo>
                    <a:pt x="13" y="107"/>
                  </a:lnTo>
                  <a:lnTo>
                    <a:pt x="13" y="67"/>
                  </a:lnTo>
                  <a:lnTo>
                    <a:pt x="0" y="53"/>
                  </a:lnTo>
                  <a:lnTo>
                    <a:pt x="0" y="40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27" y="26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0"/>
                  </a:lnTo>
                  <a:lnTo>
                    <a:pt x="67" y="0"/>
                  </a:lnTo>
                  <a:lnTo>
                    <a:pt x="67" y="13"/>
                  </a:lnTo>
                  <a:lnTo>
                    <a:pt x="67" y="13"/>
                  </a:lnTo>
                  <a:lnTo>
                    <a:pt x="80" y="26"/>
                  </a:lnTo>
                  <a:lnTo>
                    <a:pt x="80" y="26"/>
                  </a:lnTo>
                  <a:lnTo>
                    <a:pt x="94" y="26"/>
                  </a:lnTo>
                  <a:lnTo>
                    <a:pt x="94" y="67"/>
                  </a:lnTo>
                  <a:lnTo>
                    <a:pt x="80" y="80"/>
                  </a:lnTo>
                  <a:lnTo>
                    <a:pt x="80" y="107"/>
                  </a:lnTo>
                  <a:lnTo>
                    <a:pt x="67" y="120"/>
                  </a:lnTo>
                  <a:lnTo>
                    <a:pt x="67" y="147"/>
                  </a:lnTo>
                  <a:lnTo>
                    <a:pt x="53" y="160"/>
                  </a:lnTo>
                  <a:close/>
                </a:path>
              </a:pathLst>
            </a:custGeom>
            <a:solidFill>
              <a:srgbClr val="C0C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51" name="Freeform 107"/>
            <p:cNvSpPr>
              <a:spLocks/>
            </p:cNvSpPr>
            <p:nvPr/>
          </p:nvSpPr>
          <p:spPr bwMode="auto">
            <a:xfrm>
              <a:off x="1768" y="2632"/>
              <a:ext cx="67" cy="134"/>
            </a:xfrm>
            <a:custGeom>
              <a:avLst/>
              <a:gdLst>
                <a:gd name="T0" fmla="*/ 40 w 67"/>
                <a:gd name="T1" fmla="*/ 134 h 134"/>
                <a:gd name="T2" fmla="*/ 14 w 67"/>
                <a:gd name="T3" fmla="*/ 121 h 134"/>
                <a:gd name="T4" fmla="*/ 14 w 67"/>
                <a:gd name="T5" fmla="*/ 121 h 134"/>
                <a:gd name="T6" fmla="*/ 14 w 67"/>
                <a:gd name="T7" fmla="*/ 107 h 134"/>
                <a:gd name="T8" fmla="*/ 14 w 67"/>
                <a:gd name="T9" fmla="*/ 94 h 134"/>
                <a:gd name="T10" fmla="*/ 14 w 67"/>
                <a:gd name="T11" fmla="*/ 54 h 134"/>
                <a:gd name="T12" fmla="*/ 0 w 67"/>
                <a:gd name="T13" fmla="*/ 40 h 134"/>
                <a:gd name="T14" fmla="*/ 0 w 67"/>
                <a:gd name="T15" fmla="*/ 40 h 134"/>
                <a:gd name="T16" fmla="*/ 14 w 67"/>
                <a:gd name="T17" fmla="*/ 27 h 134"/>
                <a:gd name="T18" fmla="*/ 14 w 67"/>
                <a:gd name="T19" fmla="*/ 27 h 134"/>
                <a:gd name="T20" fmla="*/ 14 w 67"/>
                <a:gd name="T21" fmla="*/ 27 h 134"/>
                <a:gd name="T22" fmla="*/ 14 w 67"/>
                <a:gd name="T23" fmla="*/ 13 h 134"/>
                <a:gd name="T24" fmla="*/ 14 w 67"/>
                <a:gd name="T25" fmla="*/ 13 h 134"/>
                <a:gd name="T26" fmla="*/ 14 w 67"/>
                <a:gd name="T27" fmla="*/ 0 h 134"/>
                <a:gd name="T28" fmla="*/ 54 w 67"/>
                <a:gd name="T29" fmla="*/ 0 h 134"/>
                <a:gd name="T30" fmla="*/ 54 w 67"/>
                <a:gd name="T31" fmla="*/ 13 h 134"/>
                <a:gd name="T32" fmla="*/ 54 w 67"/>
                <a:gd name="T33" fmla="*/ 13 h 134"/>
                <a:gd name="T34" fmla="*/ 54 w 67"/>
                <a:gd name="T35" fmla="*/ 27 h 134"/>
                <a:gd name="T36" fmla="*/ 54 w 67"/>
                <a:gd name="T37" fmla="*/ 27 h 134"/>
                <a:gd name="T38" fmla="*/ 67 w 67"/>
                <a:gd name="T39" fmla="*/ 27 h 134"/>
                <a:gd name="T40" fmla="*/ 67 w 67"/>
                <a:gd name="T41" fmla="*/ 54 h 134"/>
                <a:gd name="T42" fmla="*/ 54 w 67"/>
                <a:gd name="T43" fmla="*/ 67 h 134"/>
                <a:gd name="T44" fmla="*/ 54 w 67"/>
                <a:gd name="T45" fmla="*/ 94 h 134"/>
                <a:gd name="T46" fmla="*/ 54 w 67"/>
                <a:gd name="T47" fmla="*/ 107 h 134"/>
                <a:gd name="T48" fmla="*/ 54 w 67"/>
                <a:gd name="T49" fmla="*/ 121 h 134"/>
                <a:gd name="T50" fmla="*/ 40 w 67"/>
                <a:gd name="T5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134">
                  <a:moveTo>
                    <a:pt x="40" y="134"/>
                  </a:moveTo>
                  <a:lnTo>
                    <a:pt x="14" y="121"/>
                  </a:lnTo>
                  <a:lnTo>
                    <a:pt x="14" y="121"/>
                  </a:lnTo>
                  <a:lnTo>
                    <a:pt x="14" y="107"/>
                  </a:lnTo>
                  <a:lnTo>
                    <a:pt x="14" y="94"/>
                  </a:lnTo>
                  <a:lnTo>
                    <a:pt x="14" y="5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0"/>
                  </a:lnTo>
                  <a:lnTo>
                    <a:pt x="54" y="0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54" y="27"/>
                  </a:lnTo>
                  <a:lnTo>
                    <a:pt x="54" y="27"/>
                  </a:lnTo>
                  <a:lnTo>
                    <a:pt x="67" y="27"/>
                  </a:lnTo>
                  <a:lnTo>
                    <a:pt x="67" y="54"/>
                  </a:lnTo>
                  <a:lnTo>
                    <a:pt x="54" y="67"/>
                  </a:lnTo>
                  <a:lnTo>
                    <a:pt x="54" y="94"/>
                  </a:lnTo>
                  <a:lnTo>
                    <a:pt x="54" y="107"/>
                  </a:lnTo>
                  <a:lnTo>
                    <a:pt x="54" y="121"/>
                  </a:lnTo>
                  <a:lnTo>
                    <a:pt x="40" y="134"/>
                  </a:lnTo>
                  <a:close/>
                </a:path>
              </a:pathLst>
            </a:custGeom>
            <a:solidFill>
              <a:srgbClr val="E3E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52" name="Freeform 108"/>
            <p:cNvSpPr>
              <a:spLocks/>
            </p:cNvSpPr>
            <p:nvPr/>
          </p:nvSpPr>
          <p:spPr bwMode="auto">
            <a:xfrm>
              <a:off x="1755" y="2645"/>
              <a:ext cx="67" cy="81"/>
            </a:xfrm>
            <a:custGeom>
              <a:avLst/>
              <a:gdLst>
                <a:gd name="T0" fmla="*/ 40 w 67"/>
                <a:gd name="T1" fmla="*/ 81 h 81"/>
                <a:gd name="T2" fmla="*/ 13 w 67"/>
                <a:gd name="T3" fmla="*/ 67 h 81"/>
                <a:gd name="T4" fmla="*/ 13 w 67"/>
                <a:gd name="T5" fmla="*/ 67 h 81"/>
                <a:gd name="T6" fmla="*/ 13 w 67"/>
                <a:gd name="T7" fmla="*/ 67 h 81"/>
                <a:gd name="T8" fmla="*/ 13 w 67"/>
                <a:gd name="T9" fmla="*/ 54 h 81"/>
                <a:gd name="T10" fmla="*/ 13 w 67"/>
                <a:gd name="T11" fmla="*/ 27 h 81"/>
                <a:gd name="T12" fmla="*/ 0 w 67"/>
                <a:gd name="T13" fmla="*/ 27 h 81"/>
                <a:gd name="T14" fmla="*/ 0 w 67"/>
                <a:gd name="T15" fmla="*/ 27 h 81"/>
                <a:gd name="T16" fmla="*/ 13 w 67"/>
                <a:gd name="T17" fmla="*/ 14 h 81"/>
                <a:gd name="T18" fmla="*/ 13 w 67"/>
                <a:gd name="T19" fmla="*/ 14 h 81"/>
                <a:gd name="T20" fmla="*/ 13 w 67"/>
                <a:gd name="T21" fmla="*/ 14 h 81"/>
                <a:gd name="T22" fmla="*/ 13 w 67"/>
                <a:gd name="T23" fmla="*/ 14 h 81"/>
                <a:gd name="T24" fmla="*/ 13 w 67"/>
                <a:gd name="T25" fmla="*/ 14 h 81"/>
                <a:gd name="T26" fmla="*/ 13 w 67"/>
                <a:gd name="T27" fmla="*/ 0 h 81"/>
                <a:gd name="T28" fmla="*/ 53 w 67"/>
                <a:gd name="T29" fmla="*/ 0 h 81"/>
                <a:gd name="T30" fmla="*/ 53 w 67"/>
                <a:gd name="T31" fmla="*/ 14 h 81"/>
                <a:gd name="T32" fmla="*/ 53 w 67"/>
                <a:gd name="T33" fmla="*/ 14 h 81"/>
                <a:gd name="T34" fmla="*/ 53 w 67"/>
                <a:gd name="T35" fmla="*/ 14 h 81"/>
                <a:gd name="T36" fmla="*/ 53 w 67"/>
                <a:gd name="T37" fmla="*/ 14 h 81"/>
                <a:gd name="T38" fmla="*/ 67 w 67"/>
                <a:gd name="T39" fmla="*/ 14 h 81"/>
                <a:gd name="T40" fmla="*/ 67 w 67"/>
                <a:gd name="T41" fmla="*/ 27 h 81"/>
                <a:gd name="T42" fmla="*/ 53 w 67"/>
                <a:gd name="T43" fmla="*/ 41 h 81"/>
                <a:gd name="T44" fmla="*/ 53 w 67"/>
                <a:gd name="T45" fmla="*/ 54 h 81"/>
                <a:gd name="T46" fmla="*/ 53 w 67"/>
                <a:gd name="T47" fmla="*/ 67 h 81"/>
                <a:gd name="T48" fmla="*/ 53 w 67"/>
                <a:gd name="T49" fmla="*/ 67 h 81"/>
                <a:gd name="T50" fmla="*/ 40 w 67"/>
                <a:gd name="T5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81">
                  <a:moveTo>
                    <a:pt x="40" y="81"/>
                  </a:move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0"/>
                  </a:lnTo>
                  <a:lnTo>
                    <a:pt x="53" y="0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67" y="14"/>
                  </a:lnTo>
                  <a:lnTo>
                    <a:pt x="67" y="27"/>
                  </a:lnTo>
                  <a:lnTo>
                    <a:pt x="53" y="41"/>
                  </a:lnTo>
                  <a:lnTo>
                    <a:pt x="53" y="54"/>
                  </a:lnTo>
                  <a:lnTo>
                    <a:pt x="53" y="67"/>
                  </a:lnTo>
                  <a:lnTo>
                    <a:pt x="53" y="67"/>
                  </a:lnTo>
                  <a:lnTo>
                    <a:pt x="40" y="81"/>
                  </a:lnTo>
                  <a:close/>
                </a:path>
              </a:pathLst>
            </a:custGeom>
            <a:solidFill>
              <a:srgbClr val="F8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53" name="Freeform 109"/>
            <p:cNvSpPr>
              <a:spLocks/>
            </p:cNvSpPr>
            <p:nvPr/>
          </p:nvSpPr>
          <p:spPr bwMode="auto">
            <a:xfrm>
              <a:off x="1755" y="2645"/>
              <a:ext cx="67" cy="81"/>
            </a:xfrm>
            <a:custGeom>
              <a:avLst/>
              <a:gdLst>
                <a:gd name="T0" fmla="*/ 40 w 67"/>
                <a:gd name="T1" fmla="*/ 81 h 81"/>
                <a:gd name="T2" fmla="*/ 13 w 67"/>
                <a:gd name="T3" fmla="*/ 67 h 81"/>
                <a:gd name="T4" fmla="*/ 13 w 67"/>
                <a:gd name="T5" fmla="*/ 67 h 81"/>
                <a:gd name="T6" fmla="*/ 13 w 67"/>
                <a:gd name="T7" fmla="*/ 67 h 81"/>
                <a:gd name="T8" fmla="*/ 13 w 67"/>
                <a:gd name="T9" fmla="*/ 54 h 81"/>
                <a:gd name="T10" fmla="*/ 13 w 67"/>
                <a:gd name="T11" fmla="*/ 27 h 81"/>
                <a:gd name="T12" fmla="*/ 0 w 67"/>
                <a:gd name="T13" fmla="*/ 27 h 81"/>
                <a:gd name="T14" fmla="*/ 0 w 67"/>
                <a:gd name="T15" fmla="*/ 27 h 81"/>
                <a:gd name="T16" fmla="*/ 13 w 67"/>
                <a:gd name="T17" fmla="*/ 14 h 81"/>
                <a:gd name="T18" fmla="*/ 13 w 67"/>
                <a:gd name="T19" fmla="*/ 14 h 81"/>
                <a:gd name="T20" fmla="*/ 13 w 67"/>
                <a:gd name="T21" fmla="*/ 14 h 81"/>
                <a:gd name="T22" fmla="*/ 13 w 67"/>
                <a:gd name="T23" fmla="*/ 14 h 81"/>
                <a:gd name="T24" fmla="*/ 13 w 67"/>
                <a:gd name="T25" fmla="*/ 14 h 81"/>
                <a:gd name="T26" fmla="*/ 13 w 67"/>
                <a:gd name="T27" fmla="*/ 0 h 81"/>
                <a:gd name="T28" fmla="*/ 53 w 67"/>
                <a:gd name="T29" fmla="*/ 0 h 81"/>
                <a:gd name="T30" fmla="*/ 53 w 67"/>
                <a:gd name="T31" fmla="*/ 14 h 81"/>
                <a:gd name="T32" fmla="*/ 53 w 67"/>
                <a:gd name="T33" fmla="*/ 14 h 81"/>
                <a:gd name="T34" fmla="*/ 53 w 67"/>
                <a:gd name="T35" fmla="*/ 14 h 81"/>
                <a:gd name="T36" fmla="*/ 53 w 67"/>
                <a:gd name="T37" fmla="*/ 14 h 81"/>
                <a:gd name="T38" fmla="*/ 67 w 67"/>
                <a:gd name="T39" fmla="*/ 14 h 81"/>
                <a:gd name="T40" fmla="*/ 67 w 67"/>
                <a:gd name="T41" fmla="*/ 27 h 81"/>
                <a:gd name="T42" fmla="*/ 53 w 67"/>
                <a:gd name="T43" fmla="*/ 41 h 81"/>
                <a:gd name="T44" fmla="*/ 53 w 67"/>
                <a:gd name="T45" fmla="*/ 54 h 81"/>
                <a:gd name="T46" fmla="*/ 53 w 67"/>
                <a:gd name="T47" fmla="*/ 67 h 81"/>
                <a:gd name="T48" fmla="*/ 53 w 67"/>
                <a:gd name="T49" fmla="*/ 67 h 81"/>
                <a:gd name="T50" fmla="*/ 40 w 67"/>
                <a:gd name="T5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81">
                  <a:moveTo>
                    <a:pt x="40" y="81"/>
                  </a:move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54"/>
                  </a:lnTo>
                  <a:lnTo>
                    <a:pt x="13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3" y="0"/>
                  </a:lnTo>
                  <a:lnTo>
                    <a:pt x="53" y="0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53" y="14"/>
                  </a:lnTo>
                  <a:lnTo>
                    <a:pt x="67" y="14"/>
                  </a:lnTo>
                  <a:lnTo>
                    <a:pt x="67" y="27"/>
                  </a:lnTo>
                  <a:lnTo>
                    <a:pt x="53" y="41"/>
                  </a:lnTo>
                  <a:lnTo>
                    <a:pt x="53" y="54"/>
                  </a:lnTo>
                  <a:lnTo>
                    <a:pt x="53" y="67"/>
                  </a:lnTo>
                  <a:lnTo>
                    <a:pt x="53" y="67"/>
                  </a:lnTo>
                  <a:lnTo>
                    <a:pt x="40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54" name="Freeform 110"/>
            <p:cNvSpPr>
              <a:spLocks/>
            </p:cNvSpPr>
            <p:nvPr/>
          </p:nvSpPr>
          <p:spPr bwMode="auto">
            <a:xfrm>
              <a:off x="1741" y="2578"/>
              <a:ext cx="175" cy="295"/>
            </a:xfrm>
            <a:custGeom>
              <a:avLst/>
              <a:gdLst>
                <a:gd name="T0" fmla="*/ 94 w 175"/>
                <a:gd name="T1" fmla="*/ 295 h 295"/>
                <a:gd name="T2" fmla="*/ 67 w 175"/>
                <a:gd name="T3" fmla="*/ 282 h 295"/>
                <a:gd name="T4" fmla="*/ 54 w 175"/>
                <a:gd name="T5" fmla="*/ 268 h 295"/>
                <a:gd name="T6" fmla="*/ 27 w 175"/>
                <a:gd name="T7" fmla="*/ 215 h 295"/>
                <a:gd name="T8" fmla="*/ 14 w 175"/>
                <a:gd name="T9" fmla="*/ 175 h 295"/>
                <a:gd name="T10" fmla="*/ 14 w 175"/>
                <a:gd name="T11" fmla="*/ 121 h 295"/>
                <a:gd name="T12" fmla="*/ 0 w 175"/>
                <a:gd name="T13" fmla="*/ 94 h 295"/>
                <a:gd name="T14" fmla="*/ 0 w 175"/>
                <a:gd name="T15" fmla="*/ 81 h 295"/>
                <a:gd name="T16" fmla="*/ 14 w 175"/>
                <a:gd name="T17" fmla="*/ 54 h 295"/>
                <a:gd name="T18" fmla="*/ 14 w 175"/>
                <a:gd name="T19" fmla="*/ 41 h 295"/>
                <a:gd name="T20" fmla="*/ 27 w 175"/>
                <a:gd name="T21" fmla="*/ 27 h 295"/>
                <a:gd name="T22" fmla="*/ 27 w 175"/>
                <a:gd name="T23" fmla="*/ 14 h 295"/>
                <a:gd name="T24" fmla="*/ 41 w 175"/>
                <a:gd name="T25" fmla="*/ 14 h 295"/>
                <a:gd name="T26" fmla="*/ 67 w 175"/>
                <a:gd name="T27" fmla="*/ 0 h 295"/>
                <a:gd name="T28" fmla="*/ 108 w 175"/>
                <a:gd name="T29" fmla="*/ 0 h 295"/>
                <a:gd name="T30" fmla="*/ 134 w 175"/>
                <a:gd name="T31" fmla="*/ 14 h 295"/>
                <a:gd name="T32" fmla="*/ 148 w 175"/>
                <a:gd name="T33" fmla="*/ 14 h 295"/>
                <a:gd name="T34" fmla="*/ 161 w 175"/>
                <a:gd name="T35" fmla="*/ 27 h 295"/>
                <a:gd name="T36" fmla="*/ 161 w 175"/>
                <a:gd name="T37" fmla="*/ 41 h 295"/>
                <a:gd name="T38" fmla="*/ 175 w 175"/>
                <a:gd name="T39" fmla="*/ 54 h 295"/>
                <a:gd name="T40" fmla="*/ 175 w 175"/>
                <a:gd name="T41" fmla="*/ 121 h 295"/>
                <a:gd name="T42" fmla="*/ 161 w 175"/>
                <a:gd name="T43" fmla="*/ 148 h 295"/>
                <a:gd name="T44" fmla="*/ 161 w 175"/>
                <a:gd name="T45" fmla="*/ 175 h 295"/>
                <a:gd name="T46" fmla="*/ 148 w 175"/>
                <a:gd name="T47" fmla="*/ 215 h 295"/>
                <a:gd name="T48" fmla="*/ 121 w 175"/>
                <a:gd name="T49" fmla="*/ 268 h 295"/>
                <a:gd name="T50" fmla="*/ 94 w 175"/>
                <a:gd name="T51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5" h="295">
                  <a:moveTo>
                    <a:pt x="94" y="295"/>
                  </a:moveTo>
                  <a:lnTo>
                    <a:pt x="67" y="282"/>
                  </a:lnTo>
                  <a:lnTo>
                    <a:pt x="54" y="268"/>
                  </a:lnTo>
                  <a:lnTo>
                    <a:pt x="27" y="215"/>
                  </a:lnTo>
                  <a:lnTo>
                    <a:pt x="14" y="175"/>
                  </a:lnTo>
                  <a:lnTo>
                    <a:pt x="14" y="121"/>
                  </a:lnTo>
                  <a:lnTo>
                    <a:pt x="0" y="94"/>
                  </a:lnTo>
                  <a:lnTo>
                    <a:pt x="0" y="81"/>
                  </a:lnTo>
                  <a:lnTo>
                    <a:pt x="14" y="54"/>
                  </a:lnTo>
                  <a:lnTo>
                    <a:pt x="14" y="41"/>
                  </a:lnTo>
                  <a:lnTo>
                    <a:pt x="27" y="27"/>
                  </a:lnTo>
                  <a:lnTo>
                    <a:pt x="27" y="14"/>
                  </a:lnTo>
                  <a:lnTo>
                    <a:pt x="41" y="14"/>
                  </a:lnTo>
                  <a:lnTo>
                    <a:pt x="67" y="0"/>
                  </a:lnTo>
                  <a:lnTo>
                    <a:pt x="108" y="0"/>
                  </a:lnTo>
                  <a:lnTo>
                    <a:pt x="134" y="14"/>
                  </a:lnTo>
                  <a:lnTo>
                    <a:pt x="148" y="14"/>
                  </a:lnTo>
                  <a:lnTo>
                    <a:pt x="161" y="27"/>
                  </a:lnTo>
                  <a:lnTo>
                    <a:pt x="161" y="41"/>
                  </a:lnTo>
                  <a:lnTo>
                    <a:pt x="175" y="54"/>
                  </a:lnTo>
                  <a:lnTo>
                    <a:pt x="175" y="121"/>
                  </a:lnTo>
                  <a:lnTo>
                    <a:pt x="161" y="148"/>
                  </a:lnTo>
                  <a:lnTo>
                    <a:pt x="161" y="175"/>
                  </a:lnTo>
                  <a:lnTo>
                    <a:pt x="148" y="215"/>
                  </a:lnTo>
                  <a:lnTo>
                    <a:pt x="121" y="268"/>
                  </a:lnTo>
                  <a:lnTo>
                    <a:pt x="94" y="295"/>
                  </a:lnTo>
                  <a:close/>
                </a:path>
              </a:pathLst>
            </a:custGeom>
            <a:noFill/>
            <a:ln w="20638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256" name="Rectangle 112"/>
          <p:cNvSpPr>
            <a:spLocks noChangeArrowheads="1"/>
          </p:cNvSpPr>
          <p:nvPr/>
        </p:nvSpPr>
        <p:spPr bwMode="auto">
          <a:xfrm>
            <a:off x="690563" y="3187700"/>
            <a:ext cx="1862137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Bürgi-Dunitz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59" name="Rectangle 115"/>
          <p:cNvSpPr>
            <a:spLocks noChangeArrowheads="1"/>
          </p:cNvSpPr>
          <p:nvPr/>
        </p:nvSpPr>
        <p:spPr bwMode="auto">
          <a:xfrm>
            <a:off x="3429000" y="2851150"/>
            <a:ext cx="7502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107°</a:t>
            </a: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264" name="Group 120"/>
          <p:cNvGrpSpPr>
            <a:grpSpLocks/>
          </p:cNvGrpSpPr>
          <p:nvPr/>
        </p:nvGrpSpPr>
        <p:grpSpPr bwMode="auto">
          <a:xfrm>
            <a:off x="4086340" y="1413252"/>
            <a:ext cx="4748217" cy="1343025"/>
            <a:chOff x="3288" y="1057"/>
            <a:chExt cx="2991" cy="846"/>
          </a:xfrm>
        </p:grpSpPr>
        <p:sp>
          <p:nvSpPr>
            <p:cNvPr id="6261" name="Rectangle 117"/>
            <p:cNvSpPr>
              <a:spLocks noChangeArrowheads="1"/>
            </p:cNvSpPr>
            <p:nvPr/>
          </p:nvSpPr>
          <p:spPr bwMode="auto">
            <a:xfrm>
              <a:off x="3288" y="1057"/>
              <a:ext cx="2991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L’angolo</a:t>
              </a: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di 107° </a:t>
              </a: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minimizza</a:t>
              </a: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le </a:t>
              </a: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interazioni</a:t>
              </a: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fra</a:t>
              </a: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questi</a:t>
              </a:r>
              <a:r>
                <a:rPr kumimoji="0" lang="en-US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 </a:t>
              </a:r>
              <a:r>
                <a:rPr kumimoji="0" lang="en-US" alt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orbitali</a:t>
              </a:r>
              <a:endPara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63" name="Rectangle 119"/>
            <p:cNvSpPr>
              <a:spLocks noChangeArrowheads="1"/>
            </p:cNvSpPr>
            <p:nvPr/>
          </p:nvSpPr>
          <p:spPr bwMode="auto">
            <a:xfrm>
              <a:off x="3288" y="1593"/>
              <a:ext cx="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265" name="Rectangle 121"/>
          <p:cNvSpPr>
            <a:spLocks noChangeArrowheads="1"/>
          </p:cNvSpPr>
          <p:nvPr/>
        </p:nvSpPr>
        <p:spPr bwMode="auto">
          <a:xfrm>
            <a:off x="2838450" y="4506913"/>
            <a:ext cx="3397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66" name="Rectangle 122"/>
          <p:cNvSpPr>
            <a:spLocks noChangeArrowheads="1"/>
          </p:cNvSpPr>
          <p:nvPr/>
        </p:nvSpPr>
        <p:spPr bwMode="auto">
          <a:xfrm>
            <a:off x="3667125" y="4506913"/>
            <a:ext cx="4032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67" name="Rectangle 123"/>
          <p:cNvSpPr>
            <a:spLocks noChangeArrowheads="1"/>
          </p:cNvSpPr>
          <p:nvPr/>
        </p:nvSpPr>
        <p:spPr bwMode="auto">
          <a:xfrm>
            <a:off x="2349500" y="4210050"/>
            <a:ext cx="3397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68" name="Rectangle 124"/>
          <p:cNvSpPr>
            <a:spLocks noChangeArrowheads="1"/>
          </p:cNvSpPr>
          <p:nvPr/>
        </p:nvSpPr>
        <p:spPr bwMode="auto">
          <a:xfrm>
            <a:off x="3008313" y="4846638"/>
            <a:ext cx="4254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69" name="Rectangle 125"/>
          <p:cNvSpPr>
            <a:spLocks noChangeArrowheads="1"/>
          </p:cNvSpPr>
          <p:nvPr/>
        </p:nvSpPr>
        <p:spPr bwMode="auto">
          <a:xfrm>
            <a:off x="1924050" y="6229350"/>
            <a:ext cx="319088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70" name="Rectangle 126"/>
          <p:cNvSpPr>
            <a:spLocks noChangeArrowheads="1"/>
          </p:cNvSpPr>
          <p:nvPr/>
        </p:nvSpPr>
        <p:spPr bwMode="auto">
          <a:xfrm>
            <a:off x="774700" y="4699000"/>
            <a:ext cx="3619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</a:t>
            </a:r>
            <a:endParaRPr kumimoji="0" lang="en-US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6274" name="Group 130"/>
          <p:cNvGrpSpPr>
            <a:grpSpLocks/>
          </p:cNvGrpSpPr>
          <p:nvPr/>
        </p:nvGrpSpPr>
        <p:grpSpPr bwMode="auto">
          <a:xfrm>
            <a:off x="3390900" y="3762375"/>
            <a:ext cx="468313" cy="298450"/>
            <a:chOff x="2136" y="2370"/>
            <a:chExt cx="295" cy="188"/>
          </a:xfrm>
        </p:grpSpPr>
        <p:sp>
          <p:nvSpPr>
            <p:cNvPr id="6272" name="Rectangle 128"/>
            <p:cNvSpPr>
              <a:spLocks noChangeArrowheads="1"/>
            </p:cNvSpPr>
            <p:nvPr/>
          </p:nvSpPr>
          <p:spPr bwMode="auto">
            <a:xfrm>
              <a:off x="2136" y="2370"/>
              <a:ext cx="201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</a:t>
              </a:r>
              <a:endPara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73" name="Rectangle 129"/>
            <p:cNvSpPr>
              <a:spLocks noChangeArrowheads="1"/>
            </p:cNvSpPr>
            <p:nvPr/>
          </p:nvSpPr>
          <p:spPr bwMode="auto">
            <a:xfrm>
              <a:off x="2230" y="2370"/>
              <a:ext cx="201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*</a:t>
              </a:r>
              <a:endPara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277" name="Group 133"/>
          <p:cNvGrpSpPr>
            <a:grpSpLocks/>
          </p:cNvGrpSpPr>
          <p:nvPr/>
        </p:nvGrpSpPr>
        <p:grpSpPr bwMode="auto">
          <a:xfrm>
            <a:off x="1435100" y="2060575"/>
            <a:ext cx="560388" cy="298450"/>
            <a:chOff x="904" y="1298"/>
            <a:chExt cx="353" cy="188"/>
          </a:xfrm>
        </p:grpSpPr>
        <p:sp>
          <p:nvSpPr>
            <p:cNvPr id="6275" name="Rectangle 131"/>
            <p:cNvSpPr>
              <a:spLocks noChangeArrowheads="1"/>
            </p:cNvSpPr>
            <p:nvPr/>
          </p:nvSpPr>
          <p:spPr bwMode="auto">
            <a:xfrm>
              <a:off x="904" y="1298"/>
              <a:ext cx="254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N</a:t>
              </a:r>
              <a:endPara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6276" name="Rectangle 132"/>
            <p:cNvSpPr>
              <a:spLocks noChangeArrowheads="1"/>
            </p:cNvSpPr>
            <p:nvPr/>
          </p:nvSpPr>
          <p:spPr bwMode="auto">
            <a:xfrm>
              <a:off x="1056" y="1298"/>
              <a:ext cx="201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1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u</a:t>
              </a:r>
              <a:endParaRPr kumimoji="0" lang="en-US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148" y="269587"/>
            <a:ext cx="58675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Da </a:t>
            </a:r>
            <a:r>
              <a:rPr kumimoji="0" lang="en-US" alt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lavoro</a:t>
            </a:r>
            <a:r>
              <a:rPr kumimoji="0" lang="en-US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computazionale</a:t>
            </a:r>
            <a:r>
              <a:rPr kumimoji="0" lang="en-US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kumimoji="0" lang="en-US" alt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Houk</a:t>
            </a:r>
            <a:r>
              <a:rPr kumimoji="0" lang="en-US" alt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en-US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045456" y="2971298"/>
            <a:ext cx="4022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traiettoria del Nu è eclissata</a:t>
            </a:r>
          </a:p>
          <a:p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al gruppo Small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 flipH="1">
            <a:off x="2955926" y="6045538"/>
            <a:ext cx="5792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Legame C-L perpendicolare a C=O</a:t>
            </a:r>
            <a:endParaRPr 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Connettore 2 6"/>
          <p:cNvCxnSpPr>
            <a:stCxn id="6187" idx="19"/>
          </p:cNvCxnSpPr>
          <p:nvPr/>
        </p:nvCxnSpPr>
        <p:spPr bwMode="auto">
          <a:xfrm flipV="1">
            <a:off x="2211388" y="5167314"/>
            <a:ext cx="477837" cy="90328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2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CasellaDiTesto 8"/>
          <p:cNvSpPr txBox="1"/>
          <p:nvPr/>
        </p:nvSpPr>
        <p:spPr>
          <a:xfrm>
            <a:off x="2313669" y="5607689"/>
            <a:ext cx="2613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Burgi</a:t>
            </a:r>
            <a:r>
              <a:rPr lang="it-IT" sz="1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it-IT" sz="1200" dirty="0" err="1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Duniz</a:t>
            </a:r>
            <a:r>
              <a:rPr lang="it-IT" sz="12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dalla parte più ingombrata</a:t>
            </a:r>
            <a:endParaRPr lang="it-IT" sz="12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1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ChangeArrowheads="1"/>
          </p:cNvSpPr>
          <p:nvPr/>
        </p:nvSpPr>
        <p:spPr bwMode="auto">
          <a:xfrm>
            <a:off x="1331913" y="2060575"/>
            <a:ext cx="6840537" cy="3529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graphicFrame>
        <p:nvGraphicFramePr>
          <p:cNvPr id="13316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432234"/>
              </p:ext>
            </p:extLst>
          </p:nvPr>
        </p:nvGraphicFramePr>
        <p:xfrm>
          <a:off x="1481138" y="2554288"/>
          <a:ext cx="6542087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CS ChemDraw Drawing" r:id="rId3" imgW="4728677" imgH="1838970" progId="ChemDraw.Document.6.0">
                  <p:embed/>
                </p:oleObj>
              </mc:Choice>
              <mc:Fallback>
                <p:oleObj name="CS ChemDraw Drawing" r:id="rId3" imgW="4728677" imgH="183897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2554288"/>
                        <a:ext cx="6542087" cy="254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57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95400" y="1773238"/>
            <a:ext cx="6553200" cy="3600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graphicFrame>
        <p:nvGraphicFramePr>
          <p:cNvPr id="14340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615962"/>
              </p:ext>
            </p:extLst>
          </p:nvPr>
        </p:nvGraphicFramePr>
        <p:xfrm>
          <a:off x="1377950" y="2100263"/>
          <a:ext cx="6545263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CS ChemDraw Drawing" r:id="rId4" imgW="5839464" imgH="2372490" progId="ChemDraw.Document.6.0">
                  <p:embed/>
                </p:oleObj>
              </mc:Choice>
              <mc:Fallback>
                <p:oleObj name="CS ChemDraw Drawing" r:id="rId4" imgW="5839464" imgH="237249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2100263"/>
                        <a:ext cx="6545263" cy="2657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9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97000"/>
            <a:ext cx="71326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79388" y="3716338"/>
            <a:ext cx="8569325" cy="1755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it-IT" b="1" dirty="0"/>
              <a:t>Disegnare la proiezione di Newman con il sostituente Large </a:t>
            </a:r>
            <a:r>
              <a:rPr lang="it-IT" b="1" dirty="0">
                <a:solidFill>
                  <a:srgbClr val="FF0000"/>
                </a:solidFill>
              </a:rPr>
              <a:t>L</a:t>
            </a:r>
            <a:r>
              <a:rPr lang="it-IT" b="1" dirty="0"/>
              <a:t> perpendicolare al C=O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t-IT" b="1" dirty="0"/>
              <a:t>Il Nucleofilo </a:t>
            </a:r>
            <a:r>
              <a:rPr lang="it-I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Nu</a:t>
            </a:r>
            <a:r>
              <a:rPr lang="it-IT" b="1" dirty="0"/>
              <a:t> attacca lungo la traiettoria di </a:t>
            </a:r>
            <a:r>
              <a:rPr lang="it-IT" b="1" dirty="0" err="1"/>
              <a:t>Burgi</a:t>
            </a:r>
            <a:r>
              <a:rPr lang="it-IT" b="1" dirty="0"/>
              <a:t> </a:t>
            </a:r>
            <a:r>
              <a:rPr lang="it-IT" b="1" dirty="0" err="1"/>
              <a:t>Dunitz</a:t>
            </a:r>
            <a:r>
              <a:rPr lang="it-IT" b="1" dirty="0"/>
              <a:t> eclissando il sostituente Small 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t-IT" b="1" dirty="0"/>
              <a:t>Disegnare la proiezione di </a:t>
            </a:r>
            <a:r>
              <a:rPr lang="it-IT" b="1" dirty="0" err="1"/>
              <a:t>Newan</a:t>
            </a:r>
            <a:r>
              <a:rPr lang="it-IT" b="1" dirty="0"/>
              <a:t> del prodotto</a:t>
            </a:r>
          </a:p>
          <a:p>
            <a:pPr marL="342900" indent="-342900">
              <a:buFontTx/>
              <a:buAutoNum type="arabicPeriod"/>
              <a:defRPr/>
            </a:pPr>
            <a:r>
              <a:rPr lang="it-IT" b="1" dirty="0"/>
              <a:t>Riscrivere la molecola in rappresentazione normale </a:t>
            </a:r>
          </a:p>
        </p:txBody>
      </p:sp>
    </p:spTree>
    <p:extLst>
      <p:ext uri="{BB962C8B-B14F-4D97-AF65-F5344CB8AC3E}">
        <p14:creationId xmlns:p14="http://schemas.microsoft.com/office/powerpoint/2010/main" val="17325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sellaDiTesto 2"/>
          <p:cNvSpPr txBox="1">
            <a:spLocks noChangeArrowheads="1"/>
          </p:cNvSpPr>
          <p:nvPr/>
        </p:nvSpPr>
        <p:spPr bwMode="auto">
          <a:xfrm>
            <a:off x="215900" y="1687513"/>
            <a:ext cx="8712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LIMITI DEL MODELLO: PREDICE L’ORIENTAZIONE DELL’ ATTACCO MA NON IL </a:t>
            </a:r>
          </a:p>
          <a:p>
            <a:pPr eaLnBrk="1" hangingPunct="1"/>
            <a:r>
              <a:rPr lang="it-IT" altLang="it-IT"/>
              <a:t>GRADO DI SELETTIVITA’ CHE DIPENDE DA MOLTI FATTORI: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43969"/>
            <a:ext cx="30765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CasellaDiTesto 6"/>
          <p:cNvSpPr txBox="1">
            <a:spLocks noChangeArrowheads="1"/>
          </p:cNvSpPr>
          <p:nvPr/>
        </p:nvSpPr>
        <p:spPr bwMode="auto">
          <a:xfrm>
            <a:off x="4859338" y="2636838"/>
            <a:ext cx="299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1. Dimensioni del nucleofilo</a:t>
            </a:r>
          </a:p>
        </p:txBody>
      </p:sp>
      <p:sp>
        <p:nvSpPr>
          <p:cNvPr id="16390" name="CasellaDiTesto 7"/>
          <p:cNvSpPr txBox="1">
            <a:spLocks noChangeArrowheads="1"/>
          </p:cNvSpPr>
          <p:nvPr/>
        </p:nvSpPr>
        <p:spPr bwMode="auto">
          <a:xfrm>
            <a:off x="1187450" y="4221163"/>
            <a:ext cx="6353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Diastereoselettività aumenta con le dimensioni del nucleofilo</a:t>
            </a:r>
          </a:p>
        </p:txBody>
      </p:sp>
    </p:spTree>
    <p:extLst>
      <p:ext uri="{BB962C8B-B14F-4D97-AF65-F5344CB8AC3E}">
        <p14:creationId xmlns:p14="http://schemas.microsoft.com/office/powerpoint/2010/main" val="40148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00213"/>
            <a:ext cx="455771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sp>
        <p:nvSpPr>
          <p:cNvPr id="17412" name="CasellaDiTesto 5"/>
          <p:cNvSpPr txBox="1">
            <a:spLocks noChangeArrowheads="1"/>
          </p:cNvSpPr>
          <p:nvPr/>
        </p:nvSpPr>
        <p:spPr bwMode="auto">
          <a:xfrm>
            <a:off x="4586288" y="2244725"/>
            <a:ext cx="415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2. Dimensioni del sostituente R al C=O</a:t>
            </a:r>
          </a:p>
        </p:txBody>
      </p:sp>
      <p:sp>
        <p:nvSpPr>
          <p:cNvPr id="17413" name="CasellaDiTesto 6"/>
          <p:cNvSpPr txBox="1">
            <a:spLocks noChangeArrowheads="1"/>
          </p:cNvSpPr>
          <p:nvPr/>
        </p:nvSpPr>
        <p:spPr bwMode="auto">
          <a:xfrm>
            <a:off x="1187450" y="4221163"/>
            <a:ext cx="7283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Diastereoselettività aumenta con le dimensioni del sostituente al C=O</a:t>
            </a:r>
          </a:p>
        </p:txBody>
      </p:sp>
    </p:spTree>
    <p:extLst>
      <p:ext uri="{BB962C8B-B14F-4D97-AF65-F5344CB8AC3E}">
        <p14:creationId xmlns:p14="http://schemas.microsoft.com/office/powerpoint/2010/main" val="185183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Modello di Felkin Ahn</a:t>
            </a:r>
          </a:p>
        </p:txBody>
      </p:sp>
      <p:sp>
        <p:nvSpPr>
          <p:cNvPr id="18435" name="CasellaDiTesto 5"/>
          <p:cNvSpPr txBox="1">
            <a:spLocks noChangeArrowheads="1"/>
          </p:cNvSpPr>
          <p:nvPr/>
        </p:nvSpPr>
        <p:spPr bwMode="auto">
          <a:xfrm>
            <a:off x="5508625" y="2244725"/>
            <a:ext cx="2312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3. Natura del metallo</a:t>
            </a:r>
          </a:p>
          <a:p>
            <a:pPr eaLnBrk="1" hangingPunct="1"/>
            <a:r>
              <a:rPr lang="it-IT" altLang="it-IT"/>
              <a:t>(o effetto sterico?)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1758950"/>
            <a:ext cx="432117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4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155575"/>
            <a:ext cx="8964613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Effetto del sostituente Z elettronegativo in </a:t>
            </a:r>
            <a:r>
              <a:rPr lang="it-IT" altLang="it-IT" sz="2400">
                <a:latin typeface="Symbol" pitchFamily="18" charset="2"/>
              </a:rPr>
              <a:t>a</a:t>
            </a:r>
          </a:p>
        </p:txBody>
      </p:sp>
      <p:graphicFrame>
        <p:nvGraphicFramePr>
          <p:cNvPr id="19459" name="Object 1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15857859"/>
              </p:ext>
            </p:extLst>
          </p:nvPr>
        </p:nvGraphicFramePr>
        <p:xfrm>
          <a:off x="1259632" y="2420888"/>
          <a:ext cx="6594106" cy="3024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CS ChemDraw Drawing" r:id="rId4" imgW="4314960" imgH="1980000" progId="ChemDraw.Document.6.0">
                  <p:embed/>
                </p:oleObj>
              </mc:Choice>
              <mc:Fallback>
                <p:oleObj name="CS ChemDraw Drawing" r:id="rId4" imgW="4314960" imgH="19800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420888"/>
                        <a:ext cx="6594106" cy="3024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CasellaDiTesto 1"/>
          <p:cNvSpPr txBox="1">
            <a:spLocks noChangeArrowheads="1"/>
          </p:cNvSpPr>
          <p:nvPr/>
        </p:nvSpPr>
        <p:spPr bwMode="auto">
          <a:xfrm>
            <a:off x="560388" y="1104900"/>
            <a:ext cx="6772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600"/>
              <a:t>Si osservano diastereoselettività e velocità di reazione molto più elevate </a:t>
            </a:r>
          </a:p>
          <a:p>
            <a:pPr eaLnBrk="1" hangingPunct="1"/>
            <a:r>
              <a:rPr lang="it-IT" altLang="it-IT" sz="1600"/>
              <a:t>non spiegabili solamente attraverso effetti sterici</a:t>
            </a:r>
          </a:p>
          <a:p>
            <a:pPr eaLnBrk="1" hangingPunct="1"/>
            <a:r>
              <a:rPr lang="it-IT" altLang="it-IT" sz="1600"/>
              <a:t>Ci devono essere effetti elettronici</a:t>
            </a:r>
          </a:p>
        </p:txBody>
      </p:sp>
    </p:spTree>
    <p:extLst>
      <p:ext uri="{BB962C8B-B14F-4D97-AF65-F5344CB8AC3E}">
        <p14:creationId xmlns:p14="http://schemas.microsoft.com/office/powerpoint/2010/main" val="14314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5"/>
          <p:cNvSpPr txBox="1">
            <a:spLocks noChangeArrowheads="1"/>
          </p:cNvSpPr>
          <p:nvPr/>
        </p:nvSpPr>
        <p:spPr bwMode="auto">
          <a:xfrm>
            <a:off x="4848225" y="4554538"/>
            <a:ext cx="35401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se Z è perpendicolare al C=O: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Sovrapposizione del </a:t>
            </a:r>
            <a:r>
              <a:rPr lang="it-IT" altLang="it-IT" sz="1600">
                <a:latin typeface="Symbol" pitchFamily="18" charset="2"/>
              </a:rPr>
              <a:t>p</a:t>
            </a:r>
            <a:r>
              <a:rPr lang="it-IT" altLang="it-IT" sz="1600"/>
              <a:t>* del C=O con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 il </a:t>
            </a:r>
            <a:r>
              <a:rPr lang="it-IT" altLang="it-IT" sz="1600">
                <a:latin typeface="Symbol" pitchFamily="18" charset="2"/>
              </a:rPr>
              <a:t>s</a:t>
            </a:r>
            <a:r>
              <a:rPr lang="it-IT" altLang="it-IT" sz="1600"/>
              <a:t>* del C-Z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Nuovi orbitali a più bassa energia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600"/>
              <a:t>stabilizzazione del LUMO del C=O</a:t>
            </a:r>
          </a:p>
        </p:txBody>
      </p:sp>
      <p:pic>
        <p:nvPicPr>
          <p:cNvPr id="20483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1395413"/>
            <a:ext cx="1592263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3500438"/>
            <a:ext cx="20669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95288" y="4854575"/>
            <a:ext cx="32829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/>
              <a:t>Il nucleofilo interagisce con</a:t>
            </a:r>
          </a:p>
          <a:p>
            <a:pPr>
              <a:defRPr/>
            </a:pPr>
            <a:r>
              <a:rPr lang="it-IT" dirty="0"/>
              <a:t>gli orbitali </a:t>
            </a:r>
            <a:r>
              <a:rPr lang="it-IT" dirty="0">
                <a:latin typeface="Symbol" panose="05050102010706020507" pitchFamily="18" charset="2"/>
              </a:rPr>
              <a:t>p* </a:t>
            </a:r>
            <a:r>
              <a:rPr lang="it-IT" dirty="0">
                <a:latin typeface="+mj-lt"/>
              </a:rPr>
              <a:t>del C=O (LUMO</a:t>
            </a:r>
            <a:r>
              <a:rPr lang="it-IT" dirty="0">
                <a:latin typeface="Symbol" panose="05050102010706020507" pitchFamily="18" charset="2"/>
              </a:rPr>
              <a:t>)</a:t>
            </a:r>
          </a:p>
        </p:txBody>
      </p:sp>
      <p:pic>
        <p:nvPicPr>
          <p:cNvPr id="20486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3294063"/>
            <a:ext cx="38766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CasellaDiTesto 9"/>
          <p:cNvSpPr txBox="1">
            <a:spLocks noChangeArrowheads="1"/>
          </p:cNvSpPr>
          <p:nvPr/>
        </p:nvSpPr>
        <p:spPr bwMode="auto">
          <a:xfrm>
            <a:off x="2211388" y="2627313"/>
            <a:ext cx="1981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Z perpendicolare </a:t>
            </a:r>
          </a:p>
          <a:p>
            <a:pPr eaLnBrk="1" hangingPunct="1"/>
            <a:r>
              <a:rPr lang="it-IT" altLang="it-IT"/>
              <a:t>a C=O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0" y="188913"/>
            <a:ext cx="8964613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Effetto del sostituente Z elettronegativo in </a:t>
            </a:r>
            <a:r>
              <a:rPr lang="it-IT" altLang="it-IT" sz="2400">
                <a:latin typeface="Symbol" pitchFamily="18" charset="2"/>
              </a:rPr>
              <a:t>a</a:t>
            </a:r>
          </a:p>
        </p:txBody>
      </p:sp>
      <p:sp>
        <p:nvSpPr>
          <p:cNvPr id="20489" name="CasellaDiTesto 17"/>
          <p:cNvSpPr txBox="1">
            <a:spLocks noChangeArrowheads="1"/>
          </p:cNvSpPr>
          <p:nvPr/>
        </p:nvSpPr>
        <p:spPr bwMode="auto">
          <a:xfrm>
            <a:off x="1549400" y="6094413"/>
            <a:ext cx="49228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Il C=O, a più bassa energia, risulta più reattivo</a:t>
            </a:r>
          </a:p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8208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68313" y="115888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REAZIONI AL C sp2 DI COMPOSTI CICLICI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CONTROLLO CONFORMAZIONALE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250825" y="5451475"/>
            <a:ext cx="8289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Nucleofili poco ingombrati: NaBH</a:t>
            </a:r>
            <a:r>
              <a:rPr lang="it-IT" altLang="it-IT" sz="1800" baseline="-25000"/>
              <a:t>4</a:t>
            </a:r>
            <a:r>
              <a:rPr lang="it-IT" altLang="it-IT" sz="1800"/>
              <a:t>, LiAlH</a:t>
            </a:r>
            <a:r>
              <a:rPr lang="it-IT" altLang="it-IT" sz="1800" baseline="-25000"/>
              <a:t>4</a:t>
            </a:r>
            <a:r>
              <a:rPr lang="it-IT" altLang="it-IT" sz="1800"/>
              <a:t>  PREFERITO L’ATTACCO ASSIALE,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CHE PORTA AL PRODOTTO PIU’ STABILE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50825" y="6015038"/>
            <a:ext cx="88534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Nucleofili ingombrati: LiB(s-Bu)</a:t>
            </a:r>
            <a:r>
              <a:rPr lang="it-IT" altLang="it-IT" sz="1800" baseline="-25000"/>
              <a:t>3</a:t>
            </a:r>
            <a:r>
              <a:rPr lang="it-IT" altLang="it-IT" sz="1800"/>
              <a:t>H, RMgX  PREFERITO L’ATTACCO EQUATORIALE,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MENO IMPEDITO STERICAMENTE</a:t>
            </a:r>
          </a:p>
        </p:txBody>
      </p:sp>
      <p:graphicFrame>
        <p:nvGraphicFramePr>
          <p:cNvPr id="3077" name="Object 11"/>
          <p:cNvGraphicFramePr>
            <a:graphicFrameLocks noGrp="1" noChangeAspect="1"/>
          </p:cNvGraphicFramePr>
          <p:nvPr>
            <p:ph sz="half" idx="1"/>
          </p:nvPr>
        </p:nvGraphicFramePr>
        <p:xfrm>
          <a:off x="1619250" y="2230438"/>
          <a:ext cx="56165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S ChemDraw Drawing" r:id="rId3" imgW="4376928" imgH="2281428" progId="ChemDraw.Document.6.0">
                  <p:embed/>
                </p:oleObj>
              </mc:Choice>
              <mc:Fallback>
                <p:oleObj name="CS ChemDraw Drawing" r:id="rId3" imgW="4376928" imgH="2281428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230438"/>
                        <a:ext cx="5616575" cy="292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CasellaDiTesto 2"/>
          <p:cNvSpPr txBox="1">
            <a:spLocks noChangeArrowheads="1"/>
          </p:cNvSpPr>
          <p:nvPr/>
        </p:nvSpPr>
        <p:spPr bwMode="auto">
          <a:xfrm>
            <a:off x="474663" y="914400"/>
            <a:ext cx="58039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0000"/>
                </a:solidFill>
              </a:rPr>
              <a:t>NO CHIRALITA’ NEL COMPOSTO DI PARTENZA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CONTROLLO CONFORMAZIONALE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IL CICLO CREA DUE FACCE NON EQUIVALENTI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FF0000"/>
              </a:solidFill>
            </a:endParaRPr>
          </a:p>
        </p:txBody>
      </p:sp>
      <p:sp>
        <p:nvSpPr>
          <p:cNvPr id="3079" name="Rettangolo 3"/>
          <p:cNvSpPr>
            <a:spLocks noChangeArrowheads="1"/>
          </p:cNvSpPr>
          <p:nvPr/>
        </p:nvSpPr>
        <p:spPr bwMode="auto">
          <a:xfrm>
            <a:off x="1908175" y="2492375"/>
            <a:ext cx="5260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ADDIZIONI NUCLEOFILE AL 4-TERBUTILCICLOESANONE</a:t>
            </a:r>
          </a:p>
        </p:txBody>
      </p:sp>
    </p:spTree>
    <p:extLst>
      <p:ext uri="{BB962C8B-B14F-4D97-AF65-F5344CB8AC3E}">
        <p14:creationId xmlns:p14="http://schemas.microsoft.com/office/powerpoint/2010/main" val="29453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155575"/>
            <a:ext cx="8964613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Effetto del sostituente Z elettronegativo in </a:t>
            </a:r>
            <a:r>
              <a:rPr lang="it-IT" altLang="it-IT" sz="2400">
                <a:latin typeface="Symbol" pitchFamily="18" charset="2"/>
              </a:rPr>
              <a:t>a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060575"/>
            <a:ext cx="43561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CasellaDiTesto 5"/>
          <p:cNvSpPr txBox="1">
            <a:spLocks noChangeArrowheads="1"/>
          </p:cNvSpPr>
          <p:nvPr/>
        </p:nvSpPr>
        <p:spPr bwMode="auto">
          <a:xfrm>
            <a:off x="1042988" y="1412875"/>
            <a:ext cx="1236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ESEMPIO</a:t>
            </a:r>
          </a:p>
        </p:txBody>
      </p:sp>
    </p:spTree>
    <p:extLst>
      <p:ext uri="{BB962C8B-B14F-4D97-AF65-F5344CB8AC3E}">
        <p14:creationId xmlns:p14="http://schemas.microsoft.com/office/powerpoint/2010/main" val="26213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chelazione (Cram)</a:t>
            </a:r>
            <a:endParaRPr lang="it-IT" altLang="it-IT" sz="2400" dirty="0">
              <a:latin typeface="Symbol" pitchFamily="18" charset="2"/>
            </a:endParaRPr>
          </a:p>
        </p:txBody>
      </p:sp>
      <p:sp>
        <p:nvSpPr>
          <p:cNvPr id="22531" name="Text Box 12"/>
          <p:cNvSpPr txBox="1">
            <a:spLocks noChangeArrowheads="1"/>
          </p:cNvSpPr>
          <p:nvPr/>
        </p:nvSpPr>
        <p:spPr bwMode="auto">
          <a:xfrm>
            <a:off x="879475" y="1628775"/>
            <a:ext cx="6213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it-IT" altLang="it-IT" sz="1800"/>
              <a:t>Sostituente elettronegativo in </a:t>
            </a:r>
            <a:r>
              <a:rPr lang="it-IT" altLang="it-IT" sz="1800">
                <a:latin typeface="Symbol" pitchFamily="18" charset="2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it-IT" altLang="it-IT" sz="1800"/>
              <a:t>Presenza di ioni chelanti: Mg</a:t>
            </a:r>
            <a:r>
              <a:rPr lang="it-IT" altLang="it-IT" sz="1800" baseline="30000"/>
              <a:t>2+</a:t>
            </a:r>
            <a:r>
              <a:rPr lang="it-IT" altLang="it-IT" sz="1800"/>
              <a:t>, Zn</a:t>
            </a:r>
            <a:r>
              <a:rPr lang="it-IT" altLang="it-IT" sz="1800" baseline="30000"/>
              <a:t>2+</a:t>
            </a:r>
            <a:r>
              <a:rPr lang="it-IT" altLang="it-IT" sz="1800"/>
              <a:t>, Cu</a:t>
            </a:r>
            <a:r>
              <a:rPr lang="it-IT" altLang="it-IT" sz="1800" baseline="30000"/>
              <a:t>2+</a:t>
            </a:r>
            <a:r>
              <a:rPr lang="it-IT" altLang="it-IT" sz="1800"/>
              <a:t>,Ti</a:t>
            </a:r>
            <a:r>
              <a:rPr lang="it-IT" altLang="it-IT" sz="1800" baseline="30000"/>
              <a:t>4+</a:t>
            </a:r>
            <a:r>
              <a:rPr lang="it-IT" altLang="it-IT" sz="1800"/>
              <a:t>, Ce</a:t>
            </a:r>
            <a:r>
              <a:rPr lang="it-IT" altLang="it-IT" sz="1800" baseline="30000"/>
              <a:t>3+</a:t>
            </a:r>
            <a:r>
              <a:rPr lang="it-IT" altLang="it-IT" sz="1800"/>
              <a:t>, Mn</a:t>
            </a:r>
            <a:r>
              <a:rPr lang="it-IT" altLang="it-IT" sz="1800" baseline="30000"/>
              <a:t>2+</a:t>
            </a:r>
            <a:r>
              <a:rPr lang="it-IT" altLang="it-IT" sz="1800"/>
              <a:t> </a:t>
            </a:r>
          </a:p>
        </p:txBody>
      </p:sp>
      <p:sp>
        <p:nvSpPr>
          <p:cNvPr id="22532" name="Text Box 13"/>
          <p:cNvSpPr txBox="1">
            <a:spLocks noChangeArrowheads="1"/>
          </p:cNvSpPr>
          <p:nvPr/>
        </p:nvSpPr>
        <p:spPr bwMode="auto">
          <a:xfrm>
            <a:off x="2814638" y="2420938"/>
            <a:ext cx="234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Risultato: Chelazione</a:t>
            </a:r>
          </a:p>
        </p:txBody>
      </p:sp>
      <p:pic>
        <p:nvPicPr>
          <p:cNvPr id="2253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2924175"/>
            <a:ext cx="6429375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534" name="Oggetto 4"/>
          <p:cNvGraphicFramePr>
            <a:graphicFrameLocks noChangeAspect="1"/>
          </p:cNvGraphicFramePr>
          <p:nvPr/>
        </p:nvGraphicFramePr>
        <p:xfrm>
          <a:off x="2195513" y="5949950"/>
          <a:ext cx="40322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CS ChemDraw Drawing" r:id="rId4" imgW="3409188" imgH="568452" progId="ChemDraw.Document.6.0">
                  <p:embed/>
                </p:oleObj>
              </mc:Choice>
              <mc:Fallback>
                <p:oleObj name="CS ChemDraw Drawing" r:id="rId4" imgW="3409188" imgH="568452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949950"/>
                        <a:ext cx="403225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8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341438"/>
            <a:ext cx="79819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9088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chelazione (= Cram)</a:t>
            </a:r>
            <a:endParaRPr lang="it-IT" altLang="it-IT" sz="2400" dirty="0">
              <a:latin typeface="Symbol" pitchFamily="18" charset="2"/>
            </a:endParaRPr>
          </a:p>
        </p:txBody>
      </p:sp>
      <p:sp>
        <p:nvSpPr>
          <p:cNvPr id="23556" name="CasellaDiTesto 4"/>
          <p:cNvSpPr txBox="1">
            <a:spLocks noChangeArrowheads="1"/>
          </p:cNvSpPr>
          <p:nvPr/>
        </p:nvSpPr>
        <p:spPr bwMode="auto">
          <a:xfrm>
            <a:off x="581025" y="4724400"/>
            <a:ext cx="614838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La chelazione fissa una conformazione</a:t>
            </a:r>
          </a:p>
          <a:p>
            <a:pPr eaLnBrk="1" hangingPunct="1"/>
            <a:r>
              <a:rPr lang="it-IT" altLang="it-IT"/>
              <a:t>Selettività molto più elevata</a:t>
            </a:r>
          </a:p>
          <a:p>
            <a:pPr eaLnBrk="1" hangingPunct="1"/>
            <a:r>
              <a:rPr lang="it-IT" altLang="it-IT"/>
              <a:t>Velocità maggiore</a:t>
            </a:r>
          </a:p>
          <a:p>
            <a:pPr eaLnBrk="1" hangingPunct="1"/>
            <a:r>
              <a:rPr lang="it-IT" altLang="it-IT"/>
              <a:t>Il metallo agisce come acido di Lewis attivando il carbonile</a:t>
            </a:r>
          </a:p>
          <a:p>
            <a:pPr eaLnBrk="1" hangingPunct="1"/>
            <a:r>
              <a:rPr lang="it-IT" altLang="it-IT"/>
              <a:t>La chelazione può invertire la stereopreferenza</a:t>
            </a:r>
          </a:p>
        </p:txBody>
      </p:sp>
      <p:sp>
        <p:nvSpPr>
          <p:cNvPr id="23557" name="CasellaDiTesto 5"/>
          <p:cNvSpPr txBox="1">
            <a:spLocks noChangeArrowheads="1"/>
          </p:cNvSpPr>
          <p:nvPr/>
        </p:nvSpPr>
        <p:spPr bwMode="auto">
          <a:xfrm>
            <a:off x="1187450" y="3860800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Non chelato</a:t>
            </a:r>
          </a:p>
        </p:txBody>
      </p:sp>
      <p:sp>
        <p:nvSpPr>
          <p:cNvPr id="23558" name="CasellaDiTesto 7"/>
          <p:cNvSpPr txBox="1">
            <a:spLocks noChangeArrowheads="1"/>
          </p:cNvSpPr>
          <p:nvPr/>
        </p:nvSpPr>
        <p:spPr bwMode="auto">
          <a:xfrm>
            <a:off x="4495800" y="3860800"/>
            <a:ext cx="979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dirty="0"/>
              <a:t>Chelato</a:t>
            </a:r>
          </a:p>
        </p:txBody>
      </p:sp>
    </p:spTree>
    <p:extLst>
      <p:ext uri="{BB962C8B-B14F-4D97-AF65-F5344CB8AC3E}">
        <p14:creationId xmlns:p14="http://schemas.microsoft.com/office/powerpoint/2010/main" val="429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1628775"/>
            <a:ext cx="4966557" cy="2376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chelazione (= Cram)</a:t>
            </a:r>
            <a:endParaRPr lang="it-IT" altLang="it-IT" sz="2400" dirty="0">
              <a:latin typeface="Symbol" pitchFamily="18" charset="2"/>
            </a:endParaRPr>
          </a:p>
        </p:txBody>
      </p:sp>
      <p:sp>
        <p:nvSpPr>
          <p:cNvPr id="24580" name="CasellaDiTesto 2"/>
          <p:cNvSpPr txBox="1">
            <a:spLocks noChangeArrowheads="1"/>
          </p:cNvSpPr>
          <p:nvPr/>
        </p:nvSpPr>
        <p:spPr bwMode="auto">
          <a:xfrm>
            <a:off x="1116013" y="4313898"/>
            <a:ext cx="65325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dirty="0"/>
              <a:t>Addizioni controllate dalla chelazione sono più facili da </a:t>
            </a:r>
            <a:r>
              <a:rPr lang="it-IT" altLang="it-IT" dirty="0" smtClean="0"/>
              <a:t>predire</a:t>
            </a:r>
            <a:endParaRPr lang="it-IT" altLang="it-IT" dirty="0"/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13" y="5127375"/>
            <a:ext cx="4562450" cy="1367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7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 smtClean="0"/>
              <a:t>Ahn</a:t>
            </a:r>
            <a:r>
              <a:rPr lang="it-IT" altLang="it-IT" sz="2400" dirty="0" smtClean="0"/>
              <a:t> con Z elettronegativo</a:t>
            </a:r>
            <a:endParaRPr lang="it-IT" altLang="it-IT" sz="2400" dirty="0">
              <a:latin typeface="Symbol" pitchFamily="18" charset="2"/>
            </a:endParaRPr>
          </a:p>
        </p:txBody>
      </p:sp>
      <p:sp>
        <p:nvSpPr>
          <p:cNvPr id="25603" name="Text Box 10"/>
          <p:cNvSpPr txBox="1">
            <a:spLocks noChangeArrowheads="1"/>
          </p:cNvSpPr>
          <p:nvPr/>
        </p:nvSpPr>
        <p:spPr bwMode="auto">
          <a:xfrm>
            <a:off x="663575" y="5321300"/>
            <a:ext cx="37655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L’effetto di chelazione risulta 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- inversione della stereopreferenza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- Aumento   della  stereoselettività</a:t>
            </a:r>
          </a:p>
        </p:txBody>
      </p:sp>
      <p:sp>
        <p:nvSpPr>
          <p:cNvPr id="25604" name="CasellaDiTesto 1"/>
          <p:cNvSpPr txBox="1">
            <a:spLocks noChangeArrowheads="1"/>
          </p:cNvSpPr>
          <p:nvPr/>
        </p:nvSpPr>
        <p:spPr bwMode="auto">
          <a:xfrm>
            <a:off x="6948488" y="2060575"/>
            <a:ext cx="22494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Na+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Modello non chelato</a:t>
            </a:r>
          </a:p>
        </p:txBody>
      </p:sp>
      <p:sp>
        <p:nvSpPr>
          <p:cNvPr id="25605" name="CasellaDiTesto 2"/>
          <p:cNvSpPr txBox="1">
            <a:spLocks noChangeArrowheads="1"/>
          </p:cNvSpPr>
          <p:nvPr/>
        </p:nvSpPr>
        <p:spPr bwMode="auto">
          <a:xfrm>
            <a:off x="7164388" y="3686175"/>
            <a:ext cx="1800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Mg++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Modello chelato</a:t>
            </a:r>
          </a:p>
        </p:txBody>
      </p:sp>
      <p:graphicFrame>
        <p:nvGraphicFramePr>
          <p:cNvPr id="2560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114176"/>
              </p:ext>
            </p:extLst>
          </p:nvPr>
        </p:nvGraphicFramePr>
        <p:xfrm>
          <a:off x="369888" y="2027238"/>
          <a:ext cx="6275387" cy="260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CS ChemDraw Drawing" r:id="rId3" imgW="5111185" imgH="2121120" progId="ChemDraw.Document.6.0">
                  <p:embed/>
                </p:oleObj>
              </mc:Choice>
              <mc:Fallback>
                <p:oleObj name="CS ChemDraw Drawing" r:id="rId3" imgW="5111185" imgH="21211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2027238"/>
                        <a:ext cx="6275387" cy="260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CasellaDiTesto 1"/>
          <p:cNvSpPr txBox="1">
            <a:spLocks noChangeArrowheads="1"/>
          </p:cNvSpPr>
          <p:nvPr/>
        </p:nvSpPr>
        <p:spPr bwMode="auto">
          <a:xfrm>
            <a:off x="755650" y="1557338"/>
            <a:ext cx="1057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/>
              <a:t>ESEMPI</a:t>
            </a:r>
          </a:p>
        </p:txBody>
      </p:sp>
      <p:sp>
        <p:nvSpPr>
          <p:cNvPr id="2" name="Ovale 1"/>
          <p:cNvSpPr/>
          <p:nvPr/>
        </p:nvSpPr>
        <p:spPr>
          <a:xfrm>
            <a:off x="3995936" y="1741488"/>
            <a:ext cx="1368152" cy="1399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5516488" y="3284984"/>
            <a:ext cx="1368152" cy="13994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5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RIASSUNTO</a:t>
            </a:r>
            <a:endParaRPr lang="it-IT" altLang="it-IT" sz="2400" dirty="0">
              <a:latin typeface="Symbol" pitchFamily="18" charset="2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03902" y="1412776"/>
            <a:ext cx="6758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1) Modello di </a:t>
            </a:r>
            <a:r>
              <a:rPr lang="it-IT" sz="1600" dirty="0" err="1" smtClean="0"/>
              <a:t>Felkin</a:t>
            </a:r>
            <a:r>
              <a:rPr lang="it-IT" sz="1600" dirty="0" smtClean="0"/>
              <a:t> </a:t>
            </a:r>
            <a:r>
              <a:rPr lang="it-IT" sz="1600" dirty="0" err="1" smtClean="0"/>
              <a:t>Ahn</a:t>
            </a:r>
            <a:r>
              <a:rPr lang="it-IT" sz="1600" dirty="0" smtClean="0"/>
              <a:t>:  Il Nu attacca prevalentemente in </a:t>
            </a:r>
            <a:r>
              <a:rPr lang="it-IT" sz="1600" dirty="0" smtClean="0">
                <a:solidFill>
                  <a:srgbClr val="FF0000"/>
                </a:solidFill>
              </a:rPr>
              <a:t>anti</a:t>
            </a:r>
            <a:r>
              <a:rPr lang="it-IT" sz="1600" dirty="0" smtClean="0"/>
              <a:t> al gruppo Large</a:t>
            </a: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432003"/>
              </p:ext>
            </p:extLst>
          </p:nvPr>
        </p:nvGraphicFramePr>
        <p:xfrm>
          <a:off x="1725613" y="1989138"/>
          <a:ext cx="5289550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CS ChemDraw Drawing" r:id="rId4" imgW="5289473" imgH="1808730" progId="ChemDraw.Document.6.0">
                  <p:embed/>
                </p:oleObj>
              </mc:Choice>
              <mc:Fallback>
                <p:oleObj name="CS ChemDraw Drawing" r:id="rId4" imgW="5289473" imgH="18087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5613" y="1989138"/>
                        <a:ext cx="5289550" cy="180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-24541" y="4155493"/>
            <a:ext cx="92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2) Modello </a:t>
            </a:r>
            <a:r>
              <a:rPr lang="it-IT" sz="1600" dirty="0"/>
              <a:t>di </a:t>
            </a:r>
            <a:r>
              <a:rPr lang="it-IT" sz="1600" dirty="0" err="1"/>
              <a:t>Felkin</a:t>
            </a:r>
            <a:r>
              <a:rPr lang="it-IT" sz="1600" dirty="0"/>
              <a:t> </a:t>
            </a:r>
            <a:r>
              <a:rPr lang="it-IT" sz="1600" dirty="0" err="1" smtClean="0"/>
              <a:t>Ahn</a:t>
            </a:r>
            <a:r>
              <a:rPr lang="it-IT" sz="1600" dirty="0" smtClean="0"/>
              <a:t> con gruppi Z elettronegativi:  Il </a:t>
            </a:r>
            <a:r>
              <a:rPr lang="it-IT" sz="1600" dirty="0"/>
              <a:t>Nu attacca prevalentemente in </a:t>
            </a:r>
            <a:r>
              <a:rPr lang="it-IT" sz="1600" dirty="0">
                <a:solidFill>
                  <a:srgbClr val="FF0000"/>
                </a:solidFill>
              </a:rPr>
              <a:t>anti</a:t>
            </a:r>
            <a:r>
              <a:rPr lang="it-IT" sz="1600" dirty="0"/>
              <a:t> al gruppo </a:t>
            </a:r>
            <a:r>
              <a:rPr lang="it-IT" sz="1600" dirty="0" smtClean="0"/>
              <a:t>   Large</a:t>
            </a:r>
            <a:endParaRPr lang="it-IT" sz="1600" dirty="0"/>
          </a:p>
          <a:p>
            <a:endParaRPr lang="it-IT" sz="1600" dirty="0"/>
          </a:p>
        </p:txBody>
      </p:sp>
      <p:graphicFrame>
        <p:nvGraphicFramePr>
          <p:cNvPr id="13" name="Ogget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51642"/>
              </p:ext>
            </p:extLst>
          </p:nvPr>
        </p:nvGraphicFramePr>
        <p:xfrm>
          <a:off x="1922463" y="4652963"/>
          <a:ext cx="5300662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CS ChemDraw Drawing" r:id="rId6" imgW="5300008" imgH="1808460" progId="ChemDraw.Document.6.0">
                  <p:embed/>
                </p:oleObj>
              </mc:Choice>
              <mc:Fallback>
                <p:oleObj name="CS ChemDraw Drawing" r:id="rId6" imgW="5300008" imgH="180846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22463" y="4652963"/>
                        <a:ext cx="5300662" cy="180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28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1724" y="1412776"/>
            <a:ext cx="8542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2) Modello </a:t>
            </a:r>
            <a:r>
              <a:rPr lang="it-IT" sz="1600" dirty="0"/>
              <a:t>di </a:t>
            </a:r>
            <a:r>
              <a:rPr lang="it-IT" sz="1600" dirty="0" err="1"/>
              <a:t>Felkin</a:t>
            </a:r>
            <a:r>
              <a:rPr lang="it-IT" sz="1600" dirty="0"/>
              <a:t> </a:t>
            </a:r>
            <a:r>
              <a:rPr lang="it-IT" sz="1600" dirty="0" err="1" smtClean="0"/>
              <a:t>Ahn</a:t>
            </a:r>
            <a:r>
              <a:rPr lang="it-IT" sz="1600" dirty="0" smtClean="0"/>
              <a:t> con gruppi Z elettronegativi e ioni chelanti:  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   Il </a:t>
            </a:r>
            <a:r>
              <a:rPr lang="it-IT" sz="1600" dirty="0"/>
              <a:t>Nu attacca prevalentemente in </a:t>
            </a:r>
            <a:r>
              <a:rPr lang="it-IT" sz="1600" dirty="0" smtClean="0">
                <a:solidFill>
                  <a:srgbClr val="FF0000"/>
                </a:solidFill>
              </a:rPr>
              <a:t>sin</a:t>
            </a:r>
            <a:r>
              <a:rPr lang="it-IT" sz="1600" dirty="0" smtClean="0"/>
              <a:t> </a:t>
            </a:r>
            <a:r>
              <a:rPr lang="it-IT" sz="1600" dirty="0"/>
              <a:t>al gruppo </a:t>
            </a:r>
            <a:r>
              <a:rPr lang="it-IT" sz="1600" dirty="0" smtClean="0"/>
              <a:t>Z</a:t>
            </a:r>
            <a:endParaRPr lang="it-IT" sz="1600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83428" y="260648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RIASSUNTO</a:t>
            </a:r>
            <a:endParaRPr lang="it-IT" altLang="it-IT" sz="2400" dirty="0">
              <a:latin typeface="Symbol" pitchFamily="18" charset="2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20888"/>
            <a:ext cx="3639272" cy="83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7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9747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1931988" y="5122863"/>
            <a:ext cx="671512" cy="642937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2295525" y="5233988"/>
            <a:ext cx="334963" cy="195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 flipV="1">
            <a:off x="1931988" y="5205413"/>
            <a:ext cx="363537" cy="2238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2295525" y="5429250"/>
            <a:ext cx="1588" cy="392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2295525" y="4981575"/>
            <a:ext cx="1588" cy="1412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2547938" y="5597525"/>
            <a:ext cx="139700" cy="555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1847850" y="5597525"/>
            <a:ext cx="139700" cy="84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5794375" y="5122863"/>
            <a:ext cx="671513" cy="642937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6130925" y="5233988"/>
            <a:ext cx="363538" cy="195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H="1" flipV="1">
            <a:off x="5794375" y="5205413"/>
            <a:ext cx="336550" cy="2238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6130925" y="5429250"/>
            <a:ext cx="1588" cy="392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6130925" y="4981575"/>
            <a:ext cx="1588" cy="1412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6410325" y="5597525"/>
            <a:ext cx="139700" cy="84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>
            <a:off x="5710238" y="5597525"/>
            <a:ext cx="139700" cy="84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2995613" y="3751263"/>
            <a:ext cx="950912" cy="950912"/>
            <a:chOff x="1887" y="2363"/>
            <a:chExt cx="599" cy="599"/>
          </a:xfrm>
        </p:grpSpPr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1887" y="2451"/>
              <a:ext cx="599" cy="511"/>
            </a:xfrm>
            <a:custGeom>
              <a:avLst/>
              <a:gdLst>
                <a:gd name="T0" fmla="*/ 511 w 599"/>
                <a:gd name="T1" fmla="*/ 0 h 511"/>
                <a:gd name="T2" fmla="*/ 599 w 599"/>
                <a:gd name="T3" fmla="*/ 88 h 511"/>
                <a:gd name="T4" fmla="*/ 264 w 599"/>
                <a:gd name="T5" fmla="*/ 423 h 511"/>
                <a:gd name="T6" fmla="*/ 352 w 599"/>
                <a:gd name="T7" fmla="*/ 511 h 511"/>
                <a:gd name="T8" fmla="*/ 0 w 599"/>
                <a:gd name="T9" fmla="*/ 511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9" h="511">
                  <a:moveTo>
                    <a:pt x="511" y="0"/>
                  </a:moveTo>
                  <a:lnTo>
                    <a:pt x="599" y="88"/>
                  </a:lnTo>
                  <a:lnTo>
                    <a:pt x="264" y="423"/>
                  </a:lnTo>
                  <a:lnTo>
                    <a:pt x="352" y="511"/>
                  </a:lnTo>
                  <a:lnTo>
                    <a:pt x="0" y="511"/>
                  </a:lnTo>
                </a:path>
              </a:pathLst>
            </a:custGeom>
            <a:solidFill>
              <a:srgbClr val="00FF99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1887" y="2363"/>
              <a:ext cx="511" cy="599"/>
            </a:xfrm>
            <a:custGeom>
              <a:avLst/>
              <a:gdLst>
                <a:gd name="T0" fmla="*/ 511 w 511"/>
                <a:gd name="T1" fmla="*/ 88 h 599"/>
                <a:gd name="T2" fmla="*/ 423 w 511"/>
                <a:gd name="T3" fmla="*/ 0 h 599"/>
                <a:gd name="T4" fmla="*/ 88 w 511"/>
                <a:gd name="T5" fmla="*/ 335 h 599"/>
                <a:gd name="T6" fmla="*/ 0 w 511"/>
                <a:gd name="T7" fmla="*/ 246 h 599"/>
                <a:gd name="T8" fmla="*/ 0 w 511"/>
                <a:gd name="T9" fmla="*/ 599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1" h="599">
                  <a:moveTo>
                    <a:pt x="511" y="88"/>
                  </a:moveTo>
                  <a:lnTo>
                    <a:pt x="423" y="0"/>
                  </a:lnTo>
                  <a:lnTo>
                    <a:pt x="88" y="335"/>
                  </a:lnTo>
                  <a:lnTo>
                    <a:pt x="0" y="246"/>
                  </a:lnTo>
                  <a:lnTo>
                    <a:pt x="0" y="599"/>
                  </a:lnTo>
                </a:path>
              </a:pathLst>
            </a:custGeom>
            <a:solidFill>
              <a:srgbClr val="00FF99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4759325" y="3862388"/>
            <a:ext cx="839788" cy="839787"/>
            <a:chOff x="2998" y="2433"/>
            <a:chExt cx="529" cy="529"/>
          </a:xfrm>
        </p:grpSpPr>
        <p:sp>
          <p:nvSpPr>
            <p:cNvPr id="4127" name="Freeform 31"/>
            <p:cNvSpPr>
              <a:spLocks/>
            </p:cNvSpPr>
            <p:nvPr/>
          </p:nvSpPr>
          <p:spPr bwMode="auto">
            <a:xfrm>
              <a:off x="3050" y="2433"/>
              <a:ext cx="477" cy="529"/>
            </a:xfrm>
            <a:custGeom>
              <a:avLst/>
              <a:gdLst>
                <a:gd name="T0" fmla="*/ 0 w 477"/>
                <a:gd name="T1" fmla="*/ 35 h 529"/>
                <a:gd name="T2" fmla="*/ 36 w 477"/>
                <a:gd name="T3" fmla="*/ 0 h 529"/>
                <a:gd name="T4" fmla="*/ 441 w 477"/>
                <a:gd name="T5" fmla="*/ 406 h 529"/>
                <a:gd name="T6" fmla="*/ 477 w 477"/>
                <a:gd name="T7" fmla="*/ 353 h 529"/>
                <a:gd name="T8" fmla="*/ 477 w 477"/>
                <a:gd name="T9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7" h="529">
                  <a:moveTo>
                    <a:pt x="0" y="35"/>
                  </a:moveTo>
                  <a:lnTo>
                    <a:pt x="36" y="0"/>
                  </a:lnTo>
                  <a:lnTo>
                    <a:pt x="441" y="406"/>
                  </a:lnTo>
                  <a:lnTo>
                    <a:pt x="477" y="353"/>
                  </a:lnTo>
                  <a:lnTo>
                    <a:pt x="477" y="529"/>
                  </a:lnTo>
                </a:path>
              </a:pathLst>
            </a:custGeom>
            <a:solidFill>
              <a:srgbClr val="FF0066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2998" y="2468"/>
              <a:ext cx="529" cy="494"/>
            </a:xfrm>
            <a:custGeom>
              <a:avLst/>
              <a:gdLst>
                <a:gd name="T0" fmla="*/ 52 w 529"/>
                <a:gd name="T1" fmla="*/ 0 h 494"/>
                <a:gd name="T2" fmla="*/ 0 w 529"/>
                <a:gd name="T3" fmla="*/ 53 h 494"/>
                <a:gd name="T4" fmla="*/ 405 w 529"/>
                <a:gd name="T5" fmla="*/ 441 h 494"/>
                <a:gd name="T6" fmla="*/ 370 w 529"/>
                <a:gd name="T7" fmla="*/ 494 h 494"/>
                <a:gd name="T8" fmla="*/ 529 w 529"/>
                <a:gd name="T9" fmla="*/ 494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494">
                  <a:moveTo>
                    <a:pt x="52" y="0"/>
                  </a:moveTo>
                  <a:lnTo>
                    <a:pt x="0" y="53"/>
                  </a:lnTo>
                  <a:lnTo>
                    <a:pt x="405" y="441"/>
                  </a:lnTo>
                  <a:lnTo>
                    <a:pt x="370" y="494"/>
                  </a:lnTo>
                  <a:lnTo>
                    <a:pt x="529" y="494"/>
                  </a:lnTo>
                </a:path>
              </a:pathLst>
            </a:custGeom>
            <a:solidFill>
              <a:srgbClr val="FF0066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34" name="Oval 38"/>
          <p:cNvSpPr>
            <a:spLocks noChangeArrowheads="1"/>
          </p:cNvSpPr>
          <p:nvPr/>
        </p:nvSpPr>
        <p:spPr bwMode="auto">
          <a:xfrm>
            <a:off x="4030663" y="2743200"/>
            <a:ext cx="644525" cy="6858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4137" name="Group 41"/>
          <p:cNvGrpSpPr>
            <a:grpSpLocks/>
          </p:cNvGrpSpPr>
          <p:nvPr/>
        </p:nvGrpSpPr>
        <p:grpSpPr bwMode="auto">
          <a:xfrm>
            <a:off x="4310063" y="3051175"/>
            <a:ext cx="109537" cy="530225"/>
            <a:chOff x="2715" y="1922"/>
            <a:chExt cx="72" cy="229"/>
          </a:xfrm>
        </p:grpSpPr>
        <p:sp>
          <p:nvSpPr>
            <p:cNvPr id="4135" name="Line 39"/>
            <p:cNvSpPr>
              <a:spLocks noChangeShapeType="1"/>
            </p:cNvSpPr>
            <p:nvPr/>
          </p:nvSpPr>
          <p:spPr bwMode="auto">
            <a:xfrm>
              <a:off x="2786" y="1922"/>
              <a:ext cx="1" cy="2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136" name="Line 40"/>
            <p:cNvSpPr>
              <a:spLocks noChangeShapeType="1"/>
            </p:cNvSpPr>
            <p:nvPr/>
          </p:nvSpPr>
          <p:spPr bwMode="auto">
            <a:xfrm>
              <a:off x="2715" y="1922"/>
              <a:ext cx="1" cy="2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38" name="Line 42"/>
          <p:cNvSpPr>
            <a:spLocks noChangeShapeType="1"/>
          </p:cNvSpPr>
          <p:nvPr/>
        </p:nvSpPr>
        <p:spPr bwMode="auto">
          <a:xfrm>
            <a:off x="4646613" y="3219450"/>
            <a:ext cx="139700" cy="555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 flipH="1">
            <a:off x="3919538" y="3219450"/>
            <a:ext cx="139700" cy="82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 flipV="1">
            <a:off x="4367213" y="2519363"/>
            <a:ext cx="1587" cy="5318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H="1" flipV="1">
            <a:off x="4198938" y="2603500"/>
            <a:ext cx="55562" cy="139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2351088" y="2659063"/>
            <a:ext cx="1427162" cy="784225"/>
            <a:chOff x="1481" y="1675"/>
            <a:chExt cx="899" cy="494"/>
          </a:xfrm>
        </p:grpSpPr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1481" y="1675"/>
              <a:ext cx="899" cy="247"/>
            </a:xfrm>
            <a:custGeom>
              <a:avLst/>
              <a:gdLst>
                <a:gd name="T0" fmla="*/ 0 w 899"/>
                <a:gd name="T1" fmla="*/ 247 h 247"/>
                <a:gd name="T2" fmla="*/ 0 w 899"/>
                <a:gd name="T3" fmla="*/ 123 h 247"/>
                <a:gd name="T4" fmla="*/ 653 w 899"/>
                <a:gd name="T5" fmla="*/ 123 h 247"/>
                <a:gd name="T6" fmla="*/ 653 w 899"/>
                <a:gd name="T7" fmla="*/ 0 h 247"/>
                <a:gd name="T8" fmla="*/ 899 w 899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9" h="247">
                  <a:moveTo>
                    <a:pt x="0" y="247"/>
                  </a:moveTo>
                  <a:lnTo>
                    <a:pt x="0" y="123"/>
                  </a:lnTo>
                  <a:lnTo>
                    <a:pt x="653" y="123"/>
                  </a:lnTo>
                  <a:lnTo>
                    <a:pt x="653" y="0"/>
                  </a:lnTo>
                  <a:lnTo>
                    <a:pt x="899" y="247"/>
                  </a:lnTo>
                </a:path>
              </a:pathLst>
            </a:custGeom>
            <a:solidFill>
              <a:srgbClr val="00FF99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1481" y="1922"/>
              <a:ext cx="899" cy="247"/>
            </a:xfrm>
            <a:custGeom>
              <a:avLst/>
              <a:gdLst>
                <a:gd name="T0" fmla="*/ 0 w 899"/>
                <a:gd name="T1" fmla="*/ 0 h 247"/>
                <a:gd name="T2" fmla="*/ 0 w 899"/>
                <a:gd name="T3" fmla="*/ 123 h 247"/>
                <a:gd name="T4" fmla="*/ 653 w 899"/>
                <a:gd name="T5" fmla="*/ 123 h 247"/>
                <a:gd name="T6" fmla="*/ 653 w 899"/>
                <a:gd name="T7" fmla="*/ 247 h 247"/>
                <a:gd name="T8" fmla="*/ 899 w 899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9" h="247">
                  <a:moveTo>
                    <a:pt x="0" y="0"/>
                  </a:moveTo>
                  <a:lnTo>
                    <a:pt x="0" y="123"/>
                  </a:lnTo>
                  <a:lnTo>
                    <a:pt x="653" y="123"/>
                  </a:lnTo>
                  <a:lnTo>
                    <a:pt x="653" y="247"/>
                  </a:lnTo>
                  <a:lnTo>
                    <a:pt x="899" y="0"/>
                  </a:lnTo>
                </a:path>
              </a:pathLst>
            </a:custGeom>
            <a:solidFill>
              <a:srgbClr val="00FF99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5038725" y="2827338"/>
            <a:ext cx="1092200" cy="392112"/>
            <a:chOff x="3174" y="1781"/>
            <a:chExt cx="688" cy="247"/>
          </a:xfrm>
        </p:grpSpPr>
        <p:sp>
          <p:nvSpPr>
            <p:cNvPr id="4145" name="Freeform 49"/>
            <p:cNvSpPr>
              <a:spLocks/>
            </p:cNvSpPr>
            <p:nvPr/>
          </p:nvSpPr>
          <p:spPr bwMode="auto">
            <a:xfrm>
              <a:off x="3174" y="1904"/>
              <a:ext cx="688" cy="124"/>
            </a:xfrm>
            <a:custGeom>
              <a:avLst/>
              <a:gdLst>
                <a:gd name="T0" fmla="*/ 688 w 688"/>
                <a:gd name="T1" fmla="*/ 0 h 124"/>
                <a:gd name="T2" fmla="*/ 688 w 688"/>
                <a:gd name="T3" fmla="*/ 71 h 124"/>
                <a:gd name="T4" fmla="*/ 123 w 688"/>
                <a:gd name="T5" fmla="*/ 71 h 124"/>
                <a:gd name="T6" fmla="*/ 123 w 688"/>
                <a:gd name="T7" fmla="*/ 124 h 124"/>
                <a:gd name="T8" fmla="*/ 0 w 688"/>
                <a:gd name="T9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8" h="124">
                  <a:moveTo>
                    <a:pt x="688" y="0"/>
                  </a:moveTo>
                  <a:lnTo>
                    <a:pt x="688" y="71"/>
                  </a:lnTo>
                  <a:lnTo>
                    <a:pt x="123" y="71"/>
                  </a:lnTo>
                  <a:lnTo>
                    <a:pt x="123" y="124"/>
                  </a:lnTo>
                  <a:lnTo>
                    <a:pt x="0" y="0"/>
                  </a:lnTo>
                </a:path>
              </a:pathLst>
            </a:custGeom>
            <a:solidFill>
              <a:srgbClr val="FF0066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4146" name="Freeform 50"/>
            <p:cNvSpPr>
              <a:spLocks/>
            </p:cNvSpPr>
            <p:nvPr/>
          </p:nvSpPr>
          <p:spPr bwMode="auto">
            <a:xfrm>
              <a:off x="3174" y="1781"/>
              <a:ext cx="688" cy="123"/>
            </a:xfrm>
            <a:custGeom>
              <a:avLst/>
              <a:gdLst>
                <a:gd name="T0" fmla="*/ 688 w 688"/>
                <a:gd name="T1" fmla="*/ 123 h 123"/>
                <a:gd name="T2" fmla="*/ 688 w 688"/>
                <a:gd name="T3" fmla="*/ 70 h 123"/>
                <a:gd name="T4" fmla="*/ 123 w 688"/>
                <a:gd name="T5" fmla="*/ 70 h 123"/>
                <a:gd name="T6" fmla="*/ 123 w 688"/>
                <a:gd name="T7" fmla="*/ 0 h 123"/>
                <a:gd name="T8" fmla="*/ 0 w 688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8" h="123">
                  <a:moveTo>
                    <a:pt x="688" y="123"/>
                  </a:moveTo>
                  <a:lnTo>
                    <a:pt x="688" y="70"/>
                  </a:lnTo>
                  <a:lnTo>
                    <a:pt x="123" y="70"/>
                  </a:lnTo>
                  <a:lnTo>
                    <a:pt x="123" y="0"/>
                  </a:lnTo>
                  <a:lnTo>
                    <a:pt x="0" y="123"/>
                  </a:lnTo>
                </a:path>
              </a:pathLst>
            </a:custGeom>
            <a:solidFill>
              <a:srgbClr val="FF0066"/>
            </a:solidFill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2197100" y="4519613"/>
            <a:ext cx="4191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L</a:t>
            </a:r>
            <a:endParaRPr lang="en-US" altLang="en-US"/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2700338" y="4856163"/>
            <a:ext cx="447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R</a:t>
            </a:r>
            <a:endParaRPr lang="en-US" altLang="en-US"/>
          </a:p>
        </p:txBody>
      </p:sp>
      <p:grpSp>
        <p:nvGrpSpPr>
          <p:cNvPr id="4157" name="Group 61"/>
          <p:cNvGrpSpPr>
            <a:grpSpLocks/>
          </p:cNvGrpSpPr>
          <p:nvPr/>
        </p:nvGrpSpPr>
        <p:grpSpPr bwMode="auto">
          <a:xfrm>
            <a:off x="1357313" y="4856163"/>
            <a:ext cx="754062" cy="392112"/>
            <a:chOff x="855" y="3059"/>
            <a:chExt cx="475" cy="247"/>
          </a:xfrm>
        </p:grpSpPr>
        <p:sp>
          <p:nvSpPr>
            <p:cNvPr id="4155" name="Rectangle 59"/>
            <p:cNvSpPr>
              <a:spLocks noChangeArrowheads="1"/>
            </p:cNvSpPr>
            <p:nvPr/>
          </p:nvSpPr>
          <p:spPr bwMode="auto">
            <a:xfrm>
              <a:off x="855" y="3059"/>
              <a:ext cx="33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N</a:t>
              </a:r>
              <a:endParaRPr lang="en-US" altLang="en-US"/>
            </a:p>
          </p:txBody>
        </p:sp>
        <p:sp>
          <p:nvSpPr>
            <p:cNvPr id="4156" name="Rectangle 60"/>
            <p:cNvSpPr>
              <a:spLocks noChangeArrowheads="1"/>
            </p:cNvSpPr>
            <p:nvPr/>
          </p:nvSpPr>
          <p:spPr bwMode="auto">
            <a:xfrm>
              <a:off x="1066" y="3059"/>
              <a:ext cx="264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u</a:t>
              </a:r>
              <a:endParaRPr lang="en-US" altLang="en-US"/>
            </a:p>
          </p:txBody>
        </p:sp>
      </p:grpSp>
      <p:grpSp>
        <p:nvGrpSpPr>
          <p:cNvPr id="4160" name="Group 64"/>
          <p:cNvGrpSpPr>
            <a:grpSpLocks/>
          </p:cNvGrpSpPr>
          <p:nvPr/>
        </p:nvGrpSpPr>
        <p:grpSpPr bwMode="auto">
          <a:xfrm>
            <a:off x="2168525" y="5807075"/>
            <a:ext cx="815975" cy="392113"/>
            <a:chOff x="1366" y="3658"/>
            <a:chExt cx="514" cy="247"/>
          </a:xfrm>
        </p:grpSpPr>
        <p:sp>
          <p:nvSpPr>
            <p:cNvPr id="4158" name="Rectangle 62"/>
            <p:cNvSpPr>
              <a:spLocks noChangeArrowheads="1"/>
            </p:cNvSpPr>
            <p:nvPr/>
          </p:nvSpPr>
          <p:spPr bwMode="auto">
            <a:xfrm>
              <a:off x="1366" y="3658"/>
              <a:ext cx="33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O</a:t>
              </a:r>
              <a:endParaRPr lang="en-US" altLang="en-US"/>
            </a:p>
          </p:txBody>
        </p:sp>
        <p:sp>
          <p:nvSpPr>
            <p:cNvPr id="4159" name="Rectangle 63"/>
            <p:cNvSpPr>
              <a:spLocks noChangeArrowheads="1"/>
            </p:cNvSpPr>
            <p:nvPr/>
          </p:nvSpPr>
          <p:spPr bwMode="auto">
            <a:xfrm>
              <a:off x="1563" y="3658"/>
              <a:ext cx="317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H</a:t>
              </a:r>
              <a:endParaRPr lang="en-US" altLang="en-US"/>
            </a:p>
          </p:txBody>
        </p:sp>
      </p:grpSp>
      <p:sp>
        <p:nvSpPr>
          <p:cNvPr id="4161" name="Rectangle 65"/>
          <p:cNvSpPr>
            <a:spLocks noChangeArrowheads="1"/>
          </p:cNvSpPr>
          <p:nvPr/>
        </p:nvSpPr>
        <p:spPr bwMode="auto">
          <a:xfrm>
            <a:off x="2755900" y="5527675"/>
            <a:ext cx="560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M</a:t>
            </a:r>
            <a:endParaRPr lang="en-US" altLang="en-US"/>
          </a:p>
        </p:txBody>
      </p:sp>
      <p:sp>
        <p:nvSpPr>
          <p:cNvPr id="4162" name="Rectangle 66"/>
          <p:cNvSpPr>
            <a:spLocks noChangeArrowheads="1"/>
          </p:cNvSpPr>
          <p:nvPr/>
        </p:nvSpPr>
        <p:spPr bwMode="auto">
          <a:xfrm>
            <a:off x="1552575" y="5556250"/>
            <a:ext cx="4762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S</a:t>
            </a:r>
            <a:endParaRPr lang="en-US" altLang="en-US"/>
          </a:p>
        </p:txBody>
      </p:sp>
      <p:sp>
        <p:nvSpPr>
          <p:cNvPr id="4163" name="Rectangle 67"/>
          <p:cNvSpPr>
            <a:spLocks noChangeArrowheads="1"/>
          </p:cNvSpPr>
          <p:nvPr/>
        </p:nvSpPr>
        <p:spPr bwMode="auto">
          <a:xfrm>
            <a:off x="6030913" y="4519613"/>
            <a:ext cx="4191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L</a:t>
            </a:r>
            <a:endParaRPr lang="en-US" altLang="en-US"/>
          </a:p>
        </p:txBody>
      </p:sp>
      <p:grpSp>
        <p:nvGrpSpPr>
          <p:cNvPr id="4166" name="Group 70"/>
          <p:cNvGrpSpPr>
            <a:grpSpLocks/>
          </p:cNvGrpSpPr>
          <p:nvPr/>
        </p:nvGrpSpPr>
        <p:grpSpPr bwMode="auto">
          <a:xfrm>
            <a:off x="6562725" y="4856163"/>
            <a:ext cx="738188" cy="392112"/>
            <a:chOff x="4134" y="3059"/>
            <a:chExt cx="465" cy="247"/>
          </a:xfrm>
        </p:grpSpPr>
        <p:sp>
          <p:nvSpPr>
            <p:cNvPr id="4164" name="Rectangle 68"/>
            <p:cNvSpPr>
              <a:spLocks noChangeArrowheads="1"/>
            </p:cNvSpPr>
            <p:nvPr/>
          </p:nvSpPr>
          <p:spPr bwMode="auto">
            <a:xfrm>
              <a:off x="4134" y="3059"/>
              <a:ext cx="33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N</a:t>
              </a:r>
              <a:endParaRPr lang="en-US" altLang="en-US"/>
            </a:p>
          </p:txBody>
        </p:sp>
        <p:sp>
          <p:nvSpPr>
            <p:cNvPr id="4165" name="Rectangle 69"/>
            <p:cNvSpPr>
              <a:spLocks noChangeArrowheads="1"/>
            </p:cNvSpPr>
            <p:nvPr/>
          </p:nvSpPr>
          <p:spPr bwMode="auto">
            <a:xfrm>
              <a:off x="4335" y="3059"/>
              <a:ext cx="264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u</a:t>
              </a:r>
              <a:endParaRPr lang="en-US" altLang="en-US"/>
            </a:p>
          </p:txBody>
        </p:sp>
      </p:grpSp>
      <p:sp>
        <p:nvSpPr>
          <p:cNvPr id="4167" name="Rectangle 71"/>
          <p:cNvSpPr>
            <a:spLocks noChangeArrowheads="1"/>
          </p:cNvSpPr>
          <p:nvPr/>
        </p:nvSpPr>
        <p:spPr bwMode="auto">
          <a:xfrm>
            <a:off x="5499100" y="4856163"/>
            <a:ext cx="447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R</a:t>
            </a:r>
            <a:endParaRPr lang="en-US" altLang="en-US"/>
          </a:p>
        </p:txBody>
      </p:sp>
      <p:grpSp>
        <p:nvGrpSpPr>
          <p:cNvPr id="4170" name="Group 74"/>
          <p:cNvGrpSpPr>
            <a:grpSpLocks/>
          </p:cNvGrpSpPr>
          <p:nvPr/>
        </p:nvGrpSpPr>
        <p:grpSpPr bwMode="auto">
          <a:xfrm>
            <a:off x="6003925" y="5807075"/>
            <a:ext cx="815975" cy="392113"/>
            <a:chOff x="3782" y="3658"/>
            <a:chExt cx="514" cy="247"/>
          </a:xfrm>
        </p:grpSpPr>
        <p:sp>
          <p:nvSpPr>
            <p:cNvPr id="4168" name="Rectangle 72"/>
            <p:cNvSpPr>
              <a:spLocks noChangeArrowheads="1"/>
            </p:cNvSpPr>
            <p:nvPr/>
          </p:nvSpPr>
          <p:spPr bwMode="auto">
            <a:xfrm>
              <a:off x="3782" y="3658"/>
              <a:ext cx="33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O</a:t>
              </a:r>
              <a:endParaRPr lang="en-US" altLang="en-US"/>
            </a:p>
          </p:txBody>
        </p:sp>
        <p:sp>
          <p:nvSpPr>
            <p:cNvPr id="4169" name="Rectangle 73"/>
            <p:cNvSpPr>
              <a:spLocks noChangeArrowheads="1"/>
            </p:cNvSpPr>
            <p:nvPr/>
          </p:nvSpPr>
          <p:spPr bwMode="auto">
            <a:xfrm>
              <a:off x="3979" y="3658"/>
              <a:ext cx="317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>
                  <a:solidFill>
                    <a:srgbClr val="000000"/>
                  </a:solidFill>
                </a:rPr>
                <a:t>H</a:t>
              </a:r>
              <a:endParaRPr lang="en-US" altLang="en-US"/>
            </a:p>
          </p:txBody>
        </p:sp>
      </p:grpSp>
      <p:sp>
        <p:nvSpPr>
          <p:cNvPr id="4171" name="Rectangle 75"/>
          <p:cNvSpPr>
            <a:spLocks noChangeArrowheads="1"/>
          </p:cNvSpPr>
          <p:nvPr/>
        </p:nvSpPr>
        <p:spPr bwMode="auto">
          <a:xfrm>
            <a:off x="6591300" y="5527675"/>
            <a:ext cx="5603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M</a:t>
            </a:r>
            <a:endParaRPr lang="en-US" altLang="en-US"/>
          </a:p>
        </p:txBody>
      </p:sp>
      <p:sp>
        <p:nvSpPr>
          <p:cNvPr id="4172" name="Rectangle 76"/>
          <p:cNvSpPr>
            <a:spLocks noChangeArrowheads="1"/>
          </p:cNvSpPr>
          <p:nvPr/>
        </p:nvSpPr>
        <p:spPr bwMode="auto">
          <a:xfrm>
            <a:off x="5414963" y="5556250"/>
            <a:ext cx="4762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S</a:t>
            </a:r>
            <a:endParaRPr lang="en-US" altLang="en-US"/>
          </a:p>
        </p:txBody>
      </p:sp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1600200" y="2757488"/>
            <a:ext cx="696913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Nu:</a:t>
            </a:r>
            <a:endParaRPr lang="en-US" altLang="en-US"/>
          </a:p>
        </p:txBody>
      </p:sp>
      <p:sp>
        <p:nvSpPr>
          <p:cNvPr id="4175" name="Rectangle 79"/>
          <p:cNvSpPr>
            <a:spLocks noChangeArrowheads="1"/>
          </p:cNvSpPr>
          <p:nvPr/>
        </p:nvSpPr>
        <p:spPr bwMode="auto">
          <a:xfrm>
            <a:off x="1076325" y="6256338"/>
            <a:ext cx="250337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800" dirty="0" err="1" smtClean="0">
                <a:solidFill>
                  <a:srgbClr val="00FF99"/>
                </a:solidFill>
              </a:rPr>
              <a:t>Prodotto</a:t>
            </a:r>
            <a:r>
              <a:rPr lang="en-US" altLang="en-US" sz="2800" dirty="0" smtClean="0">
                <a:solidFill>
                  <a:srgbClr val="00FF99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FF99"/>
                </a:solidFill>
              </a:rPr>
              <a:t>favorito</a:t>
            </a:r>
            <a:endParaRPr lang="en-US" altLang="en-US" sz="2800" dirty="0"/>
          </a:p>
        </p:txBody>
      </p:sp>
      <p:sp>
        <p:nvSpPr>
          <p:cNvPr id="4176" name="Rectangle 80"/>
          <p:cNvSpPr>
            <a:spLocks noChangeArrowheads="1"/>
          </p:cNvSpPr>
          <p:nvPr/>
        </p:nvSpPr>
        <p:spPr bwMode="auto">
          <a:xfrm>
            <a:off x="6254750" y="2757488"/>
            <a:ext cx="696913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Nu:</a:t>
            </a:r>
            <a:endParaRPr lang="en-US" altLang="en-US"/>
          </a:p>
        </p:txBody>
      </p:sp>
      <p:sp>
        <p:nvSpPr>
          <p:cNvPr id="4177" name="Rectangle 81"/>
          <p:cNvSpPr>
            <a:spLocks noChangeArrowheads="1"/>
          </p:cNvSpPr>
          <p:nvPr/>
        </p:nvSpPr>
        <p:spPr bwMode="auto">
          <a:xfrm>
            <a:off x="5584722" y="6199188"/>
            <a:ext cx="31637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en-US" sz="2800" dirty="0" err="1" smtClean="0">
                <a:solidFill>
                  <a:srgbClr val="FF0066"/>
                </a:solidFill>
              </a:rPr>
              <a:t>Prodotto</a:t>
            </a:r>
            <a:r>
              <a:rPr lang="en-US" altLang="en-US" sz="2800" dirty="0" smtClean="0">
                <a:solidFill>
                  <a:srgbClr val="FF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66"/>
                </a:solidFill>
              </a:rPr>
              <a:t>sfavorito</a:t>
            </a:r>
            <a:endParaRPr lang="en-US" altLang="en-US" sz="2800" dirty="0"/>
          </a:p>
        </p:txBody>
      </p:sp>
      <p:sp>
        <p:nvSpPr>
          <p:cNvPr id="4178" name="Rectangle 82"/>
          <p:cNvSpPr>
            <a:spLocks noChangeArrowheads="1"/>
          </p:cNvSpPr>
          <p:nvPr/>
        </p:nvSpPr>
        <p:spPr bwMode="auto">
          <a:xfrm>
            <a:off x="4191000" y="3429000"/>
            <a:ext cx="314325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O</a:t>
            </a:r>
            <a:endParaRPr lang="en-US" altLang="en-US"/>
          </a:p>
        </p:txBody>
      </p:sp>
      <p:sp>
        <p:nvSpPr>
          <p:cNvPr id="4179" name="Rectangle 83"/>
          <p:cNvSpPr>
            <a:spLocks noChangeArrowheads="1"/>
          </p:cNvSpPr>
          <p:nvPr/>
        </p:nvSpPr>
        <p:spPr bwMode="auto">
          <a:xfrm>
            <a:off x="4827588" y="3148013"/>
            <a:ext cx="560387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M</a:t>
            </a:r>
            <a:endParaRPr lang="en-US" altLang="en-US"/>
          </a:p>
        </p:txBody>
      </p:sp>
      <p:sp>
        <p:nvSpPr>
          <p:cNvPr id="4180" name="Rectangle 84"/>
          <p:cNvSpPr>
            <a:spLocks noChangeArrowheads="1"/>
          </p:cNvSpPr>
          <p:nvPr/>
        </p:nvSpPr>
        <p:spPr bwMode="auto">
          <a:xfrm>
            <a:off x="3652838" y="3148013"/>
            <a:ext cx="47625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S</a:t>
            </a:r>
            <a:endParaRPr lang="en-US" altLang="en-US"/>
          </a:p>
        </p:txBody>
      </p:sp>
      <p:sp>
        <p:nvSpPr>
          <p:cNvPr id="4181" name="Rectangle 85"/>
          <p:cNvSpPr>
            <a:spLocks noChangeArrowheads="1"/>
          </p:cNvSpPr>
          <p:nvPr/>
        </p:nvSpPr>
        <p:spPr bwMode="auto">
          <a:xfrm>
            <a:off x="4240213" y="2057400"/>
            <a:ext cx="44767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R</a:t>
            </a:r>
            <a:endParaRPr lang="en-US" altLang="en-US"/>
          </a:p>
        </p:txBody>
      </p:sp>
      <p:sp>
        <p:nvSpPr>
          <p:cNvPr id="4182" name="Rectangle 86"/>
          <p:cNvSpPr>
            <a:spLocks noChangeArrowheads="1"/>
          </p:cNvSpPr>
          <p:nvPr/>
        </p:nvSpPr>
        <p:spPr bwMode="auto">
          <a:xfrm>
            <a:off x="4016375" y="2141538"/>
            <a:ext cx="4191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3100">
                <a:solidFill>
                  <a:srgbClr val="000000"/>
                </a:solidFill>
              </a:rPr>
              <a:t>L</a:t>
            </a:r>
            <a:endParaRPr lang="en-US" altLang="en-US"/>
          </a:p>
        </p:txBody>
      </p:sp>
      <p:sp>
        <p:nvSpPr>
          <p:cNvPr id="3" name="Rettangolo 2"/>
          <p:cNvSpPr/>
          <p:nvPr/>
        </p:nvSpPr>
        <p:spPr>
          <a:xfrm>
            <a:off x="1692275" y="323850"/>
            <a:ext cx="5039965" cy="7254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 flipH="1">
            <a:off x="1987550" y="403006"/>
            <a:ext cx="657765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3600" dirty="0" smtClean="0"/>
              <a:t>MODELLO DI CRAM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0960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28800"/>
            <a:ext cx="8589895" cy="4176464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4762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Modello di </a:t>
            </a:r>
            <a:r>
              <a:rPr lang="it-IT" altLang="it-IT" sz="2400" dirty="0" err="1"/>
              <a:t>Felkin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Ahn</a:t>
            </a:r>
            <a:r>
              <a:rPr lang="it-IT" altLang="it-IT" sz="2400" dirty="0"/>
              <a:t> – </a:t>
            </a:r>
            <a:r>
              <a:rPr lang="it-IT" altLang="it-IT" sz="2400" dirty="0" smtClean="0"/>
              <a:t>RIASSUNTO</a:t>
            </a:r>
            <a:endParaRPr lang="it-IT" altLang="it-IT" sz="2400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87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3528" y="1399659"/>
            <a:ext cx="70561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dirty="0" smtClean="0"/>
              <a:t>NO CHIRALITA’ NEL COMPOSTO DI PARTENZA</a:t>
            </a:r>
            <a:endParaRPr lang="it-IT" altLang="it-IT" sz="1800" dirty="0"/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468313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REAZIONI DI COMPOSTI CICLICI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CONTROLLO CONFORMAZIONALE</a:t>
            </a:r>
          </a:p>
        </p:txBody>
      </p:sp>
      <p:graphicFrame>
        <p:nvGraphicFramePr>
          <p:cNvPr id="4102" name="Object 1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3421672"/>
              </p:ext>
            </p:extLst>
          </p:nvPr>
        </p:nvGraphicFramePr>
        <p:xfrm>
          <a:off x="1075711" y="1916832"/>
          <a:ext cx="6303956" cy="171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CS ChemDraw Drawing" r:id="rId3" imgW="4648200" imgH="1263396" progId="ChemDraw.Document.6.0">
                  <p:embed/>
                </p:oleObj>
              </mc:Choice>
              <mc:Fallback>
                <p:oleObj name="CS ChemDraw Drawing" r:id="rId3" imgW="4648200" imgH="1263396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711" y="1916832"/>
                        <a:ext cx="6303956" cy="171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4005064"/>
            <a:ext cx="8839966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03238" y="4197051"/>
            <a:ext cx="511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dirty="0"/>
              <a:t>CICLOBUTANONI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68313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REAZIONI DI COMPOSTI CICLICI PICCOLI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468313" y="1412875"/>
            <a:ext cx="511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CICLOPENTANONI </a:t>
            </a:r>
          </a:p>
        </p:txBody>
      </p:sp>
      <p:graphicFrame>
        <p:nvGraphicFramePr>
          <p:cNvPr id="6149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3059113" y="4508500"/>
          <a:ext cx="3600450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CS ChemDraw Drawing" r:id="rId3" imgW="3070860" imgH="1549908" progId="ChemDraw.Document.6.0">
                  <p:embed/>
                </p:oleObj>
              </mc:Choice>
              <mc:Fallback>
                <p:oleObj name="CS ChemDraw Drawing" r:id="rId3" imgW="3070860" imgH="1549908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508500"/>
                        <a:ext cx="3600450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9395662"/>
              </p:ext>
            </p:extLst>
          </p:nvPr>
        </p:nvGraphicFramePr>
        <p:xfrm>
          <a:off x="827584" y="1892600"/>
          <a:ext cx="6697662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CS ChemDraw Drawing" r:id="rId5" imgW="5253228" imgH="1511808" progId="ChemDraw.Document.6.0">
                  <p:embed/>
                </p:oleObj>
              </mc:Choice>
              <mc:Fallback>
                <p:oleObj name="CS ChemDraw Drawing" r:id="rId5" imgW="5253228" imgH="1511808" progId="ChemDraw.Document.6.0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892600"/>
                        <a:ext cx="6697662" cy="192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4572000" y="3357563"/>
            <a:ext cx="170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Prodotto più stabile</a:t>
            </a:r>
          </a:p>
        </p:txBody>
      </p:sp>
      <p:sp>
        <p:nvSpPr>
          <p:cNvPr id="6152" name="Text Box 17"/>
          <p:cNvSpPr txBox="1">
            <a:spLocks noChangeArrowheads="1"/>
          </p:cNvSpPr>
          <p:nvPr/>
        </p:nvSpPr>
        <p:spPr bwMode="auto">
          <a:xfrm>
            <a:off x="5076825" y="6237288"/>
            <a:ext cx="170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Prodotto più stabile</a:t>
            </a:r>
          </a:p>
        </p:txBody>
      </p:sp>
    </p:spTree>
    <p:extLst>
      <p:ext uri="{BB962C8B-B14F-4D97-AF65-F5344CB8AC3E}">
        <p14:creationId xmlns:p14="http://schemas.microsoft.com/office/powerpoint/2010/main" val="18567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260350"/>
            <a:ext cx="9144000" cy="1223963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/>
              <a:t>REAZIONI DI COMPOSTI CARBONILICI</a:t>
            </a:r>
          </a:p>
        </p:txBody>
      </p:sp>
      <p:sp>
        <p:nvSpPr>
          <p:cNvPr id="7171" name="CasellaDiTesto 4"/>
          <p:cNvSpPr txBox="1">
            <a:spLocks noChangeArrowheads="1"/>
          </p:cNvSpPr>
          <p:nvPr/>
        </p:nvSpPr>
        <p:spPr bwMode="auto">
          <a:xfrm>
            <a:off x="1331913" y="1776413"/>
            <a:ext cx="60483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2. COMPOSTI CARBONILICI ACICLICI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dirty="0"/>
              <a:t>CONTROLLO DELLA STEREOCHIMICA RELATIVA da substrato chirale </a:t>
            </a:r>
            <a:r>
              <a:rPr lang="it-IT" altLang="it-IT" sz="2400" dirty="0" err="1"/>
              <a:t>diastereotopico</a:t>
            </a: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0000"/>
                </a:solidFill>
              </a:rPr>
              <a:t>CONTROLLO DEL SUBSTRATO (centro chirale in alfa al 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C=O</a:t>
            </a:r>
            <a:r>
              <a:rPr lang="it-IT" altLang="it-IT" sz="24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25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1116013" y="2203450"/>
            <a:ext cx="6480323" cy="41058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468313" y="260350"/>
            <a:ext cx="8353425" cy="720725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REAZIONI DI COMPOSTI ACICLICI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CONTROLLO DEL SUBSTRATO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684213" y="1125538"/>
            <a:ext cx="7110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ADDIZIONI NUCLEOFILE A COMPOSTI CARBONILICI </a:t>
            </a:r>
            <a:r>
              <a:rPr lang="it-IT" altLang="it-IT" sz="1800">
                <a:latin typeface="Symbol" pitchFamily="18" charset="2"/>
              </a:rPr>
              <a:t>a</a:t>
            </a:r>
            <a:r>
              <a:rPr lang="it-IT" altLang="it-IT" sz="1800"/>
              <a:t>-CHIRALI.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755650" y="1628775"/>
            <a:ext cx="489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 dirty="0"/>
              <a:t>INDUZIONE </a:t>
            </a:r>
            <a:r>
              <a:rPr lang="it-IT" altLang="it-IT" sz="1800" dirty="0" smtClean="0"/>
              <a:t>ASIMMETRICA  </a:t>
            </a:r>
            <a:r>
              <a:rPr lang="it-IT" altLang="it-IT" sz="1800" dirty="0"/>
              <a:t>1,2</a:t>
            </a:r>
          </a:p>
        </p:txBody>
      </p:sp>
      <p:graphicFrame>
        <p:nvGraphicFramePr>
          <p:cNvPr id="8198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669820"/>
              </p:ext>
            </p:extLst>
          </p:nvPr>
        </p:nvGraphicFramePr>
        <p:xfrm>
          <a:off x="1674813" y="2274888"/>
          <a:ext cx="5145087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CS ChemDraw Drawing" r:id="rId3" imgW="4109803" imgH="2994300" progId="ChemDraw.Document.6.0">
                  <p:embed/>
                </p:oleObj>
              </mc:Choice>
              <mc:Fallback>
                <p:oleObj name="CS ChemDraw Drawing" r:id="rId3" imgW="4109803" imgH="29943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2274888"/>
                        <a:ext cx="5145087" cy="374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693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8313" y="260350"/>
            <a:ext cx="8353425" cy="7747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CONFORMAZIONE DI UN’ALDEIDE CHIRALE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619250" y="2781300"/>
            <a:ext cx="611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Proiezione di Newman delle conformazioni più significative</a:t>
            </a:r>
          </a:p>
        </p:txBody>
      </p:sp>
      <p:graphicFrame>
        <p:nvGraphicFramePr>
          <p:cNvPr id="9220" name="Object 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1193544"/>
              </p:ext>
            </p:extLst>
          </p:nvPr>
        </p:nvGraphicFramePr>
        <p:xfrm>
          <a:off x="2417763" y="1557338"/>
          <a:ext cx="40179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CS ChemDraw Drawing" r:id="rId3" imgW="3006580" imgH="670140" progId="ChemDraw.Document.6.0">
                  <p:embed/>
                </p:oleObj>
              </mc:Choice>
              <mc:Fallback>
                <p:oleObj name="CS ChemDraw Drawing" r:id="rId3" imgW="3006580" imgH="6701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763" y="1557338"/>
                        <a:ext cx="4017962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1403350" y="3716338"/>
            <a:ext cx="648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Conformazioni a più bassa energia di un composto carbonilico</a:t>
            </a:r>
          </a:p>
        </p:txBody>
      </p:sp>
      <p:graphicFrame>
        <p:nvGraphicFramePr>
          <p:cNvPr id="9222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195513" y="4292600"/>
          <a:ext cx="4392612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CS ChemDraw Drawing" r:id="rId5" imgW="2863596" imgH="672084" progId="ChemDraw.Document.6.0">
                  <p:embed/>
                </p:oleObj>
              </mc:Choice>
              <mc:Fallback>
                <p:oleObj name="CS ChemDraw Drawing" r:id="rId5" imgW="2863596" imgH="67208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292600"/>
                        <a:ext cx="4392612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684213" y="5516563"/>
            <a:ext cx="22923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L: Large (es Ph, tBu)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M: Medium (es Me)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S: Small (es H)</a:t>
            </a:r>
          </a:p>
        </p:txBody>
      </p:sp>
    </p:spTree>
    <p:extLst>
      <p:ext uri="{BB962C8B-B14F-4D97-AF65-F5344CB8AC3E}">
        <p14:creationId xmlns:p14="http://schemas.microsoft.com/office/powerpoint/2010/main" val="34116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68313" y="188913"/>
            <a:ext cx="8353425" cy="719137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Traiettoria di Burgi - Dunitz</a:t>
            </a:r>
          </a:p>
        </p:txBody>
      </p:sp>
      <p:sp>
        <p:nvSpPr>
          <p:cNvPr id="10243" name="Text Box 16"/>
          <p:cNvSpPr txBox="1">
            <a:spLocks noChangeArrowheads="1"/>
          </p:cNvSpPr>
          <p:nvPr/>
        </p:nvSpPr>
        <p:spPr bwMode="auto">
          <a:xfrm>
            <a:off x="6372200" y="2827092"/>
            <a:ext cx="20891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 smtClean="0"/>
              <a:t>Compromesso: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 smtClean="0"/>
              <a:t>Angolo </a:t>
            </a:r>
            <a:r>
              <a:rPr lang="it-IT" altLang="it-IT" sz="1400" dirty="0"/>
              <a:t>di </a:t>
            </a:r>
            <a:r>
              <a:rPr lang="it-IT" altLang="it-IT" sz="1400" dirty="0" err="1"/>
              <a:t>Burgi</a:t>
            </a:r>
            <a:r>
              <a:rPr lang="it-IT" altLang="it-IT" sz="1400" dirty="0"/>
              <a:t> </a:t>
            </a:r>
            <a:r>
              <a:rPr lang="it-IT" altLang="it-IT" sz="1400" dirty="0" err="1" smtClean="0"/>
              <a:t>Dunitz</a:t>
            </a:r>
            <a:r>
              <a:rPr lang="it-IT" altLang="it-IT" sz="1400" dirty="0" smtClean="0"/>
              <a:t>  107°</a:t>
            </a:r>
            <a:endParaRPr lang="it-IT" altLang="it-IT" sz="1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7954" y="2817844"/>
            <a:ext cx="2809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90°: Massima sovrapposizione</a:t>
            </a:r>
          </a:p>
          <a:p>
            <a:r>
              <a:rPr lang="it-IT" sz="1600" dirty="0" err="1"/>
              <a:t>o</a:t>
            </a:r>
            <a:r>
              <a:rPr lang="it-IT" sz="1600" dirty="0" err="1" smtClean="0"/>
              <a:t>rbitalica</a:t>
            </a:r>
            <a:r>
              <a:rPr lang="it-IT" sz="1600" dirty="0" smtClean="0"/>
              <a:t> e massima repulsione</a:t>
            </a:r>
          </a:p>
          <a:p>
            <a:r>
              <a:rPr lang="it-IT" sz="1600" dirty="0" smtClean="0"/>
              <a:t>fra Nu (HOMO) </a:t>
            </a:r>
          </a:p>
          <a:p>
            <a:r>
              <a:rPr lang="it-IT" sz="1600" dirty="0" smtClean="0"/>
              <a:t>e </a:t>
            </a:r>
            <a:r>
              <a:rPr lang="it-IT" sz="1600" dirty="0" smtClean="0">
                <a:latin typeface="Symbol" panose="05050102010706020507" pitchFamily="18" charset="2"/>
              </a:rPr>
              <a:t>p*</a:t>
            </a:r>
            <a:r>
              <a:rPr lang="it-IT" sz="1600" dirty="0" smtClean="0"/>
              <a:t> del carbonile (LUMO)</a:t>
            </a:r>
            <a:endParaRPr lang="it-IT" sz="16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10829"/>
            <a:ext cx="8105954" cy="1620673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3085527" y="2848622"/>
            <a:ext cx="2998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Angolo &gt;120° : minima repulsione</a:t>
            </a:r>
          </a:p>
          <a:p>
            <a:r>
              <a:rPr lang="it-IT" sz="1600" dirty="0" smtClean="0"/>
              <a:t> ma minima sovrapposizione</a:t>
            </a:r>
          </a:p>
          <a:p>
            <a:r>
              <a:rPr lang="it-IT" sz="1600" dirty="0" err="1" smtClean="0"/>
              <a:t>orbitalica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4301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1095375"/>
            <a:ext cx="7667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68313" y="188913"/>
            <a:ext cx="8353425" cy="719137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Traiettoria di Burgi - Dunitz</a:t>
            </a:r>
          </a:p>
        </p:txBody>
      </p:sp>
    </p:spTree>
    <p:extLst>
      <p:ext uri="{BB962C8B-B14F-4D97-AF65-F5344CB8AC3E}">
        <p14:creationId xmlns:p14="http://schemas.microsoft.com/office/powerpoint/2010/main" val="75253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4899</TotalTime>
  <Words>904</Words>
  <Application>Microsoft Office PowerPoint</Application>
  <PresentationFormat>Presentazione su schermo (4:3)</PresentationFormat>
  <Paragraphs>175</Paragraphs>
  <Slides>29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2" baseType="lpstr">
      <vt:lpstr>Tema di Office</vt:lpstr>
      <vt:lpstr>Blank Presentation</vt:lpstr>
      <vt:lpstr>CS ChemDraw Drawing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Fulvia</dc:creator>
  <cp:lastModifiedBy>felluga</cp:lastModifiedBy>
  <cp:revision>33</cp:revision>
  <dcterms:created xsi:type="dcterms:W3CDTF">2014-11-03T21:47:21Z</dcterms:created>
  <dcterms:modified xsi:type="dcterms:W3CDTF">2020-04-22T16:10:51Z</dcterms:modified>
</cp:coreProperties>
</file>