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5" r:id="rId4"/>
    <p:sldId id="271" r:id="rId5"/>
    <p:sldId id="276" r:id="rId6"/>
    <p:sldId id="272" r:id="rId7"/>
    <p:sldId id="273" r:id="rId8"/>
    <p:sldId id="274" r:id="rId9"/>
    <p:sldId id="267" r:id="rId10"/>
    <p:sldId id="269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Medium"/>
        <a:ea typeface="Avenir Medium"/>
        <a:cs typeface="Avenir Medium"/>
        <a:sym typeface="Avenir Medium"/>
      </a:defRPr>
    </a:lvl1pPr>
    <a:lvl2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Medium"/>
        <a:ea typeface="Avenir Medium"/>
        <a:cs typeface="Avenir Medium"/>
        <a:sym typeface="Avenir Medium"/>
      </a:defRPr>
    </a:lvl2pPr>
    <a:lvl3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Medium"/>
        <a:ea typeface="Avenir Medium"/>
        <a:cs typeface="Avenir Medium"/>
        <a:sym typeface="Avenir Medium"/>
      </a:defRPr>
    </a:lvl3pPr>
    <a:lvl4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Medium"/>
        <a:ea typeface="Avenir Medium"/>
        <a:cs typeface="Avenir Medium"/>
        <a:sym typeface="Avenir Medium"/>
      </a:defRPr>
    </a:lvl4pPr>
    <a:lvl5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Medium"/>
        <a:ea typeface="Avenir Medium"/>
        <a:cs typeface="Avenir Medium"/>
        <a:sym typeface="Avenir Medium"/>
      </a:defRPr>
    </a:lvl5pPr>
    <a:lvl6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Medium"/>
        <a:ea typeface="Avenir Medium"/>
        <a:cs typeface="Avenir Medium"/>
        <a:sym typeface="Avenir Medium"/>
      </a:defRPr>
    </a:lvl6pPr>
    <a:lvl7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Medium"/>
        <a:ea typeface="Avenir Medium"/>
        <a:cs typeface="Avenir Medium"/>
        <a:sym typeface="Avenir Medium"/>
      </a:defRPr>
    </a:lvl7pPr>
    <a:lvl8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Medium"/>
        <a:ea typeface="Avenir Medium"/>
        <a:cs typeface="Avenir Medium"/>
        <a:sym typeface="Avenir Medium"/>
      </a:defRPr>
    </a:lvl8pPr>
    <a:lvl9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Medium"/>
        <a:ea typeface="Avenir Medium"/>
        <a:cs typeface="Avenir Medium"/>
        <a:sym typeface="Avenir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25400" cap="flat">
              <a:solidFill>
                <a:srgbClr val="5B5854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5B5854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B5854"/>
              </a:solidFill>
              <a:prstDash val="solid"/>
              <a:miter lim="400000"/>
            </a:ln>
          </a:top>
          <a:bottom>
            <a:ln w="12700" cap="flat">
              <a:solidFill>
                <a:srgbClr val="5B5854"/>
              </a:solidFill>
              <a:prstDash val="solid"/>
              <a:miter lim="400000"/>
            </a:ln>
          </a:bottom>
          <a:insideH>
            <a:ln w="12700" cap="flat">
              <a:solidFill>
                <a:srgbClr val="5B5854"/>
              </a:solidFill>
              <a:prstDash val="solid"/>
              <a:miter lim="400000"/>
            </a:ln>
          </a:insideH>
          <a:insideV>
            <a:ln w="25400" cap="flat">
              <a:solidFill>
                <a:srgbClr val="5B5854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2">
              <a:hueOff val="-1122706"/>
              <a:satOff val="6504"/>
              <a:lumOff val="15871"/>
              <a:alpha val="17000"/>
            </a:scheme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38100" cap="flat">
              <a:solidFill>
                <a:srgbClr val="5B5854"/>
              </a:solidFill>
              <a:prstDash val="solid"/>
              <a:miter lim="400000"/>
            </a:ln>
          </a:right>
          <a:top>
            <a:ln w="12700" cap="flat">
              <a:solidFill>
                <a:srgbClr val="5B5854"/>
              </a:solidFill>
              <a:prstDash val="solid"/>
              <a:miter lim="400000"/>
            </a:ln>
          </a:top>
          <a:bottom>
            <a:ln w="12700" cap="flat">
              <a:solidFill>
                <a:srgbClr val="5B5854"/>
              </a:solidFill>
              <a:prstDash val="solid"/>
              <a:miter lim="400000"/>
            </a:ln>
          </a:bottom>
          <a:insideH>
            <a:ln w="12700" cap="flat">
              <a:solidFill>
                <a:srgbClr val="5B5854"/>
              </a:solidFill>
              <a:prstDash val="solid"/>
              <a:miter lim="400000"/>
            </a:ln>
          </a:insideH>
          <a:insideV>
            <a:ln w="12700" cap="flat">
              <a:solidFill>
                <a:srgbClr val="5B5854"/>
              </a:solidFill>
              <a:prstDash val="solid"/>
              <a:miter lim="400000"/>
            </a:ln>
          </a:insideV>
        </a:tcBdr>
        <a:fill>
          <a:solidFill>
            <a:srgbClr val="809E35">
              <a:alpha val="10000"/>
            </a:srgbClr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solidFill>
                <a:srgbClr val="5B5854"/>
              </a:solidFill>
              <a:prstDash val="solid"/>
              <a:miter lim="400000"/>
            </a:ln>
          </a:left>
          <a:right>
            <a:ln w="12700" cap="flat">
              <a:solidFill>
                <a:srgbClr val="5B5854"/>
              </a:solidFill>
              <a:prstDash val="solid"/>
              <a:miter lim="400000"/>
            </a:ln>
          </a:right>
          <a:top>
            <a:ln w="38100" cap="flat">
              <a:solidFill>
                <a:srgbClr val="5B585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B5854"/>
              </a:solidFill>
              <a:prstDash val="solid"/>
              <a:miter lim="400000"/>
            </a:ln>
          </a:insideH>
          <a:insideV>
            <a:ln w="12700" cap="flat">
              <a:solidFill>
                <a:srgbClr val="5B5854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solidFill>
                <a:srgbClr val="5B5854"/>
              </a:solidFill>
              <a:prstDash val="solid"/>
              <a:miter lim="400000"/>
            </a:ln>
          </a:left>
          <a:right>
            <a:ln w="12700" cap="flat">
              <a:solidFill>
                <a:srgbClr val="5B5854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8100" cap="flat">
              <a:solidFill>
                <a:srgbClr val="5B5854"/>
              </a:solidFill>
              <a:prstDash val="solid"/>
              <a:miter lim="400000"/>
            </a:ln>
          </a:bottom>
          <a:insideH>
            <a:ln w="12700" cap="flat">
              <a:solidFill>
                <a:srgbClr val="5B5854"/>
              </a:solidFill>
              <a:prstDash val="solid"/>
              <a:miter lim="400000"/>
            </a:ln>
          </a:insideH>
          <a:insideV>
            <a:ln w="12700" cap="flat">
              <a:solidFill>
                <a:srgbClr val="5B5854"/>
              </a:solidFill>
              <a:prstDash val="solid"/>
              <a:miter lim="400000"/>
            </a:ln>
          </a:insideV>
        </a:tcBdr>
        <a:fill>
          <a:solidFill>
            <a:srgbClr val="619E5C">
              <a:alpha val="1500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12700" cap="flat">
              <a:solidFill>
                <a:srgbClr val="BDBBB3"/>
              </a:solidFill>
              <a:prstDash val="solid"/>
              <a:miter lim="400000"/>
            </a:ln>
          </a:left>
          <a:right>
            <a:ln w="12700" cap="flat">
              <a:solidFill>
                <a:srgbClr val="BDBBB3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BDBBB3"/>
              </a:solidFill>
              <a:prstDash val="solid"/>
              <a:miter lim="400000"/>
            </a:ln>
          </a:insideV>
        </a:tcBdr>
        <a:fill>
          <a:solidFill>
            <a:srgbClr val="E7E3D2"/>
          </a:solidFill>
        </a:fill>
      </a:tcStyle>
    </a:wholeTbl>
    <a:band2H>
      <a:tcTxStyle/>
      <a:tcStyle>
        <a:tcBdr/>
        <a:fill>
          <a:solidFill>
            <a:srgbClr val="F6F2E5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solidFill>
            <a:srgbClr val="D3CDB7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8E755A"/>
              </a:solidFill>
              <a:prstDash val="solid"/>
              <a:miter lim="400000"/>
            </a:ln>
          </a:left>
          <a:right>
            <a:ln w="12700" cap="flat">
              <a:solidFill>
                <a:srgbClr val="8E755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8E755A"/>
              </a:solidFill>
              <a:prstDash val="solid"/>
              <a:miter lim="400000"/>
            </a:ln>
          </a:insideH>
          <a:insideV>
            <a:ln w="12700" cap="flat">
              <a:solidFill>
                <a:srgbClr val="8E755A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BDBBB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3DA"/>
          </a:solidFill>
        </a:fill>
      </a:tcStyle>
    </a:wholeTbl>
    <a:band2H>
      <a:tcTxStyle/>
      <a:tcStyle>
        <a:tcBdr/>
        <a:fill>
          <a:solidFill>
            <a:srgbClr val="F9F5E8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5D0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4D616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65747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FECE2"/>
          </a:solidFill>
        </a:fill>
      </a:tcStyle>
    </a:wholeTbl>
    <a:band2H>
      <a:tcTxStyle/>
      <a:tcStyle>
        <a:tcBdr/>
        <a:fill>
          <a:solidFill>
            <a:srgbClr val="FFFBF1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A29A85"/>
              </a:solidFill>
              <a:prstDash val="solid"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4D8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29A85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A29A85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E9E7DC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5BEAA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25000"/>
            </a:srgbClr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28C7D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left>
          <a:right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right>
          <a:top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top>
          <a:bottom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bottom>
          <a:insideH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H>
          <a:insideV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2">
              <a:hueOff val="-1122706"/>
              <a:satOff val="6504"/>
              <a:lumOff val="15871"/>
              <a:alpha val="12000"/>
            </a:scheme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50800" cap="flat">
              <a:solidFill>
                <a:schemeClr val="accent5">
                  <a:alpha val="75000"/>
                </a:schemeClr>
              </a:solidFill>
              <a:prstDash val="solid"/>
              <a:miter lim="400000"/>
            </a:ln>
          </a:right>
          <a:top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top>
          <a:bottom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bottom>
          <a:insideH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H>
          <a:insideV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left>
          <a:right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right>
          <a:top>
            <a:ln w="50800" cap="flat">
              <a:solidFill>
                <a:schemeClr val="accent5">
                  <a:alpha val="75000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H>
          <a:insideV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left>
          <a:right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50800" cap="flat">
              <a:solidFill>
                <a:schemeClr val="accent5">
                  <a:alpha val="75000"/>
                </a:schemeClr>
              </a:solidFill>
              <a:prstDash val="solid"/>
              <a:miter lim="400000"/>
            </a:ln>
          </a:bottom>
          <a:insideH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H>
          <a:insideV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1"/>
  </p:normalViewPr>
  <p:slideViewPr>
    <p:cSldViewPr snapToGrid="0" snapToObjects="1">
      <p:cViewPr varScale="1">
        <p:scale>
          <a:sx n="53" d="100"/>
          <a:sy n="53" d="100"/>
        </p:scale>
        <p:origin x="792" y="2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Shape 1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 e sottotito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xfrm>
            <a:off x="1257300" y="5397500"/>
            <a:ext cx="21869400" cy="5461000"/>
          </a:xfrm>
          <a:prstGeom prst="rect">
            <a:avLst/>
          </a:prstGeom>
        </p:spPr>
        <p:txBody>
          <a:bodyPr/>
          <a:lstStyle>
            <a:lvl1pPr>
              <a:defRPr sz="14900" spc="298">
                <a:solidFill>
                  <a:srgbClr val="FFFFFF"/>
                </a:solidFill>
              </a:defRPr>
            </a:lvl1pPr>
          </a:lstStyle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57300" y="2895600"/>
            <a:ext cx="21869400" cy="2501900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0"/>
              </a:spcBef>
              <a:buSzTx/>
              <a:buNone/>
              <a:defRPr sz="7700" cap="all" spc="308">
                <a:solidFill>
                  <a:srgbClr val="FFFFFF"/>
                </a:solidFill>
                <a:latin typeface="+mn-lt"/>
                <a:ea typeface="+mn-ea"/>
                <a:cs typeface="+mn-cs"/>
                <a:sym typeface="Futura"/>
              </a:defRPr>
            </a:lvl1pPr>
            <a:lvl2pPr marL="0" indent="0" algn="ctr">
              <a:spcBef>
                <a:spcPts val="0"/>
              </a:spcBef>
              <a:buSzTx/>
              <a:buNone/>
              <a:defRPr sz="7700" cap="all" spc="308">
                <a:solidFill>
                  <a:srgbClr val="FFFFFF"/>
                </a:solidFill>
                <a:latin typeface="+mn-lt"/>
                <a:ea typeface="+mn-ea"/>
                <a:cs typeface="+mn-cs"/>
                <a:sym typeface="Futura"/>
              </a:defRPr>
            </a:lvl2pPr>
            <a:lvl3pPr marL="0" indent="0" algn="ctr">
              <a:spcBef>
                <a:spcPts val="0"/>
              </a:spcBef>
              <a:buSzTx/>
              <a:buNone/>
              <a:defRPr sz="7700" cap="all" spc="308">
                <a:solidFill>
                  <a:srgbClr val="FFFFFF"/>
                </a:solidFill>
                <a:latin typeface="+mn-lt"/>
                <a:ea typeface="+mn-ea"/>
                <a:cs typeface="+mn-cs"/>
                <a:sym typeface="Futura"/>
              </a:defRPr>
            </a:lvl3pPr>
            <a:lvl4pPr marL="0" indent="0" algn="ctr">
              <a:spcBef>
                <a:spcPts val="0"/>
              </a:spcBef>
              <a:buSzTx/>
              <a:buNone/>
              <a:defRPr sz="7700" cap="all" spc="308">
                <a:solidFill>
                  <a:srgbClr val="FFFFFF"/>
                </a:solidFill>
                <a:latin typeface="+mn-lt"/>
                <a:ea typeface="+mn-ea"/>
                <a:cs typeface="+mn-cs"/>
                <a:sym typeface="Futura"/>
              </a:defRPr>
            </a:lvl4pPr>
            <a:lvl5pPr marL="0" indent="0" algn="ctr">
              <a:spcBef>
                <a:spcPts val="0"/>
              </a:spcBef>
              <a:buSzTx/>
              <a:buNone/>
              <a:defRPr sz="7700" cap="all" spc="308">
                <a:solidFill>
                  <a:srgbClr val="FFFFFF"/>
                </a:solidFill>
                <a:latin typeface="+mn-lt"/>
                <a:ea typeface="+mn-ea"/>
                <a:cs typeface="+mn-cs"/>
                <a:sym typeface="Futura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257300" y="1854200"/>
            <a:ext cx="21869400" cy="10502900"/>
          </a:xfrm>
          <a:prstGeom prst="rect">
            <a:avLst/>
          </a:prstGeom>
        </p:spPr>
        <p:txBody>
          <a:bodyPr anchor="ctr"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7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2392" y="12983939"/>
            <a:ext cx="479216" cy="49892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Immagine"/>
          <p:cNvSpPr>
            <a:spLocks noGrp="1"/>
          </p:cNvSpPr>
          <p:nvPr>
            <p:ph type="pic" sz="half" idx="13"/>
          </p:nvPr>
        </p:nvSpPr>
        <p:spPr>
          <a:xfrm>
            <a:off x="12344400" y="7213475"/>
            <a:ext cx="10807966" cy="7028000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5" name="Immagine"/>
          <p:cNvSpPr>
            <a:spLocks noGrp="1"/>
          </p:cNvSpPr>
          <p:nvPr>
            <p:ph type="pic" sz="half" idx="14"/>
          </p:nvPr>
        </p:nvSpPr>
        <p:spPr>
          <a:xfrm>
            <a:off x="12358081" y="833053"/>
            <a:ext cx="10758605" cy="6286501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6" name="Immagine"/>
          <p:cNvSpPr>
            <a:spLocks noGrp="1"/>
          </p:cNvSpPr>
          <p:nvPr>
            <p:ph type="pic" sz="half" idx="15"/>
          </p:nvPr>
        </p:nvSpPr>
        <p:spPr>
          <a:xfrm>
            <a:off x="1244661" y="1524000"/>
            <a:ext cx="10782301" cy="10952100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7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2392" y="12983939"/>
            <a:ext cx="479216" cy="49892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2 per pagina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Immagine"/>
          <p:cNvSpPr>
            <a:spLocks noGrp="1"/>
          </p:cNvSpPr>
          <p:nvPr>
            <p:ph type="pic" sz="half" idx="13"/>
          </p:nvPr>
        </p:nvSpPr>
        <p:spPr>
          <a:xfrm>
            <a:off x="12314767" y="1429600"/>
            <a:ext cx="10833102" cy="11003701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5" name="Immagine"/>
          <p:cNvSpPr>
            <a:spLocks noGrp="1"/>
          </p:cNvSpPr>
          <p:nvPr>
            <p:ph type="pic" sz="half" idx="14"/>
          </p:nvPr>
        </p:nvSpPr>
        <p:spPr>
          <a:xfrm>
            <a:off x="1078993" y="1497954"/>
            <a:ext cx="10998201" cy="11015266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6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2392" y="12983939"/>
            <a:ext cx="479216" cy="49892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&quot;"/>
          <p:cNvSpPr txBox="1">
            <a:spLocks noGrp="1"/>
          </p:cNvSpPr>
          <p:nvPr>
            <p:ph type="body" sz="quarter" idx="13"/>
          </p:nvPr>
        </p:nvSpPr>
        <p:spPr>
          <a:xfrm>
            <a:off x="11493500" y="9931400"/>
            <a:ext cx="1399059" cy="27051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8000" spc="360">
                <a:latin typeface="Baskerville SemiBold"/>
                <a:ea typeface="Baskerville SemiBold"/>
                <a:cs typeface="Baskerville SemiBold"/>
                <a:sym typeface="Baskerville SemiBold"/>
              </a:defRPr>
            </a:lvl1pPr>
          </a:lstStyle>
          <a:p>
            <a:r>
              <a:t>"</a:t>
            </a:r>
          </a:p>
        </p:txBody>
      </p:sp>
      <p:sp>
        <p:nvSpPr>
          <p:cNvPr id="124" name="&quot;"/>
          <p:cNvSpPr txBox="1">
            <a:spLocks noGrp="1"/>
          </p:cNvSpPr>
          <p:nvPr>
            <p:ph type="body" sz="quarter" idx="14"/>
          </p:nvPr>
        </p:nvSpPr>
        <p:spPr>
          <a:xfrm>
            <a:off x="11493500" y="2514600"/>
            <a:ext cx="1399059" cy="27051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8000" spc="360">
                <a:latin typeface="Baskerville SemiBold"/>
                <a:ea typeface="Baskerville SemiBold"/>
                <a:cs typeface="Baskerville SemiBold"/>
                <a:sym typeface="Baskerville SemiBold"/>
              </a:defRPr>
            </a:lvl1pPr>
          </a:lstStyle>
          <a:p>
            <a:r>
              <a:t>"</a:t>
            </a:r>
          </a:p>
        </p:txBody>
      </p:sp>
      <p:sp>
        <p:nvSpPr>
          <p:cNvPr id="125" name="— Giovanni Mela"/>
          <p:cNvSpPr txBox="1">
            <a:spLocks noGrp="1"/>
          </p:cNvSpPr>
          <p:nvPr>
            <p:ph type="body" sz="quarter" idx="15"/>
          </p:nvPr>
        </p:nvSpPr>
        <p:spPr>
          <a:xfrm>
            <a:off x="1257300" y="9118600"/>
            <a:ext cx="21869400" cy="762000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800" i="1" spc="76">
                <a:solidFill>
                  <a:schemeClr val="accent5">
                    <a:satOff val="-10854"/>
                    <a:lumOff val="-10463"/>
                  </a:schemeClr>
                </a:solidFill>
              </a:defRPr>
            </a:lvl1pPr>
          </a:lstStyle>
          <a:p>
            <a:r>
              <a:t>— Giovanni Mela</a:t>
            </a:r>
          </a:p>
        </p:txBody>
      </p:sp>
      <p:sp>
        <p:nvSpPr>
          <p:cNvPr id="126" name="Inserisci qui una citazione."/>
          <p:cNvSpPr txBox="1">
            <a:spLocks noGrp="1"/>
          </p:cNvSpPr>
          <p:nvPr>
            <p:ph type="body" sz="quarter" idx="16"/>
          </p:nvPr>
        </p:nvSpPr>
        <p:spPr>
          <a:xfrm>
            <a:off x="1257300" y="7518400"/>
            <a:ext cx="21869400" cy="1447800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 algn="ctr">
              <a:spcBef>
                <a:spcPts val="500"/>
              </a:spcBef>
              <a:buClrTx/>
              <a:buSzTx/>
              <a:buNone/>
              <a:defRPr sz="8200" cap="all" spc="656">
                <a:latin typeface="+mn-lt"/>
                <a:ea typeface="+mn-ea"/>
                <a:cs typeface="+mn-cs"/>
                <a:sym typeface="Futura"/>
              </a:defRPr>
            </a:lvl1pPr>
          </a:lstStyle>
          <a:p>
            <a:r>
              <a:t>Inserisci qui una citazione.</a:t>
            </a:r>
          </a:p>
        </p:txBody>
      </p:sp>
      <p:sp>
        <p:nvSpPr>
          <p:cNvPr id="127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2392" y="12983939"/>
            <a:ext cx="479216" cy="49892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magin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58559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2392" y="12983939"/>
            <a:ext cx="479216" cy="49892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 alternativ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2392" y="12983939"/>
            <a:ext cx="479216" cy="49892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magine"/>
          <p:cNvSpPr>
            <a:spLocks noGrp="1"/>
          </p:cNvSpPr>
          <p:nvPr>
            <p:ph type="pic" idx="13"/>
          </p:nvPr>
        </p:nvSpPr>
        <p:spPr>
          <a:xfrm>
            <a:off x="800100" y="3962400"/>
            <a:ext cx="22772998" cy="14808393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1257300" y="1663700"/>
            <a:ext cx="21869400" cy="1866900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10500" spc="209">
                <a:solidFill>
                  <a:srgbClr val="FFFFFF"/>
                </a:solidFill>
              </a:defRPr>
            </a:lvl1pPr>
          </a:lstStyle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57300" y="711200"/>
            <a:ext cx="21869400" cy="9525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ClrTx/>
              <a:buSzTx/>
              <a:buNone/>
              <a:defRPr sz="5800" cap="all" spc="116">
                <a:solidFill>
                  <a:srgbClr val="FFFFFF"/>
                </a:solidFill>
                <a:latin typeface="+mn-lt"/>
                <a:ea typeface="+mn-ea"/>
                <a:cs typeface="+mn-cs"/>
                <a:sym typeface="Futura"/>
              </a:defRPr>
            </a:lvl1pPr>
            <a:lvl2pPr marL="0" indent="0" algn="ctr">
              <a:spcBef>
                <a:spcPts val="0"/>
              </a:spcBef>
              <a:buClrTx/>
              <a:buSzTx/>
              <a:buNone/>
              <a:defRPr sz="5800" cap="all" spc="116">
                <a:solidFill>
                  <a:srgbClr val="FFFFFF"/>
                </a:solidFill>
                <a:latin typeface="+mn-lt"/>
                <a:ea typeface="+mn-ea"/>
                <a:cs typeface="+mn-cs"/>
                <a:sym typeface="Futura"/>
              </a:defRPr>
            </a:lvl2pPr>
            <a:lvl3pPr marL="0" indent="0" algn="ctr">
              <a:spcBef>
                <a:spcPts val="0"/>
              </a:spcBef>
              <a:buClrTx/>
              <a:buSzTx/>
              <a:buNone/>
              <a:defRPr sz="5800" cap="all" spc="116">
                <a:solidFill>
                  <a:srgbClr val="FFFFFF"/>
                </a:solidFill>
                <a:latin typeface="+mn-lt"/>
                <a:ea typeface="+mn-ea"/>
                <a:cs typeface="+mn-cs"/>
                <a:sym typeface="Futura"/>
              </a:defRPr>
            </a:lvl3pPr>
            <a:lvl4pPr marL="0" indent="0" algn="ctr">
              <a:spcBef>
                <a:spcPts val="0"/>
              </a:spcBef>
              <a:buClrTx/>
              <a:buSzTx/>
              <a:buNone/>
              <a:defRPr sz="5800" cap="all" spc="116">
                <a:solidFill>
                  <a:srgbClr val="FFFFFF"/>
                </a:solidFill>
                <a:latin typeface="+mn-lt"/>
                <a:ea typeface="+mn-ea"/>
                <a:cs typeface="+mn-cs"/>
                <a:sym typeface="Futura"/>
              </a:defRPr>
            </a:lvl4pPr>
            <a:lvl5pPr marL="0" indent="0" algn="ctr">
              <a:spcBef>
                <a:spcPts val="0"/>
              </a:spcBef>
              <a:buClrTx/>
              <a:buSzTx/>
              <a:buNone/>
              <a:defRPr sz="5800" cap="all" spc="116">
                <a:solidFill>
                  <a:srgbClr val="FFFFFF"/>
                </a:solidFill>
                <a:latin typeface="+mn-lt"/>
                <a:ea typeface="+mn-ea"/>
                <a:cs typeface="+mn-cs"/>
                <a:sym typeface="Futura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 alternativa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mmagine"/>
          <p:cNvSpPr>
            <a:spLocks noGrp="1"/>
          </p:cNvSpPr>
          <p:nvPr>
            <p:ph type="pic" idx="13"/>
          </p:nvPr>
        </p:nvSpPr>
        <p:spPr>
          <a:xfrm>
            <a:off x="1257300" y="3263900"/>
            <a:ext cx="21869402" cy="14220819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1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57300" y="1879600"/>
            <a:ext cx="21869400" cy="7239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SzTx/>
              <a:buNone/>
              <a:defRPr sz="3800" cap="all" spc="342">
                <a:latin typeface="+mn-lt"/>
                <a:ea typeface="+mn-ea"/>
                <a:cs typeface="+mn-cs"/>
                <a:sym typeface="Futura"/>
              </a:defRPr>
            </a:lvl1pPr>
            <a:lvl2pPr marL="0" indent="0" algn="ctr">
              <a:spcBef>
                <a:spcPts val="0"/>
              </a:spcBef>
              <a:buSzTx/>
              <a:buNone/>
              <a:defRPr sz="3800" cap="all" spc="342">
                <a:latin typeface="+mn-lt"/>
                <a:ea typeface="+mn-ea"/>
                <a:cs typeface="+mn-cs"/>
                <a:sym typeface="Futura"/>
              </a:defRPr>
            </a:lvl2pPr>
            <a:lvl3pPr marL="0" indent="0" algn="ctr">
              <a:spcBef>
                <a:spcPts val="0"/>
              </a:spcBef>
              <a:buSzTx/>
              <a:buNone/>
              <a:defRPr sz="3800" cap="all" spc="342">
                <a:latin typeface="+mn-lt"/>
                <a:ea typeface="+mn-ea"/>
                <a:cs typeface="+mn-cs"/>
                <a:sym typeface="Futura"/>
              </a:defRPr>
            </a:lvl3pPr>
            <a:lvl4pPr marL="0" indent="0" algn="ctr">
              <a:spcBef>
                <a:spcPts val="0"/>
              </a:spcBef>
              <a:buSzTx/>
              <a:buNone/>
              <a:defRPr sz="3800" cap="all" spc="342">
                <a:latin typeface="+mn-lt"/>
                <a:ea typeface="+mn-ea"/>
                <a:cs typeface="+mn-cs"/>
                <a:sym typeface="Futura"/>
              </a:defRPr>
            </a:lvl4pPr>
            <a:lvl5pPr marL="0" indent="0" algn="ctr">
              <a:spcBef>
                <a:spcPts val="0"/>
              </a:spcBef>
              <a:buSzTx/>
              <a:buNone/>
              <a:defRPr sz="3800" cap="all" spc="342">
                <a:latin typeface="+mn-lt"/>
                <a:ea typeface="+mn-ea"/>
                <a:cs typeface="+mn-cs"/>
                <a:sym typeface="Futura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olo Testo"/>
          <p:cNvSpPr txBox="1">
            <a:spLocks noGrp="1"/>
          </p:cNvSpPr>
          <p:nvPr>
            <p:ph type="title"/>
          </p:nvPr>
        </p:nvSpPr>
        <p:spPr>
          <a:xfrm>
            <a:off x="1257300" y="4343400"/>
            <a:ext cx="21869400" cy="5016500"/>
          </a:xfrm>
          <a:prstGeom prst="rect">
            <a:avLst/>
          </a:prstGeom>
        </p:spPr>
        <p:txBody>
          <a:bodyPr anchor="ctr"/>
          <a:lstStyle>
            <a:lvl1pPr>
              <a:defRPr sz="14900" spc="298">
                <a:solidFill>
                  <a:srgbClr val="FFFFFF"/>
                </a:solidFill>
              </a:defRPr>
            </a:lvl1pPr>
          </a:lstStyle>
          <a:p>
            <a:r>
              <a:t>Titolo Testo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 alternativ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xfrm>
            <a:off x="1257300" y="4343400"/>
            <a:ext cx="21869400" cy="5016500"/>
          </a:xfrm>
          <a:prstGeom prst="rect">
            <a:avLst/>
          </a:prstGeom>
        </p:spPr>
        <p:txBody>
          <a:bodyPr anchor="ctr"/>
          <a:lstStyle>
            <a:lvl1pPr>
              <a:defRPr sz="14900" spc="298"/>
            </a:lvl1pPr>
          </a:lstStyle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Immagine"/>
          <p:cNvSpPr>
            <a:spLocks noGrp="1"/>
          </p:cNvSpPr>
          <p:nvPr>
            <p:ph type="pic" idx="13"/>
          </p:nvPr>
        </p:nvSpPr>
        <p:spPr>
          <a:xfrm>
            <a:off x="9287692" y="1473939"/>
            <a:ext cx="14798045" cy="10998201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57" name="Titolo Testo"/>
          <p:cNvSpPr txBox="1">
            <a:spLocks noGrp="1"/>
          </p:cNvSpPr>
          <p:nvPr>
            <p:ph type="title"/>
          </p:nvPr>
        </p:nvSpPr>
        <p:spPr>
          <a:xfrm>
            <a:off x="1257300" y="5892800"/>
            <a:ext cx="8483600" cy="5029200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10500" spc="209"/>
            </a:lvl1pPr>
          </a:lstStyle>
          <a:p>
            <a:r>
              <a:t>Titolo Testo</a:t>
            </a:r>
          </a:p>
        </p:txBody>
      </p:sp>
      <p:sp>
        <p:nvSpPr>
          <p:cNvPr id="5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57300" y="4000500"/>
            <a:ext cx="8483600" cy="190500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ClrTx/>
              <a:buSzTx/>
              <a:buNone/>
              <a:defRPr sz="5800" cap="all" spc="116">
                <a:latin typeface="+mn-lt"/>
                <a:ea typeface="+mn-ea"/>
                <a:cs typeface="+mn-cs"/>
                <a:sym typeface="Futura"/>
              </a:defRPr>
            </a:lvl1pPr>
            <a:lvl2pPr marL="0" indent="0">
              <a:spcBef>
                <a:spcPts val="0"/>
              </a:spcBef>
              <a:buClrTx/>
              <a:buSzTx/>
              <a:buNone/>
              <a:defRPr sz="5800" cap="all" spc="116">
                <a:latin typeface="+mn-lt"/>
                <a:ea typeface="+mn-ea"/>
                <a:cs typeface="+mn-cs"/>
                <a:sym typeface="Futura"/>
              </a:defRPr>
            </a:lvl2pPr>
            <a:lvl3pPr marL="0" indent="0">
              <a:spcBef>
                <a:spcPts val="0"/>
              </a:spcBef>
              <a:buClrTx/>
              <a:buSzTx/>
              <a:buNone/>
              <a:defRPr sz="5800" cap="all" spc="116">
                <a:latin typeface="+mn-lt"/>
                <a:ea typeface="+mn-ea"/>
                <a:cs typeface="+mn-cs"/>
                <a:sym typeface="Futura"/>
              </a:defRPr>
            </a:lvl3pPr>
            <a:lvl4pPr marL="0" indent="0">
              <a:spcBef>
                <a:spcPts val="0"/>
              </a:spcBef>
              <a:buClrTx/>
              <a:buSzTx/>
              <a:buNone/>
              <a:defRPr sz="5800" cap="all" spc="116">
                <a:latin typeface="+mn-lt"/>
                <a:ea typeface="+mn-ea"/>
                <a:cs typeface="+mn-cs"/>
                <a:sym typeface="Futura"/>
              </a:defRPr>
            </a:lvl4pPr>
            <a:lvl5pPr marL="0" indent="0">
              <a:spcBef>
                <a:spcPts val="0"/>
              </a:spcBef>
              <a:buClrTx/>
              <a:buSzTx/>
              <a:buNone/>
              <a:defRPr sz="5800" cap="all" spc="116">
                <a:latin typeface="+mn-lt"/>
                <a:ea typeface="+mn-ea"/>
                <a:cs typeface="+mn-cs"/>
                <a:sym typeface="Futura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donec quis nunc"/>
          <p:cNvSpPr txBox="1">
            <a:spLocks noGrp="1"/>
          </p:cNvSpPr>
          <p:nvPr>
            <p:ph type="body" sz="quarter" idx="13"/>
          </p:nvPr>
        </p:nvSpPr>
        <p:spPr>
          <a:xfrm>
            <a:off x="1257300" y="1879600"/>
            <a:ext cx="21869400" cy="723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800" cap="all" spc="342">
                <a:latin typeface="+mn-lt"/>
                <a:ea typeface="+mn-ea"/>
                <a:cs typeface="+mn-cs"/>
                <a:sym typeface="Futura"/>
              </a:defRPr>
            </a:lvl1pPr>
          </a:lstStyle>
          <a:p>
            <a:r>
              <a:t>donec quis nunc</a:t>
            </a:r>
          </a:p>
        </p:txBody>
      </p:sp>
      <p:sp>
        <p:nvSpPr>
          <p:cNvPr id="6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donec quis nunc"/>
          <p:cNvSpPr txBox="1">
            <a:spLocks noGrp="1"/>
          </p:cNvSpPr>
          <p:nvPr>
            <p:ph type="body" sz="quarter" idx="13"/>
          </p:nvPr>
        </p:nvSpPr>
        <p:spPr>
          <a:xfrm>
            <a:off x="1257300" y="1879600"/>
            <a:ext cx="21869400" cy="723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800" cap="all" spc="342">
                <a:latin typeface="+mn-lt"/>
                <a:ea typeface="+mn-ea"/>
                <a:cs typeface="+mn-cs"/>
                <a:sym typeface="Futura"/>
              </a:defRPr>
            </a:lvl1pPr>
          </a:lstStyle>
          <a:p>
            <a:r>
              <a:t>donec quis nunc</a:t>
            </a:r>
          </a:p>
        </p:txBody>
      </p:sp>
      <p:sp>
        <p:nvSpPr>
          <p:cNvPr id="76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77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8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2392" y="12983939"/>
            <a:ext cx="479216" cy="49892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Immagine"/>
          <p:cNvSpPr>
            <a:spLocks noGrp="1"/>
          </p:cNvSpPr>
          <p:nvPr>
            <p:ph type="pic" sz="half" idx="13"/>
          </p:nvPr>
        </p:nvSpPr>
        <p:spPr>
          <a:xfrm>
            <a:off x="10477500" y="3124200"/>
            <a:ext cx="12623801" cy="9382260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Lorem ipsum"/>
          <p:cNvSpPr txBox="1">
            <a:spLocks noGrp="1"/>
          </p:cNvSpPr>
          <p:nvPr>
            <p:ph type="body" sz="quarter" idx="14"/>
          </p:nvPr>
        </p:nvSpPr>
        <p:spPr>
          <a:xfrm>
            <a:off x="1257300" y="1879600"/>
            <a:ext cx="21869400" cy="723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800" cap="all" spc="342">
                <a:latin typeface="+mn-lt"/>
                <a:ea typeface="+mn-ea"/>
                <a:cs typeface="+mn-cs"/>
                <a:sym typeface="Futura"/>
              </a:defRPr>
            </a:lvl1pPr>
          </a:lstStyle>
          <a:p>
            <a:r>
              <a:t>Lorem ipsum</a:t>
            </a:r>
          </a:p>
        </p:txBody>
      </p:sp>
      <p:sp>
        <p:nvSpPr>
          <p:cNvPr id="8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88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257300" y="3632200"/>
            <a:ext cx="8382000" cy="8470900"/>
          </a:xfrm>
          <a:prstGeom prst="rect">
            <a:avLst/>
          </a:prstGeom>
        </p:spPr>
        <p:txBody>
          <a:bodyPr/>
          <a:lstStyle>
            <a:lvl1pPr>
              <a:spcBef>
                <a:spcPts val="4000"/>
              </a:spcBef>
              <a:defRPr sz="3500" spc="70"/>
            </a:lvl1pPr>
            <a:lvl2pPr>
              <a:spcBef>
                <a:spcPts val="4000"/>
              </a:spcBef>
              <a:defRPr sz="3500" spc="70"/>
            </a:lvl2pPr>
            <a:lvl3pPr>
              <a:spcBef>
                <a:spcPts val="4000"/>
              </a:spcBef>
              <a:defRPr sz="3500" spc="70"/>
            </a:lvl3pPr>
            <a:lvl4pPr>
              <a:spcBef>
                <a:spcPts val="4000"/>
              </a:spcBef>
              <a:defRPr sz="3500" spc="70"/>
            </a:lvl4pPr>
            <a:lvl5pPr>
              <a:spcBef>
                <a:spcPts val="4000"/>
              </a:spcBef>
              <a:defRPr sz="3500" spc="7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9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2392" y="12983939"/>
            <a:ext cx="479216" cy="49892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1257300" y="825500"/>
            <a:ext cx="21869400" cy="1054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257300" y="3352800"/>
            <a:ext cx="21869400" cy="906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2392" y="12971239"/>
            <a:ext cx="479216" cy="49892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2400" cap="all" spc="48">
                <a:solidFill>
                  <a:srgbClr val="9A958E"/>
                </a:solidFill>
                <a:latin typeface="+mn-lt"/>
                <a:ea typeface="+mn-ea"/>
                <a:cs typeface="+mn-cs"/>
                <a:sym typeface="Futura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Futura"/>
        </a:defRPr>
      </a:lvl1pPr>
      <a:lvl2pPr marL="0" marR="0" indent="3429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Futura"/>
        </a:defRPr>
      </a:lvl2pPr>
      <a:lvl3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Futura"/>
        </a:defRPr>
      </a:lvl3pPr>
      <a:lvl4pPr marL="0" marR="0" indent="10287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Futura"/>
        </a:defRPr>
      </a:lvl4pPr>
      <a:lvl5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Futura"/>
        </a:defRPr>
      </a:lvl5pPr>
      <a:lvl6pPr marL="0" marR="0" indent="17145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Futura"/>
        </a:defRPr>
      </a:lvl6pPr>
      <a:lvl7pPr marL="0" marR="0" indent="2057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Futura"/>
        </a:defRPr>
      </a:lvl7pPr>
      <a:lvl8pPr marL="0" marR="0" indent="24003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Futura"/>
        </a:defRPr>
      </a:lvl8pPr>
      <a:lvl9pPr marL="0" marR="0" indent="2743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Futura"/>
        </a:defRPr>
      </a:lvl9pPr>
    </p:titleStyle>
    <p:bodyStyle>
      <a:lvl1pPr marL="508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Medium"/>
          <a:ea typeface="Avenir Medium"/>
          <a:cs typeface="Avenir Medium"/>
          <a:sym typeface="Avenir Medium"/>
        </a:defRPr>
      </a:lvl1pPr>
      <a:lvl2pPr marL="1016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Medium"/>
          <a:ea typeface="Avenir Medium"/>
          <a:cs typeface="Avenir Medium"/>
          <a:sym typeface="Avenir Medium"/>
        </a:defRPr>
      </a:lvl2pPr>
      <a:lvl3pPr marL="1524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Medium"/>
          <a:ea typeface="Avenir Medium"/>
          <a:cs typeface="Avenir Medium"/>
          <a:sym typeface="Avenir Medium"/>
        </a:defRPr>
      </a:lvl3pPr>
      <a:lvl4pPr marL="2032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Medium"/>
          <a:ea typeface="Avenir Medium"/>
          <a:cs typeface="Avenir Medium"/>
          <a:sym typeface="Avenir Medium"/>
        </a:defRPr>
      </a:lvl4pPr>
      <a:lvl5pPr marL="2540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Medium"/>
          <a:ea typeface="Avenir Medium"/>
          <a:cs typeface="Avenir Medium"/>
          <a:sym typeface="Avenir Medium"/>
        </a:defRPr>
      </a:lvl5pPr>
      <a:lvl6pPr marL="3048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Medium"/>
          <a:ea typeface="Avenir Medium"/>
          <a:cs typeface="Avenir Medium"/>
          <a:sym typeface="Avenir Medium"/>
        </a:defRPr>
      </a:lvl6pPr>
      <a:lvl7pPr marL="3556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Medium"/>
          <a:ea typeface="Avenir Medium"/>
          <a:cs typeface="Avenir Medium"/>
          <a:sym typeface="Avenir Medium"/>
        </a:defRPr>
      </a:lvl7pPr>
      <a:lvl8pPr marL="4064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Medium"/>
          <a:ea typeface="Avenir Medium"/>
          <a:cs typeface="Avenir Medium"/>
          <a:sym typeface="Avenir Medium"/>
        </a:defRPr>
      </a:lvl8pPr>
      <a:lvl9pPr marL="4572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Medium"/>
          <a:ea typeface="Avenir Medium"/>
          <a:cs typeface="Avenir Medium"/>
          <a:sym typeface="Avenir Medium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Futura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Futura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Futura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Futura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Futura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Futura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Futura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Futura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Futur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olo"/>
          <p:cNvSpPr txBox="1">
            <a:spLocks noGrp="1"/>
          </p:cNvSpPr>
          <p:nvPr>
            <p:ph type="title"/>
          </p:nvPr>
        </p:nvSpPr>
        <p:spPr>
          <a:xfrm>
            <a:off x="1257300" y="1663700"/>
            <a:ext cx="21869400" cy="38227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it-IT" sz="8000" dirty="0" err="1"/>
              <a:t>rewriting</a:t>
            </a:r>
            <a:r>
              <a:rPr lang="it-IT" sz="8000" dirty="0"/>
              <a:t> </a:t>
            </a:r>
            <a:r>
              <a:rPr lang="it-IT" sz="8000" dirty="0" err="1"/>
              <a:t>myths</a:t>
            </a:r>
            <a:r>
              <a:rPr lang="it-IT" sz="8000" dirty="0"/>
              <a:t> of </a:t>
            </a:r>
            <a:r>
              <a:rPr lang="it-IT" sz="8000" dirty="0" err="1"/>
              <a:t>violation</a:t>
            </a:r>
            <a:r>
              <a:rPr lang="it-IT" sz="8000" dirty="0"/>
              <a:t>: Matthew </a:t>
            </a:r>
            <a:r>
              <a:rPr lang="it-IT" sz="8000" dirty="0" err="1"/>
              <a:t>Arnold’s</a:t>
            </a:r>
            <a:r>
              <a:rPr lang="it-IT" sz="8000" dirty="0"/>
              <a:t> «</a:t>
            </a:r>
            <a:r>
              <a:rPr lang="it-IT" sz="8000" dirty="0" err="1"/>
              <a:t>Philomela</a:t>
            </a:r>
            <a:r>
              <a:rPr lang="it-IT" sz="8000" dirty="0"/>
              <a:t>» </a:t>
            </a:r>
            <a:r>
              <a:rPr lang="it-IT" sz="6600" dirty="0"/>
              <a:t>and </a:t>
            </a:r>
            <a:br>
              <a:rPr lang="it-IT" sz="6600" dirty="0"/>
            </a:br>
            <a:r>
              <a:rPr lang="it-IT" sz="8000" dirty="0" err="1"/>
              <a:t>W.B.Yeats</a:t>
            </a:r>
            <a:r>
              <a:rPr lang="it-IT" sz="8000" dirty="0"/>
              <a:t>’ «Leda and the </a:t>
            </a:r>
            <a:r>
              <a:rPr lang="it-IT" sz="8000" dirty="0" err="1"/>
              <a:t>Swan</a:t>
            </a:r>
            <a:r>
              <a:rPr lang="it-IT" sz="8000" dirty="0"/>
              <a:t>»</a:t>
            </a:r>
            <a:endParaRPr sz="8000" dirty="0"/>
          </a:p>
        </p:txBody>
      </p:sp>
      <p:sp>
        <p:nvSpPr>
          <p:cNvPr id="159" name="John Donne, MetaPHYSICAL POETRY AND ‘ANATOMICAL MAPPING'"/>
          <p:cNvSpPr txBox="1"/>
          <p:nvPr/>
        </p:nvSpPr>
        <p:spPr>
          <a:xfrm>
            <a:off x="1257300" y="1663700"/>
            <a:ext cx="21767673" cy="9480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537590">
              <a:defRPr sz="4814" cap="all" spc="96">
                <a:solidFill>
                  <a:srgbClr val="FFFFFF"/>
                </a:solidFill>
                <a:latin typeface="+mn-lt"/>
                <a:ea typeface="+mn-ea"/>
                <a:cs typeface="+mn-cs"/>
                <a:sym typeface="Futura"/>
              </a:defRPr>
            </a:lvl1pPr>
          </a:lstStyle>
          <a:p>
            <a:endParaRPr dirty="0"/>
          </a:p>
        </p:txBody>
      </p:sp>
      <p:sp>
        <p:nvSpPr>
          <p:cNvPr id="161" name="1572-1631"/>
          <p:cNvSpPr/>
          <p:nvPr/>
        </p:nvSpPr>
        <p:spPr>
          <a:xfrm>
            <a:off x="12141136" y="5990264"/>
            <a:ext cx="6764244" cy="7340725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5100" cap="all" spc="102">
                <a:solidFill>
                  <a:srgbClr val="FFFFFF"/>
                </a:solidFill>
                <a:latin typeface="+mn-lt"/>
                <a:ea typeface="+mn-ea"/>
                <a:cs typeface="+mn-cs"/>
                <a:sym typeface="Futura"/>
              </a:defRPr>
            </a:lvl1pPr>
          </a:lstStyle>
          <a:p>
            <a:endParaRPr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D680B854-F0C4-9448-B622-C8B57F6C5D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2499" y="5990264"/>
            <a:ext cx="6978651" cy="697865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0BF7458-62F4-1B43-9E27-B3C7F3FC1C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41136" y="4682289"/>
            <a:ext cx="6764244" cy="864870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2ADAC29D-384F-DF4A-9DD6-049738027F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355300" y="126873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med" advTm="1507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0075FB57-38C7-2047-AABB-0E0BF0CE8F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7900FBCB-1A02-FB44-978B-CB45F8F5C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10D6D48-75A5-7C43-8CCE-F618A38551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304613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Metaphysical poetry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r>
              <a:rPr lang="it-IT" dirty="0" err="1"/>
              <a:t>there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no </a:t>
            </a:r>
            <a:r>
              <a:rPr lang="it-IT" dirty="0" err="1"/>
              <a:t>myth</a:t>
            </a:r>
            <a:r>
              <a:rPr lang="it-IT" dirty="0"/>
              <a:t> </a:t>
            </a:r>
            <a:r>
              <a:rPr lang="it-IT" dirty="0" err="1"/>
              <a:t>without</a:t>
            </a:r>
            <a:r>
              <a:rPr lang="it-IT" dirty="0"/>
              <a:t> </a:t>
            </a:r>
            <a:r>
              <a:rPr lang="it-IT" dirty="0" err="1"/>
              <a:t>bodies</a:t>
            </a:r>
            <a:r>
              <a:rPr lang="it-IT" dirty="0"/>
              <a:t>, male, </a:t>
            </a:r>
            <a:r>
              <a:rPr lang="it-IT" dirty="0" err="1"/>
              <a:t>female</a:t>
            </a:r>
            <a:r>
              <a:rPr lang="it-IT"/>
              <a:t>, transgender/ed </a:t>
            </a:r>
            <a:r>
              <a:rPr lang="it-IT" dirty="0"/>
              <a:t>or </a:t>
            </a:r>
            <a:r>
              <a:rPr lang="it-IT" dirty="0" err="1"/>
              <a:t>hermaphrodite</a:t>
            </a:r>
            <a:r>
              <a:rPr lang="it-IT" dirty="0"/>
              <a:t> </a:t>
            </a:r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r>
              <a:rPr lang="it-IT" dirty="0" err="1"/>
              <a:t>Pain</a:t>
            </a:r>
            <a:r>
              <a:rPr lang="it-IT" dirty="0"/>
              <a:t>, </a:t>
            </a:r>
            <a:r>
              <a:rPr lang="it-IT" dirty="0" err="1"/>
              <a:t>violence</a:t>
            </a:r>
            <a:r>
              <a:rPr lang="it-IT" dirty="0"/>
              <a:t>, </a:t>
            </a:r>
            <a:r>
              <a:rPr lang="it-IT" dirty="0" err="1"/>
              <a:t>metamorphosis</a:t>
            </a:r>
            <a:r>
              <a:rPr lang="it-IT" dirty="0"/>
              <a:t> are </a:t>
            </a:r>
            <a:r>
              <a:rPr lang="it-IT" dirty="0" err="1"/>
              <a:t>at</a:t>
            </a:r>
            <a:r>
              <a:rPr lang="it-IT" dirty="0"/>
              <a:t> the </a:t>
            </a:r>
            <a:r>
              <a:rPr lang="it-IT" dirty="0" err="1"/>
              <a:t>heart</a:t>
            </a:r>
            <a:r>
              <a:rPr lang="it-IT" dirty="0"/>
              <a:t> of </a:t>
            </a:r>
            <a:r>
              <a:rPr lang="it-IT" dirty="0" err="1"/>
              <a:t>myth</a:t>
            </a:r>
            <a:endParaRPr lang="it-IT" dirty="0"/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r>
              <a:rPr lang="it-IT" dirty="0" err="1"/>
              <a:t>Female</a:t>
            </a:r>
            <a:r>
              <a:rPr lang="it-IT" dirty="0"/>
              <a:t> </a:t>
            </a:r>
            <a:r>
              <a:rPr lang="it-IT" dirty="0" err="1"/>
              <a:t>violation</a:t>
            </a:r>
            <a:r>
              <a:rPr lang="it-IT" dirty="0"/>
              <a:t> by the </a:t>
            </a:r>
            <a:r>
              <a:rPr lang="it-IT" dirty="0" err="1"/>
              <a:t>gods</a:t>
            </a:r>
            <a:r>
              <a:rPr lang="it-IT" dirty="0"/>
              <a:t> and </a:t>
            </a:r>
            <a:r>
              <a:rPr lang="it-IT" dirty="0" err="1"/>
              <a:t>ensuing</a:t>
            </a:r>
            <a:r>
              <a:rPr lang="it-IT" dirty="0"/>
              <a:t> </a:t>
            </a:r>
            <a:r>
              <a:rPr lang="it-IT" dirty="0" err="1"/>
              <a:t>metamorphosis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recurrent</a:t>
            </a:r>
            <a:endParaRPr lang="it-IT" dirty="0"/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endParaRPr dirty="0"/>
          </a:p>
          <a:p>
            <a:pPr marL="0" indent="0" defTabSz="440588">
              <a:spcBef>
                <a:spcPts val="0"/>
              </a:spcBef>
              <a:buClrTx/>
              <a:buSzTx/>
              <a:buNone/>
              <a:defRPr sz="1176" spc="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endParaRPr dirty="0"/>
          </a:p>
        </p:txBody>
      </p:sp>
      <p:sp>
        <p:nvSpPr>
          <p:cNvPr id="164" name="The cultural context:"/>
          <p:cNvSpPr txBox="1">
            <a:spLocks noGrp="1"/>
          </p:cNvSpPr>
          <p:nvPr>
            <p:ph type="title" idx="4294967295"/>
          </p:nvPr>
        </p:nvSpPr>
        <p:spPr>
          <a:xfrm>
            <a:off x="0" y="825500"/>
            <a:ext cx="21869400" cy="1054100"/>
          </a:xfrm>
          <a:prstGeom prst="rect">
            <a:avLst/>
          </a:prstGeom>
        </p:spPr>
        <p:txBody>
          <a:bodyPr/>
          <a:lstStyle>
            <a:lvl1pPr defTabSz="634745">
              <a:defRPr sz="5684" spc="113"/>
            </a:lvl1pPr>
          </a:lstStyle>
          <a:p>
            <a:r>
              <a:rPr lang="it-IT" dirty="0" err="1"/>
              <a:t>Bodies</a:t>
            </a:r>
            <a:r>
              <a:rPr lang="it-IT" dirty="0"/>
              <a:t> in </a:t>
            </a:r>
            <a:r>
              <a:rPr lang="it-IT" dirty="0" err="1"/>
              <a:t>myth</a:t>
            </a:r>
            <a:endParaRPr dirty="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91A0A3BD-B0CE-8144-8017-E686660B5A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355300" y="126873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med" advTm="929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Metaphysical poetry…"/>
          <p:cNvSpPr txBox="1">
            <a:spLocks noGrp="1"/>
          </p:cNvSpPr>
          <p:nvPr>
            <p:ph type="body" idx="1"/>
          </p:nvPr>
        </p:nvSpPr>
        <p:spPr>
          <a:xfrm>
            <a:off x="1257300" y="1854200"/>
            <a:ext cx="21869400" cy="105029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defTabSz="634745">
              <a:spcBef>
                <a:spcPts val="4700"/>
              </a:spcBef>
              <a:buClrTx/>
              <a:buSzTx/>
              <a:defRPr sz="8526" spc="170"/>
            </a:pPr>
            <a:r>
              <a:rPr lang="it-IT" sz="7200" dirty="0"/>
              <a:t>In </a:t>
            </a:r>
            <a:r>
              <a:rPr lang="it-IT" sz="7200" dirty="0" err="1"/>
              <a:t>myth</a:t>
            </a:r>
            <a:r>
              <a:rPr lang="it-IT" sz="7200" dirty="0"/>
              <a:t> and </a:t>
            </a:r>
            <a:r>
              <a:rPr lang="it-IT" sz="7200" dirty="0" err="1"/>
              <a:t>religion</a:t>
            </a:r>
            <a:r>
              <a:rPr lang="it-IT" sz="7200" dirty="0"/>
              <a:t>, </a:t>
            </a:r>
            <a:r>
              <a:rPr lang="it-IT" sz="7200" dirty="0" err="1"/>
              <a:t>monstrous</a:t>
            </a:r>
            <a:r>
              <a:rPr lang="it-IT" sz="7200" dirty="0"/>
              <a:t> and </a:t>
            </a:r>
            <a:r>
              <a:rPr lang="it-IT" sz="7200" dirty="0" err="1"/>
              <a:t>supernatural</a:t>
            </a:r>
            <a:r>
              <a:rPr lang="it-IT" sz="7200" dirty="0"/>
              <a:t> </a:t>
            </a:r>
            <a:r>
              <a:rPr lang="it-IT" sz="7200" dirty="0" err="1"/>
              <a:t>creatures</a:t>
            </a:r>
            <a:r>
              <a:rPr lang="it-IT" sz="7200" dirty="0"/>
              <a:t> (</a:t>
            </a:r>
            <a:r>
              <a:rPr lang="it-IT" sz="7200" dirty="0" err="1"/>
              <a:t>such</a:t>
            </a:r>
            <a:r>
              <a:rPr lang="it-IT" sz="7200" dirty="0"/>
              <a:t> </a:t>
            </a:r>
            <a:r>
              <a:rPr lang="it-IT" sz="7200" dirty="0" err="1"/>
              <a:t>as</a:t>
            </a:r>
            <a:r>
              <a:rPr lang="it-IT" sz="7200" dirty="0"/>
              <a:t> </a:t>
            </a:r>
            <a:r>
              <a:rPr lang="it-IT" sz="7200" dirty="0" err="1"/>
              <a:t>winged</a:t>
            </a:r>
            <a:r>
              <a:rPr lang="it-IT" sz="7200" dirty="0"/>
              <a:t> </a:t>
            </a:r>
            <a:r>
              <a:rPr lang="it-IT" sz="7200" dirty="0" err="1"/>
              <a:t>angel</a:t>
            </a:r>
            <a:r>
              <a:rPr lang="it-IT" sz="7200" dirty="0"/>
              <a:t>, the </a:t>
            </a:r>
            <a:r>
              <a:rPr lang="it-IT" sz="7200" dirty="0" err="1"/>
              <a:t>centaur</a:t>
            </a:r>
            <a:r>
              <a:rPr lang="it-IT" sz="7200" dirty="0"/>
              <a:t>, the </a:t>
            </a:r>
            <a:r>
              <a:rPr lang="it-IT" sz="7200" dirty="0" err="1"/>
              <a:t>griffin</a:t>
            </a:r>
            <a:r>
              <a:rPr lang="it-IT" sz="7200" dirty="0"/>
              <a:t>, the </a:t>
            </a:r>
            <a:r>
              <a:rPr lang="it-IT" sz="7200" dirty="0" err="1"/>
              <a:t>sphinx</a:t>
            </a:r>
            <a:r>
              <a:rPr lang="it-IT" sz="7200" dirty="0"/>
              <a:t>, the medusa and the </a:t>
            </a:r>
            <a:r>
              <a:rPr lang="it-IT" sz="7200" dirty="0" err="1"/>
              <a:t>various</a:t>
            </a:r>
            <a:r>
              <a:rPr lang="it-IT" sz="7200" dirty="0"/>
              <a:t> </a:t>
            </a:r>
            <a:r>
              <a:rPr lang="it-IT" sz="7200" dirty="0" err="1"/>
              <a:t>demons</a:t>
            </a:r>
            <a:r>
              <a:rPr lang="it-IT" sz="7200" dirty="0"/>
              <a:t> and </a:t>
            </a:r>
            <a:r>
              <a:rPr lang="it-IT" sz="7200" dirty="0" err="1"/>
              <a:t>divinities</a:t>
            </a:r>
            <a:r>
              <a:rPr lang="it-IT" sz="7200" dirty="0"/>
              <a:t> with </a:t>
            </a:r>
            <a:r>
              <a:rPr lang="it-IT" sz="7200" dirty="0" err="1"/>
              <a:t>animal</a:t>
            </a:r>
            <a:r>
              <a:rPr lang="it-IT" sz="7200" dirty="0"/>
              <a:t> </a:t>
            </a:r>
            <a:r>
              <a:rPr lang="it-IT" sz="7200" dirty="0" err="1"/>
              <a:t>features</a:t>
            </a:r>
            <a:r>
              <a:rPr lang="it-IT" sz="7200" dirty="0"/>
              <a:t> </a:t>
            </a:r>
            <a:r>
              <a:rPr lang="it-IT" sz="7200" dirty="0" err="1"/>
              <a:t>like</a:t>
            </a:r>
            <a:r>
              <a:rPr lang="it-IT" sz="7200" dirty="0"/>
              <a:t> ibis-</a:t>
            </a:r>
            <a:r>
              <a:rPr lang="it-IT" sz="7200" dirty="0" err="1"/>
              <a:t>headed</a:t>
            </a:r>
            <a:r>
              <a:rPr lang="it-IT" sz="7200" dirty="0"/>
              <a:t> </a:t>
            </a:r>
            <a:r>
              <a:rPr lang="it-IT" sz="7200" dirty="0" err="1"/>
              <a:t>Thoth</a:t>
            </a:r>
            <a:r>
              <a:rPr lang="it-IT" sz="7200" dirty="0"/>
              <a:t> </a:t>
            </a:r>
            <a:r>
              <a:rPr lang="it-IT" sz="7200" dirty="0" err="1"/>
              <a:t>goat-headed</a:t>
            </a:r>
            <a:r>
              <a:rPr lang="it-IT" sz="7200" dirty="0"/>
              <a:t> </a:t>
            </a:r>
            <a:r>
              <a:rPr lang="it-IT" sz="7200" dirty="0" err="1"/>
              <a:t>Satan</a:t>
            </a:r>
            <a:r>
              <a:rPr lang="it-IT" sz="7200" dirty="0"/>
              <a:t> for ex.), are </a:t>
            </a:r>
            <a:r>
              <a:rPr lang="it-IT" sz="7200" i="1" dirty="0" err="1"/>
              <a:t>hybrids</a:t>
            </a:r>
            <a:r>
              <a:rPr lang="it-IT" sz="7200" dirty="0"/>
              <a:t>, </a:t>
            </a:r>
            <a:r>
              <a:rPr lang="it-IT" sz="7200" dirty="0" err="1"/>
              <a:t>whose</a:t>
            </a:r>
            <a:r>
              <a:rPr lang="it-IT" sz="7200" dirty="0"/>
              <a:t> </a:t>
            </a:r>
            <a:r>
              <a:rPr lang="it-IT" sz="7200" dirty="0" err="1"/>
              <a:t>physical</a:t>
            </a:r>
            <a:r>
              <a:rPr lang="it-IT" sz="7200" dirty="0"/>
              <a:t> </a:t>
            </a:r>
            <a:r>
              <a:rPr lang="it-IT" sz="7200" dirty="0" err="1"/>
              <a:t>forms</a:t>
            </a:r>
            <a:r>
              <a:rPr lang="it-IT" sz="7200" dirty="0"/>
              <a:t> </a:t>
            </a:r>
            <a:r>
              <a:rPr lang="it-IT" sz="7200" dirty="0" err="1"/>
              <a:t>embody</a:t>
            </a:r>
            <a:r>
              <a:rPr lang="it-IT" sz="7200" dirty="0"/>
              <a:t> </a:t>
            </a:r>
            <a:r>
              <a:rPr lang="it-IT" sz="7200" dirty="0" err="1"/>
              <a:t>paradox</a:t>
            </a:r>
            <a:r>
              <a:rPr lang="it-IT" sz="7200" dirty="0"/>
              <a:t> and </a:t>
            </a:r>
            <a:r>
              <a:rPr lang="it-IT" sz="7200" dirty="0" err="1"/>
              <a:t>impossibility</a:t>
            </a:r>
            <a:r>
              <a:rPr lang="it-IT" sz="7200" dirty="0"/>
              <a:t>.</a:t>
            </a:r>
          </a:p>
          <a:p>
            <a:pPr defTabSz="634745">
              <a:spcBef>
                <a:spcPts val="4700"/>
              </a:spcBef>
              <a:buClrTx/>
              <a:buSzTx/>
              <a:defRPr sz="8526" spc="170"/>
            </a:pPr>
            <a:r>
              <a:rPr lang="it-IT" sz="8526" dirty="0" err="1"/>
              <a:t>Bodies</a:t>
            </a:r>
            <a:r>
              <a:rPr lang="it-IT" sz="8526" dirty="0"/>
              <a:t> are </a:t>
            </a:r>
            <a:r>
              <a:rPr lang="it-IT" sz="8526" dirty="0" err="1"/>
              <a:t>also</a:t>
            </a:r>
            <a:r>
              <a:rPr lang="it-IT" sz="8526" dirty="0"/>
              <a:t> </a:t>
            </a:r>
            <a:r>
              <a:rPr lang="it-IT" sz="8526" dirty="0" err="1"/>
              <a:t>associted</a:t>
            </a:r>
            <a:r>
              <a:rPr lang="it-IT" sz="8526" dirty="0"/>
              <a:t> to the </a:t>
            </a:r>
            <a:r>
              <a:rPr lang="it-IT" sz="8526" dirty="0" err="1"/>
              <a:t>natural</a:t>
            </a:r>
            <a:r>
              <a:rPr lang="it-IT" sz="8526" dirty="0"/>
              <a:t> world: </a:t>
            </a:r>
          </a:p>
          <a:p>
            <a:pPr defTabSz="634745">
              <a:spcBef>
                <a:spcPts val="4700"/>
              </a:spcBef>
              <a:buClrTx/>
              <a:buSzTx/>
              <a:defRPr sz="8526" spc="170"/>
            </a:pPr>
            <a:r>
              <a:rPr lang="it-IT" sz="8526" dirty="0" err="1"/>
              <a:t>one</a:t>
            </a:r>
            <a:r>
              <a:rPr lang="it-IT" sz="8526" dirty="0"/>
              <a:t> of the </a:t>
            </a:r>
            <a:r>
              <a:rPr lang="it-IT" sz="8526" dirty="0" err="1"/>
              <a:t>most</a:t>
            </a:r>
            <a:r>
              <a:rPr lang="it-IT" sz="8526" dirty="0"/>
              <a:t> </a:t>
            </a:r>
            <a:r>
              <a:rPr lang="it-IT" sz="8526" dirty="0" err="1"/>
              <a:t>recurrent</a:t>
            </a:r>
            <a:r>
              <a:rPr lang="it-IT" sz="8526" dirty="0"/>
              <a:t> </a:t>
            </a:r>
            <a:r>
              <a:rPr lang="it-IT" sz="8526" dirty="0" err="1"/>
              <a:t>associations</a:t>
            </a:r>
            <a:r>
              <a:rPr lang="it-IT" sz="8526" dirty="0"/>
              <a:t> </a:t>
            </a:r>
            <a:r>
              <a:rPr lang="it-IT" sz="8526" dirty="0" err="1"/>
              <a:t>is</a:t>
            </a:r>
            <a:r>
              <a:rPr lang="it-IT" sz="8526" dirty="0"/>
              <a:t> </a:t>
            </a:r>
            <a:r>
              <a:rPr lang="it-IT" sz="8526" dirty="0" err="1"/>
              <a:t>that</a:t>
            </a:r>
            <a:r>
              <a:rPr lang="it-IT" sz="8526" dirty="0"/>
              <a:t> </a:t>
            </a:r>
            <a:r>
              <a:rPr lang="it-IT" sz="8526" dirty="0" err="1"/>
              <a:t>between</a:t>
            </a:r>
            <a:r>
              <a:rPr lang="it-IT" sz="8526" dirty="0"/>
              <a:t> the </a:t>
            </a:r>
            <a:r>
              <a:rPr lang="it-IT" sz="8526" dirty="0" err="1"/>
              <a:t>female</a:t>
            </a:r>
            <a:r>
              <a:rPr lang="it-IT" sz="8526" dirty="0"/>
              <a:t> body and the </a:t>
            </a:r>
            <a:r>
              <a:rPr lang="it-IT" sz="8526" dirty="0" err="1"/>
              <a:t>earth</a:t>
            </a:r>
            <a:endParaRPr sz="7200" dirty="0"/>
          </a:p>
        </p:txBody>
      </p:sp>
      <p:sp>
        <p:nvSpPr>
          <p:cNvPr id="164" name="The cultural context:"/>
          <p:cNvSpPr txBox="1">
            <a:spLocks noGrp="1"/>
          </p:cNvSpPr>
          <p:nvPr>
            <p:ph type="title" idx="4294967295"/>
          </p:nvPr>
        </p:nvSpPr>
        <p:spPr>
          <a:xfrm>
            <a:off x="0" y="825500"/>
            <a:ext cx="21869400" cy="1054100"/>
          </a:xfrm>
          <a:prstGeom prst="rect">
            <a:avLst/>
          </a:prstGeom>
        </p:spPr>
        <p:txBody>
          <a:bodyPr/>
          <a:lstStyle>
            <a:lvl1pPr defTabSz="634745">
              <a:defRPr sz="5684" spc="113"/>
            </a:lvl1pPr>
          </a:lstStyle>
          <a:p>
            <a:r>
              <a:rPr lang="it-IT" dirty="0"/>
              <a:t>The body in </a:t>
            </a:r>
            <a:r>
              <a:rPr lang="it-IT" dirty="0" err="1"/>
              <a:t>myth</a:t>
            </a:r>
            <a:endParaRPr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4A49298-F71D-1C44-9809-DC4F375738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355300" y="12687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694689"/>
      </p:ext>
    </p:extLst>
  </p:cSld>
  <p:clrMapOvr>
    <a:masterClrMapping/>
  </p:clrMapOvr>
  <p:transition spd="med" advTm="558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Metaphysical poetry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r>
              <a:rPr lang="it-IT" dirty="0" err="1"/>
              <a:t>Myths</a:t>
            </a:r>
            <a:r>
              <a:rPr lang="it-IT" dirty="0"/>
              <a:t> of </a:t>
            </a:r>
            <a:r>
              <a:rPr lang="it-IT" dirty="0" err="1"/>
              <a:t>violation</a:t>
            </a:r>
            <a:r>
              <a:rPr lang="it-IT" dirty="0"/>
              <a:t> </a:t>
            </a:r>
            <a:r>
              <a:rPr lang="it-IT" dirty="0" err="1"/>
              <a:t>often</a:t>
            </a:r>
            <a:r>
              <a:rPr lang="it-IT" dirty="0"/>
              <a:t> </a:t>
            </a:r>
            <a:r>
              <a:rPr lang="it-IT" dirty="0" err="1"/>
              <a:t>entail</a:t>
            </a:r>
            <a:r>
              <a:rPr lang="it-IT" dirty="0"/>
              <a:t> the </a:t>
            </a:r>
            <a:r>
              <a:rPr lang="it-IT" dirty="0" err="1"/>
              <a:t>impossibility</a:t>
            </a:r>
            <a:r>
              <a:rPr lang="it-IT" dirty="0"/>
              <a:t> of </a:t>
            </a:r>
            <a:r>
              <a:rPr lang="it-IT" dirty="0" err="1"/>
              <a:t>expressing</a:t>
            </a:r>
            <a:r>
              <a:rPr lang="it-IT" dirty="0"/>
              <a:t> </a:t>
            </a:r>
            <a:r>
              <a:rPr lang="it-IT" dirty="0" err="1"/>
              <a:t>pain</a:t>
            </a:r>
            <a:r>
              <a:rPr lang="it-IT" dirty="0"/>
              <a:t> - </a:t>
            </a:r>
            <a:r>
              <a:rPr lang="it-IT" dirty="0" err="1"/>
              <a:t>physical</a:t>
            </a:r>
            <a:r>
              <a:rPr lang="it-IT" dirty="0"/>
              <a:t> and </a:t>
            </a:r>
            <a:r>
              <a:rPr lang="it-IT" dirty="0" err="1"/>
              <a:t>emotional</a:t>
            </a:r>
            <a:r>
              <a:rPr lang="it-IT" dirty="0"/>
              <a:t> – the </a:t>
            </a:r>
            <a:r>
              <a:rPr lang="it-IT" dirty="0" err="1"/>
              <a:t>Philomela</a:t>
            </a:r>
            <a:r>
              <a:rPr lang="it-IT" dirty="0"/>
              <a:t> </a:t>
            </a:r>
            <a:r>
              <a:rPr lang="it-IT" dirty="0" err="1"/>
              <a:t>myth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among</a:t>
            </a:r>
            <a:r>
              <a:rPr lang="it-IT" dirty="0"/>
              <a:t> the </a:t>
            </a:r>
            <a:r>
              <a:rPr lang="it-IT" dirty="0" err="1"/>
              <a:t>most</a:t>
            </a:r>
            <a:r>
              <a:rPr lang="it-IT" dirty="0"/>
              <a:t> </a:t>
            </a:r>
            <a:r>
              <a:rPr lang="it-IT" dirty="0" err="1"/>
              <a:t>important</a:t>
            </a:r>
            <a:r>
              <a:rPr lang="it-IT" dirty="0"/>
              <a:t> </a:t>
            </a:r>
            <a:r>
              <a:rPr lang="it-IT" dirty="0" err="1"/>
              <a:t>ones</a:t>
            </a:r>
            <a:r>
              <a:rPr lang="it-IT" dirty="0"/>
              <a:t>.</a:t>
            </a:r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r>
              <a:rPr lang="it-IT" dirty="0" err="1"/>
              <a:t>Myth</a:t>
            </a:r>
            <a:r>
              <a:rPr lang="it-IT" dirty="0"/>
              <a:t> </a:t>
            </a:r>
            <a:r>
              <a:rPr lang="it-IT" dirty="0" err="1"/>
              <a:t>also</a:t>
            </a:r>
            <a:r>
              <a:rPr lang="it-IT" dirty="0"/>
              <a:t> </a:t>
            </a:r>
            <a:r>
              <a:rPr lang="it-IT" dirty="0" err="1"/>
              <a:t>crystallizes</a:t>
            </a:r>
            <a:r>
              <a:rPr lang="it-IT" dirty="0"/>
              <a:t> the </a:t>
            </a:r>
            <a:r>
              <a:rPr lang="it-IT" dirty="0" err="1"/>
              <a:t>problematic</a:t>
            </a:r>
            <a:r>
              <a:rPr lang="it-IT" dirty="0"/>
              <a:t> </a:t>
            </a:r>
            <a:r>
              <a:rPr lang="it-IT" dirty="0" err="1"/>
              <a:t>physicality</a:t>
            </a:r>
            <a:r>
              <a:rPr lang="it-IT" dirty="0"/>
              <a:t> of </a:t>
            </a:r>
            <a:r>
              <a:rPr lang="it-IT" dirty="0" err="1"/>
              <a:t>pain</a:t>
            </a:r>
            <a:r>
              <a:rPr lang="it-IT" dirty="0"/>
              <a:t> </a:t>
            </a:r>
            <a:r>
              <a:rPr lang="it-IT" dirty="0" err="1"/>
              <a:t>which</a:t>
            </a:r>
            <a:r>
              <a:rPr lang="it-IT" dirty="0"/>
              <a:t> </a:t>
            </a:r>
            <a:r>
              <a:rPr lang="it-IT" dirty="0" err="1"/>
              <a:t>cannot</a:t>
            </a:r>
            <a:r>
              <a:rPr lang="it-IT" dirty="0"/>
              <a:t> be </a:t>
            </a:r>
            <a:r>
              <a:rPr lang="it-IT" dirty="0" err="1"/>
              <a:t>expressed</a:t>
            </a:r>
            <a:r>
              <a:rPr lang="it-IT" dirty="0"/>
              <a:t> </a:t>
            </a:r>
            <a:r>
              <a:rPr lang="it-IT" dirty="0" err="1"/>
              <a:t>into</a:t>
            </a:r>
            <a:r>
              <a:rPr lang="it-IT" dirty="0"/>
              <a:t> </a:t>
            </a:r>
            <a:r>
              <a:rPr lang="it-IT" dirty="0" err="1"/>
              <a:t>words</a:t>
            </a:r>
            <a:endParaRPr lang="it-IT" dirty="0"/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endParaRPr dirty="0"/>
          </a:p>
          <a:p>
            <a:pPr marL="0" indent="0" defTabSz="440588">
              <a:spcBef>
                <a:spcPts val="0"/>
              </a:spcBef>
              <a:buClrTx/>
              <a:buSzTx/>
              <a:buNone/>
              <a:defRPr sz="1176" spc="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endParaRPr dirty="0"/>
          </a:p>
        </p:txBody>
      </p:sp>
      <p:sp>
        <p:nvSpPr>
          <p:cNvPr id="164" name="The cultural context:"/>
          <p:cNvSpPr txBox="1">
            <a:spLocks noGrp="1"/>
          </p:cNvSpPr>
          <p:nvPr>
            <p:ph type="title" idx="4294967295"/>
          </p:nvPr>
        </p:nvSpPr>
        <p:spPr>
          <a:xfrm flipV="1">
            <a:off x="0" y="771525"/>
            <a:ext cx="21869400" cy="539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634745">
              <a:defRPr sz="5684" spc="113"/>
            </a:lvl1pPr>
          </a:lstStyle>
          <a:p>
            <a:r>
              <a:rPr dirty="0"/>
              <a:t>: 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8FAA0636-8501-7843-A205-E842F0367A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355300" y="12687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302215"/>
      </p:ext>
    </p:extLst>
  </p:cSld>
  <p:clrMapOvr>
    <a:masterClrMapping/>
  </p:clrMapOvr>
  <p:transition spd="med" advTm="2303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751CBC4B-A8A6-2F49-8154-550CC43F9A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sz="8000" dirty="0" err="1"/>
              <a:t>mythology</a:t>
            </a:r>
            <a:r>
              <a:rPr lang="it-IT" sz="8000" dirty="0"/>
              <a:t> </a:t>
            </a:r>
            <a:r>
              <a:rPr lang="it-IT" sz="8000" dirty="0" err="1"/>
              <a:t>uses</a:t>
            </a:r>
            <a:r>
              <a:rPr lang="it-IT" sz="8000" dirty="0"/>
              <a:t> the body </a:t>
            </a:r>
            <a:r>
              <a:rPr lang="it-IT" sz="8000" dirty="0" err="1"/>
              <a:t>as</a:t>
            </a:r>
            <a:r>
              <a:rPr lang="it-IT" sz="8000" dirty="0"/>
              <a:t> the </a:t>
            </a:r>
            <a:r>
              <a:rPr lang="it-IT" sz="8000" dirty="0" err="1"/>
              <a:t>vehicle</a:t>
            </a:r>
            <a:r>
              <a:rPr lang="it-IT" sz="8000" dirty="0"/>
              <a:t> for </a:t>
            </a:r>
            <a:r>
              <a:rPr lang="it-IT" sz="8000" dirty="0" err="1"/>
              <a:t>expressing</a:t>
            </a:r>
            <a:r>
              <a:rPr lang="it-IT" sz="8000" dirty="0"/>
              <a:t> the </a:t>
            </a:r>
            <a:r>
              <a:rPr lang="it-IT" sz="8000" dirty="0" err="1"/>
              <a:t>tensions</a:t>
            </a:r>
            <a:r>
              <a:rPr lang="it-IT" sz="8000" dirty="0"/>
              <a:t>, </a:t>
            </a:r>
            <a:r>
              <a:rPr lang="it-IT" sz="8000" dirty="0" err="1"/>
              <a:t>contradictions</a:t>
            </a:r>
            <a:r>
              <a:rPr lang="it-IT" sz="8000" dirty="0"/>
              <a:t> and </a:t>
            </a:r>
            <a:r>
              <a:rPr lang="it-IT" sz="8000" dirty="0" err="1"/>
              <a:t>dilemmas</a:t>
            </a:r>
            <a:r>
              <a:rPr lang="it-IT" sz="8000" dirty="0"/>
              <a:t> </a:t>
            </a:r>
            <a:r>
              <a:rPr lang="it-IT" sz="8000" dirty="0" err="1"/>
              <a:t>faced</a:t>
            </a:r>
            <a:r>
              <a:rPr lang="it-IT" sz="8000" dirty="0"/>
              <a:t> by </a:t>
            </a:r>
            <a:r>
              <a:rPr lang="it-IT" sz="8000" dirty="0" err="1"/>
              <a:t>humans</a:t>
            </a:r>
            <a:r>
              <a:rPr lang="it-IT" sz="8000" dirty="0"/>
              <a:t> in a </a:t>
            </a:r>
            <a:r>
              <a:rPr lang="it-IT" sz="8000" dirty="0" err="1"/>
              <a:t>hostile</a:t>
            </a:r>
            <a:r>
              <a:rPr lang="it-IT" sz="8000" dirty="0"/>
              <a:t> world</a:t>
            </a:r>
          </a:p>
          <a:p>
            <a:r>
              <a:rPr lang="it-IT" sz="8000" dirty="0" err="1"/>
              <a:t>Bodily</a:t>
            </a:r>
            <a:r>
              <a:rPr lang="it-IT" sz="8000" dirty="0"/>
              <a:t> </a:t>
            </a:r>
            <a:r>
              <a:rPr lang="it-IT" sz="8000" dirty="0" err="1"/>
              <a:t>metamorphosis</a:t>
            </a:r>
            <a:r>
              <a:rPr lang="it-IT" sz="8000" dirty="0"/>
              <a:t> </a:t>
            </a:r>
            <a:r>
              <a:rPr lang="it-IT" sz="8000" dirty="0" err="1"/>
              <a:t>is</a:t>
            </a:r>
            <a:r>
              <a:rPr lang="it-IT" sz="8000" dirty="0"/>
              <a:t> a </a:t>
            </a:r>
            <a:r>
              <a:rPr lang="it-IT" sz="8000" dirty="0" err="1"/>
              <a:t>recurrent</a:t>
            </a:r>
            <a:r>
              <a:rPr lang="it-IT" sz="8000" dirty="0"/>
              <a:t> pattern of </a:t>
            </a:r>
            <a:r>
              <a:rPr lang="it-IT" sz="8000" dirty="0" err="1"/>
              <a:t>myth</a:t>
            </a:r>
            <a:r>
              <a:rPr lang="it-IT" sz="8000" dirty="0"/>
              <a:t> and </a:t>
            </a:r>
            <a:r>
              <a:rPr lang="it-IT" sz="8000" dirty="0" err="1"/>
              <a:t>always</a:t>
            </a:r>
            <a:r>
              <a:rPr lang="it-IT" sz="8000" dirty="0"/>
              <a:t> </a:t>
            </a:r>
            <a:r>
              <a:rPr lang="it-IT" sz="8000" dirty="0" err="1"/>
              <a:t>denotes</a:t>
            </a:r>
            <a:r>
              <a:rPr lang="it-IT" sz="8000" dirty="0"/>
              <a:t> </a:t>
            </a:r>
            <a:r>
              <a:rPr lang="it-IT" sz="8000" dirty="0" err="1"/>
              <a:t>forms</a:t>
            </a:r>
            <a:r>
              <a:rPr lang="it-IT" sz="8000" dirty="0"/>
              <a:t> of </a:t>
            </a:r>
            <a:r>
              <a:rPr lang="it-IT" sz="8000" dirty="0" err="1"/>
              <a:t>punishment</a:t>
            </a:r>
            <a:r>
              <a:rPr lang="it-IT" sz="8000" dirty="0"/>
              <a:t>, </a:t>
            </a:r>
            <a:r>
              <a:rPr lang="it-IT" sz="8000" dirty="0" err="1"/>
              <a:t>loss</a:t>
            </a:r>
            <a:r>
              <a:rPr lang="it-IT" sz="8000" dirty="0"/>
              <a:t>, </a:t>
            </a:r>
            <a:r>
              <a:rPr lang="it-IT" sz="8000" dirty="0" err="1"/>
              <a:t>pain</a:t>
            </a:r>
            <a:r>
              <a:rPr lang="it-IT" sz="8000" dirty="0"/>
              <a:t>.</a:t>
            </a:r>
            <a:endParaRPr lang="en-GB" sz="8000" dirty="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0A229653-EBA6-0C4A-8816-2E256AD6E1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355300" y="12687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828523"/>
      </p:ext>
    </p:extLst>
  </p:cSld>
  <p:clrMapOvr>
    <a:masterClrMapping/>
  </p:clrMapOvr>
  <p:transition spd="med" advTm="569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Metaphysical poetry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endParaRPr lang="it-IT" dirty="0"/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endParaRPr lang="it-IT" dirty="0"/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r>
              <a:rPr lang="it-IT" sz="12600" dirty="0"/>
              <a:t>Human </a:t>
            </a:r>
            <a:r>
              <a:rPr lang="it-IT" sz="12600" dirty="0" err="1"/>
              <a:t>suffering</a:t>
            </a:r>
            <a:r>
              <a:rPr lang="it-IT" sz="12600" dirty="0"/>
              <a:t> in the </a:t>
            </a:r>
            <a:r>
              <a:rPr lang="it-IT" sz="12600" dirty="0" err="1"/>
              <a:t>Greek</a:t>
            </a:r>
            <a:r>
              <a:rPr lang="it-IT" sz="12600" dirty="0"/>
              <a:t> </a:t>
            </a:r>
            <a:r>
              <a:rPr lang="it-IT" sz="12600" dirty="0" err="1"/>
              <a:t>myth</a:t>
            </a:r>
            <a:r>
              <a:rPr lang="it-IT" sz="12600" dirty="0"/>
              <a:t> </a:t>
            </a:r>
            <a:r>
              <a:rPr lang="it-IT" sz="12600" dirty="0" err="1"/>
              <a:t>is</a:t>
            </a:r>
            <a:r>
              <a:rPr lang="it-IT" sz="12600" dirty="0"/>
              <a:t> </a:t>
            </a:r>
            <a:r>
              <a:rPr lang="it-IT" sz="12600" dirty="0" err="1"/>
              <a:t>also</a:t>
            </a:r>
            <a:r>
              <a:rPr lang="it-IT" sz="12600" dirty="0"/>
              <a:t> </a:t>
            </a:r>
            <a:r>
              <a:rPr lang="it-IT" sz="12600" dirty="0" err="1"/>
              <a:t>that</a:t>
            </a:r>
            <a:r>
              <a:rPr lang="it-IT" sz="12600" dirty="0"/>
              <a:t> of the «body in </a:t>
            </a:r>
            <a:r>
              <a:rPr lang="it-IT" sz="12600" dirty="0" err="1"/>
              <a:t>pain</a:t>
            </a:r>
            <a:r>
              <a:rPr lang="it-IT" sz="12600" dirty="0"/>
              <a:t>» </a:t>
            </a:r>
            <a:r>
              <a:rPr lang="it-IT" sz="12600" dirty="0" err="1"/>
              <a:t>which</a:t>
            </a:r>
            <a:r>
              <a:rPr lang="it-IT" sz="12600" dirty="0"/>
              <a:t> </a:t>
            </a:r>
            <a:r>
              <a:rPr lang="it-IT" sz="12600" dirty="0" err="1"/>
              <a:t>literature</a:t>
            </a:r>
            <a:r>
              <a:rPr lang="it-IT" sz="12600" dirty="0"/>
              <a:t> </a:t>
            </a:r>
            <a:r>
              <a:rPr lang="it-IT" sz="12600" dirty="0" err="1"/>
              <a:t>cannot</a:t>
            </a:r>
            <a:r>
              <a:rPr lang="it-IT" sz="12600" dirty="0"/>
              <a:t> </a:t>
            </a:r>
            <a:r>
              <a:rPr lang="it-IT" sz="12600" dirty="0" err="1"/>
              <a:t>accommodate</a:t>
            </a:r>
            <a:r>
              <a:rPr lang="it-IT" sz="12600" dirty="0"/>
              <a:t>:</a:t>
            </a:r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r>
              <a:rPr lang="it-IT" sz="12600" i="1" dirty="0"/>
              <a:t>«</a:t>
            </a:r>
            <a:r>
              <a:rPr lang="it-IT" sz="12600" i="1" dirty="0" err="1"/>
              <a:t>Physical</a:t>
            </a:r>
            <a:r>
              <a:rPr lang="it-IT" sz="12600" i="1" dirty="0"/>
              <a:t> </a:t>
            </a:r>
            <a:r>
              <a:rPr lang="it-IT" sz="12600" i="1" dirty="0" err="1"/>
              <a:t>pain</a:t>
            </a:r>
            <a:r>
              <a:rPr lang="it-IT" sz="12600" i="1" dirty="0"/>
              <a:t> </a:t>
            </a:r>
            <a:r>
              <a:rPr lang="it-IT" sz="12600" i="1" dirty="0" err="1"/>
              <a:t>does</a:t>
            </a:r>
            <a:r>
              <a:rPr lang="it-IT" sz="12600" i="1" dirty="0"/>
              <a:t> </a:t>
            </a:r>
            <a:r>
              <a:rPr lang="it-IT" sz="12600" i="1" dirty="0" err="1"/>
              <a:t>not</a:t>
            </a:r>
            <a:r>
              <a:rPr lang="it-IT" sz="12600" i="1" dirty="0"/>
              <a:t> </a:t>
            </a:r>
            <a:r>
              <a:rPr lang="it-IT" sz="12600" i="1" dirty="0" err="1"/>
              <a:t>simply</a:t>
            </a:r>
            <a:r>
              <a:rPr lang="it-IT" sz="12600" i="1" dirty="0"/>
              <a:t> </a:t>
            </a:r>
            <a:r>
              <a:rPr lang="it-IT" sz="12600" i="1" dirty="0" err="1"/>
              <a:t>resist</a:t>
            </a:r>
            <a:r>
              <a:rPr lang="it-IT" sz="12600" i="1" dirty="0"/>
              <a:t> </a:t>
            </a:r>
            <a:r>
              <a:rPr lang="it-IT" sz="12600" i="1" dirty="0" err="1"/>
              <a:t>language</a:t>
            </a:r>
            <a:r>
              <a:rPr lang="it-IT" sz="12600" i="1" dirty="0"/>
              <a:t> </a:t>
            </a:r>
            <a:r>
              <a:rPr lang="it-IT" sz="12600" i="1" dirty="0" err="1"/>
              <a:t>but</a:t>
            </a:r>
            <a:r>
              <a:rPr lang="it-IT" sz="12600" i="1" dirty="0"/>
              <a:t> </a:t>
            </a:r>
            <a:r>
              <a:rPr lang="it-IT" sz="12600" i="1" dirty="0" err="1"/>
              <a:t>actively</a:t>
            </a:r>
            <a:r>
              <a:rPr lang="it-IT" sz="12600" i="1" dirty="0"/>
              <a:t> </a:t>
            </a:r>
            <a:r>
              <a:rPr lang="it-IT" sz="12600" i="1" dirty="0" err="1"/>
              <a:t>destroys</a:t>
            </a:r>
            <a:r>
              <a:rPr lang="it-IT" sz="12600" i="1" dirty="0"/>
              <a:t> </a:t>
            </a:r>
            <a:r>
              <a:rPr lang="it-IT" sz="12600" i="1" dirty="0" err="1"/>
              <a:t>it</a:t>
            </a:r>
            <a:r>
              <a:rPr lang="it-IT" sz="12600" i="1" dirty="0"/>
              <a:t>, </a:t>
            </a:r>
            <a:r>
              <a:rPr lang="it-IT" sz="12600" i="1" dirty="0" err="1"/>
              <a:t>bringing</a:t>
            </a:r>
            <a:r>
              <a:rPr lang="it-IT" sz="12600" i="1" dirty="0"/>
              <a:t> </a:t>
            </a:r>
            <a:r>
              <a:rPr lang="it-IT" sz="12600" i="1" dirty="0" err="1"/>
              <a:t>about</a:t>
            </a:r>
            <a:r>
              <a:rPr lang="it-IT" sz="12600" i="1" dirty="0"/>
              <a:t> an immediate </a:t>
            </a:r>
            <a:r>
              <a:rPr lang="it-IT" sz="12600" i="1" dirty="0" err="1"/>
              <a:t>reversion</a:t>
            </a:r>
            <a:r>
              <a:rPr lang="it-IT" sz="12600" i="1" dirty="0"/>
              <a:t> to a state </a:t>
            </a:r>
            <a:r>
              <a:rPr lang="it-IT" sz="12600" i="1" dirty="0" err="1"/>
              <a:t>anterior</a:t>
            </a:r>
            <a:r>
              <a:rPr lang="it-IT" sz="12600" i="1" dirty="0"/>
              <a:t> to </a:t>
            </a:r>
            <a:r>
              <a:rPr lang="it-IT" sz="12600" i="1" dirty="0" err="1"/>
              <a:t>language</a:t>
            </a:r>
            <a:r>
              <a:rPr lang="it-IT" sz="12600" i="1" dirty="0"/>
              <a:t>, to the </a:t>
            </a:r>
            <a:r>
              <a:rPr lang="it-IT" sz="12600" i="1" dirty="0" err="1"/>
              <a:t>sounds</a:t>
            </a:r>
            <a:r>
              <a:rPr lang="it-IT" sz="12600" i="1" dirty="0"/>
              <a:t> and </a:t>
            </a:r>
            <a:r>
              <a:rPr lang="it-IT" sz="12600" i="1" dirty="0" err="1"/>
              <a:t>cries</a:t>
            </a:r>
            <a:r>
              <a:rPr lang="it-IT" sz="12600" i="1" dirty="0"/>
              <a:t> a human </a:t>
            </a:r>
            <a:r>
              <a:rPr lang="it-IT" sz="12600" i="1" dirty="0" err="1"/>
              <a:t>makes</a:t>
            </a:r>
            <a:r>
              <a:rPr lang="it-IT" sz="12600" i="1" dirty="0"/>
              <a:t> </a:t>
            </a:r>
            <a:r>
              <a:rPr lang="it-IT" sz="12600" i="1" dirty="0" err="1"/>
              <a:t>before</a:t>
            </a:r>
            <a:r>
              <a:rPr lang="it-IT" sz="12600" i="1" dirty="0"/>
              <a:t> </a:t>
            </a:r>
            <a:r>
              <a:rPr lang="it-IT" sz="12600" i="1" dirty="0" err="1"/>
              <a:t>language</a:t>
            </a:r>
            <a:r>
              <a:rPr lang="it-IT" sz="12600" i="1" dirty="0"/>
              <a:t> </a:t>
            </a:r>
            <a:r>
              <a:rPr lang="it-IT" sz="12600" i="1" dirty="0" err="1"/>
              <a:t>is</a:t>
            </a:r>
            <a:r>
              <a:rPr lang="it-IT" sz="12600" i="1" dirty="0"/>
              <a:t> </a:t>
            </a:r>
            <a:r>
              <a:rPr lang="it-IT" sz="12600" i="1" dirty="0" err="1"/>
              <a:t>learned</a:t>
            </a:r>
            <a:r>
              <a:rPr lang="it-IT" sz="12600" i="1" dirty="0"/>
              <a:t>»</a:t>
            </a:r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r>
              <a:rPr lang="it-IT" sz="12600" dirty="0"/>
              <a:t>Elaine </a:t>
            </a:r>
            <a:r>
              <a:rPr lang="it-IT" sz="12600" dirty="0" err="1"/>
              <a:t>Scarry</a:t>
            </a:r>
            <a:r>
              <a:rPr lang="it-IT" sz="12600" dirty="0"/>
              <a:t>, </a:t>
            </a:r>
            <a:r>
              <a:rPr lang="it-IT" sz="12600" i="1" dirty="0"/>
              <a:t>The Body in </a:t>
            </a:r>
            <a:r>
              <a:rPr lang="it-IT" sz="12600" i="1" dirty="0" err="1"/>
              <a:t>Pain</a:t>
            </a:r>
            <a:r>
              <a:rPr lang="it-IT" sz="12600" dirty="0"/>
              <a:t>, 1985 </a:t>
            </a:r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endParaRPr lang="it-IT" dirty="0"/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endParaRPr lang="it-IT" dirty="0"/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endParaRPr dirty="0"/>
          </a:p>
          <a:p>
            <a:pPr marL="0" indent="0" defTabSz="440588">
              <a:spcBef>
                <a:spcPts val="0"/>
              </a:spcBef>
              <a:buClrTx/>
              <a:buSzTx/>
              <a:buNone/>
              <a:defRPr sz="1176" spc="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endParaRPr dirty="0"/>
          </a:p>
        </p:txBody>
      </p:sp>
      <p:sp>
        <p:nvSpPr>
          <p:cNvPr id="164" name="The cultural context:"/>
          <p:cNvSpPr txBox="1">
            <a:spLocks noGrp="1"/>
          </p:cNvSpPr>
          <p:nvPr>
            <p:ph type="title" idx="4294967295"/>
          </p:nvPr>
        </p:nvSpPr>
        <p:spPr>
          <a:xfrm flipV="1">
            <a:off x="0" y="771525"/>
            <a:ext cx="21869400" cy="539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634745">
              <a:defRPr sz="5684" spc="113"/>
            </a:lvl1pPr>
          </a:lstStyle>
          <a:p>
            <a:r>
              <a:rPr dirty="0"/>
              <a:t>: 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65EA90E-32DD-7B45-95FF-CA3B613F0E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355300" y="12687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95967"/>
      </p:ext>
    </p:extLst>
  </p:cSld>
  <p:clrMapOvr>
    <a:masterClrMapping/>
  </p:clrMapOvr>
  <p:transition spd="med" advTm="15112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Metaphysical poetry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sz="6000" dirty="0"/>
              <a:t>In </a:t>
            </a:r>
            <a:r>
              <a:rPr lang="it-IT" sz="6000" dirty="0" err="1"/>
              <a:t>her</a:t>
            </a:r>
            <a:r>
              <a:rPr lang="it-IT" sz="6000" dirty="0"/>
              <a:t> </a:t>
            </a:r>
            <a:r>
              <a:rPr lang="it-IT" sz="6000" dirty="0" err="1"/>
              <a:t>famous</a:t>
            </a:r>
            <a:r>
              <a:rPr lang="it-IT" sz="6000" dirty="0"/>
              <a:t> </a:t>
            </a:r>
            <a:r>
              <a:rPr lang="it-IT" sz="6000" dirty="0" err="1"/>
              <a:t>study</a:t>
            </a:r>
            <a:r>
              <a:rPr lang="it-IT" sz="6000" dirty="0"/>
              <a:t>, </a:t>
            </a:r>
            <a:r>
              <a:rPr lang="it-IT" sz="6000" dirty="0" err="1"/>
              <a:t>Scarry</a:t>
            </a:r>
            <a:r>
              <a:rPr lang="it-IT" sz="6000" dirty="0"/>
              <a:t> </a:t>
            </a:r>
            <a:r>
              <a:rPr lang="it-IT" sz="6000" dirty="0" err="1"/>
              <a:t>suggests</a:t>
            </a:r>
            <a:r>
              <a:rPr lang="it-IT" sz="6000" dirty="0"/>
              <a:t> </a:t>
            </a:r>
            <a:r>
              <a:rPr lang="it-IT" sz="6000" dirty="0" err="1"/>
              <a:t>that</a:t>
            </a:r>
            <a:r>
              <a:rPr lang="it-IT" sz="6000" dirty="0"/>
              <a:t> </a:t>
            </a:r>
            <a:r>
              <a:rPr lang="it-IT" sz="6000" dirty="0" err="1"/>
              <a:t>pain</a:t>
            </a:r>
            <a:r>
              <a:rPr lang="it-IT" sz="6000" dirty="0"/>
              <a:t> </a:t>
            </a:r>
            <a:r>
              <a:rPr lang="it-IT" sz="6000" dirty="0" err="1"/>
              <a:t>is</a:t>
            </a:r>
            <a:r>
              <a:rPr lang="it-IT" sz="6000" dirty="0"/>
              <a:t> the </a:t>
            </a:r>
            <a:r>
              <a:rPr lang="it-IT" sz="6000" dirty="0" err="1"/>
              <a:t>highest</a:t>
            </a:r>
            <a:r>
              <a:rPr lang="it-IT" sz="6000" dirty="0"/>
              <a:t> </a:t>
            </a:r>
            <a:r>
              <a:rPr lang="it-IT" sz="6000" dirty="0" err="1"/>
              <a:t>challenge</a:t>
            </a:r>
            <a:r>
              <a:rPr lang="it-IT" sz="6000" dirty="0"/>
              <a:t> for </a:t>
            </a:r>
            <a:r>
              <a:rPr lang="it-IT" sz="6000" dirty="0" err="1"/>
              <a:t>literature</a:t>
            </a:r>
            <a:r>
              <a:rPr lang="it-IT" sz="6000" dirty="0"/>
              <a:t>, and </a:t>
            </a:r>
            <a:r>
              <a:rPr lang="it-IT" sz="6000" dirty="0" err="1"/>
              <a:t>its</a:t>
            </a:r>
            <a:r>
              <a:rPr lang="it-IT" sz="6000" dirty="0"/>
              <a:t> </a:t>
            </a:r>
            <a:r>
              <a:rPr lang="it-IT" sz="6000" dirty="0" err="1"/>
              <a:t>greatest</a:t>
            </a:r>
            <a:r>
              <a:rPr lang="it-IT" sz="6000" dirty="0"/>
              <a:t> </a:t>
            </a:r>
            <a:r>
              <a:rPr lang="it-IT" sz="6000" dirty="0" err="1"/>
              <a:t>ethical</a:t>
            </a:r>
            <a:r>
              <a:rPr lang="it-IT" sz="6000" dirty="0"/>
              <a:t> </a:t>
            </a:r>
            <a:r>
              <a:rPr lang="it-IT" sz="6000" dirty="0" err="1"/>
              <a:t>justification</a:t>
            </a:r>
            <a:r>
              <a:rPr lang="it-IT" sz="6000" dirty="0"/>
              <a:t>. </a:t>
            </a:r>
          </a:p>
          <a:p>
            <a:r>
              <a:rPr lang="it-IT" sz="6000" dirty="0"/>
              <a:t>«More </a:t>
            </a:r>
            <a:r>
              <a:rPr lang="it-IT" sz="6000" dirty="0" err="1"/>
              <a:t>than</a:t>
            </a:r>
            <a:r>
              <a:rPr lang="it-IT" sz="6000" dirty="0"/>
              <a:t> </a:t>
            </a:r>
            <a:r>
              <a:rPr lang="it-IT" sz="6000" dirty="0" err="1"/>
              <a:t>any</a:t>
            </a:r>
            <a:r>
              <a:rPr lang="it-IT" sz="6000" dirty="0"/>
              <a:t> </a:t>
            </a:r>
            <a:r>
              <a:rPr lang="it-IT" sz="6000" dirty="0" err="1"/>
              <a:t>other</a:t>
            </a:r>
            <a:r>
              <a:rPr lang="it-IT" sz="6000" dirty="0"/>
              <a:t> </a:t>
            </a:r>
            <a:r>
              <a:rPr lang="it-IT" sz="6000" dirty="0" err="1"/>
              <a:t>experience</a:t>
            </a:r>
            <a:r>
              <a:rPr lang="it-IT" sz="6000" dirty="0"/>
              <a:t>, </a:t>
            </a:r>
            <a:r>
              <a:rPr lang="it-IT" sz="6000" dirty="0" err="1"/>
              <a:t>pain</a:t>
            </a:r>
            <a:r>
              <a:rPr lang="it-IT" sz="6000" dirty="0"/>
              <a:t> </a:t>
            </a:r>
            <a:r>
              <a:rPr lang="it-IT" sz="6000" dirty="0" err="1"/>
              <a:t>legitimates</a:t>
            </a:r>
            <a:r>
              <a:rPr lang="it-IT" sz="6000" dirty="0"/>
              <a:t> the </a:t>
            </a:r>
            <a:r>
              <a:rPr lang="it-IT" sz="6000" dirty="0" err="1"/>
              <a:t>practice</a:t>
            </a:r>
            <a:r>
              <a:rPr lang="it-IT" sz="6000" dirty="0"/>
              <a:t> of </a:t>
            </a:r>
            <a:r>
              <a:rPr lang="it-IT" sz="6000" dirty="0" err="1"/>
              <a:t>literature</a:t>
            </a:r>
            <a:r>
              <a:rPr lang="it-IT" sz="6000" dirty="0"/>
              <a:t>: </a:t>
            </a:r>
            <a:r>
              <a:rPr lang="it-IT" sz="6000" dirty="0" err="1"/>
              <a:t>if</a:t>
            </a:r>
            <a:r>
              <a:rPr lang="it-IT" sz="6000" dirty="0"/>
              <a:t> </a:t>
            </a:r>
            <a:r>
              <a:rPr lang="it-IT" sz="6000" dirty="0" err="1"/>
              <a:t>expression</a:t>
            </a:r>
            <a:r>
              <a:rPr lang="it-IT" sz="6000" dirty="0"/>
              <a:t> </a:t>
            </a:r>
            <a:r>
              <a:rPr lang="it-IT" sz="6000" dirty="0" err="1"/>
              <a:t>is</a:t>
            </a:r>
            <a:r>
              <a:rPr lang="it-IT" sz="6000" dirty="0"/>
              <a:t> </a:t>
            </a:r>
            <a:r>
              <a:rPr lang="it-IT" sz="6000" dirty="0" err="1"/>
              <a:t>doomed</a:t>
            </a:r>
            <a:r>
              <a:rPr lang="it-IT" sz="6000" dirty="0"/>
              <a:t> to </a:t>
            </a:r>
            <a:r>
              <a:rPr lang="it-IT" sz="6000" dirty="0" err="1"/>
              <a:t>fail</a:t>
            </a:r>
            <a:r>
              <a:rPr lang="it-IT" sz="6000" dirty="0"/>
              <a:t>, </a:t>
            </a:r>
            <a:r>
              <a:rPr lang="it-IT" sz="6000" dirty="0" err="1"/>
              <a:t>pain</a:t>
            </a:r>
            <a:r>
              <a:rPr lang="it-IT" sz="6000" dirty="0"/>
              <a:t> </a:t>
            </a:r>
            <a:r>
              <a:rPr lang="it-IT" sz="6000" dirty="0" err="1"/>
              <a:t>would</a:t>
            </a:r>
            <a:r>
              <a:rPr lang="it-IT" sz="6000" dirty="0"/>
              <a:t> </a:t>
            </a:r>
            <a:r>
              <a:rPr lang="it-IT" sz="6000" dirty="0" err="1"/>
              <a:t>make</a:t>
            </a:r>
            <a:r>
              <a:rPr lang="it-IT" sz="6000" dirty="0"/>
              <a:t> </a:t>
            </a:r>
            <a:r>
              <a:rPr lang="it-IT" sz="6000" dirty="0" err="1"/>
              <a:t>this</a:t>
            </a:r>
            <a:r>
              <a:rPr lang="it-IT" sz="6000" dirty="0"/>
              <a:t> a </a:t>
            </a:r>
            <a:r>
              <a:rPr lang="it-IT" sz="6000" dirty="0" err="1"/>
              <a:t>noble</a:t>
            </a:r>
            <a:r>
              <a:rPr lang="it-IT" sz="6000" dirty="0"/>
              <a:t> </a:t>
            </a:r>
            <a:r>
              <a:rPr lang="it-IT" sz="6000" dirty="0" err="1"/>
              <a:t>failure</a:t>
            </a:r>
            <a:r>
              <a:rPr lang="it-IT" sz="6000" dirty="0"/>
              <a:t>.» (</a:t>
            </a:r>
            <a:r>
              <a:rPr lang="it-IT" sz="6000" dirty="0" err="1"/>
              <a:t>P.Fiefield</a:t>
            </a:r>
            <a:r>
              <a:rPr lang="it-IT" sz="6000" dirty="0"/>
              <a:t>)</a:t>
            </a:r>
          </a:p>
          <a:p>
            <a:r>
              <a:rPr lang="it-IT" sz="6000" dirty="0"/>
              <a:t>(</a:t>
            </a:r>
            <a:r>
              <a:rPr lang="it-IT" sz="6000" dirty="0" err="1"/>
              <a:t>Scarry</a:t>
            </a:r>
            <a:r>
              <a:rPr lang="it-IT" sz="6000" dirty="0"/>
              <a:t> </a:t>
            </a:r>
            <a:r>
              <a:rPr lang="it-IT" sz="6000" dirty="0" err="1"/>
              <a:t>analyses</a:t>
            </a:r>
            <a:r>
              <a:rPr lang="it-IT" sz="6000" dirty="0"/>
              <a:t> torture, war in the light of the XX </a:t>
            </a:r>
            <a:r>
              <a:rPr lang="it-IT" sz="6000" dirty="0" err="1"/>
              <a:t>century’s</a:t>
            </a:r>
            <a:r>
              <a:rPr lang="it-IT" sz="6000" dirty="0"/>
              <a:t> </a:t>
            </a:r>
            <a:r>
              <a:rPr lang="it-IT" sz="6000" dirty="0" err="1"/>
              <a:t>great</a:t>
            </a:r>
            <a:r>
              <a:rPr lang="it-IT" sz="6000" dirty="0"/>
              <a:t> </a:t>
            </a:r>
            <a:r>
              <a:rPr lang="it-IT" sz="6000" dirty="0" err="1"/>
              <a:t>traumas</a:t>
            </a:r>
            <a:r>
              <a:rPr lang="it-IT" sz="6000" dirty="0"/>
              <a:t> of the </a:t>
            </a:r>
            <a:r>
              <a:rPr lang="it-IT" sz="6000" dirty="0" err="1"/>
              <a:t>two</a:t>
            </a:r>
            <a:r>
              <a:rPr lang="it-IT" sz="6000" dirty="0"/>
              <a:t> World </a:t>
            </a:r>
            <a:r>
              <a:rPr lang="it-IT" sz="6000" dirty="0" err="1"/>
              <a:t>Wars</a:t>
            </a:r>
            <a:r>
              <a:rPr lang="it-IT" sz="6000" dirty="0"/>
              <a:t> and the </a:t>
            </a:r>
            <a:r>
              <a:rPr lang="it-IT" sz="6000" dirty="0" err="1"/>
              <a:t>Holocaust</a:t>
            </a:r>
            <a:r>
              <a:rPr lang="it-IT" sz="6000" dirty="0"/>
              <a:t>, the </a:t>
            </a:r>
            <a:r>
              <a:rPr lang="it-IT" sz="6000" dirty="0" err="1"/>
              <a:t>gulags</a:t>
            </a:r>
            <a:r>
              <a:rPr lang="it-IT" sz="6000" dirty="0"/>
              <a:t>, </a:t>
            </a:r>
            <a:r>
              <a:rPr lang="it-IT" sz="6000" dirty="0" err="1"/>
              <a:t>totalitarianism</a:t>
            </a:r>
            <a:r>
              <a:rPr lang="it-IT" sz="6000" dirty="0"/>
              <a:t>)</a:t>
            </a:r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endParaRPr dirty="0"/>
          </a:p>
          <a:p>
            <a:pPr marL="0" indent="0" defTabSz="440588">
              <a:spcBef>
                <a:spcPts val="0"/>
              </a:spcBef>
              <a:buClrTx/>
              <a:buSzTx/>
              <a:buNone/>
              <a:defRPr sz="1176" spc="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endParaRPr dirty="0"/>
          </a:p>
        </p:txBody>
      </p:sp>
      <p:sp>
        <p:nvSpPr>
          <p:cNvPr id="164" name="The cultural context:"/>
          <p:cNvSpPr txBox="1">
            <a:spLocks noGrp="1"/>
          </p:cNvSpPr>
          <p:nvPr>
            <p:ph type="title" idx="4294967295"/>
          </p:nvPr>
        </p:nvSpPr>
        <p:spPr>
          <a:xfrm flipV="1">
            <a:off x="0" y="771525"/>
            <a:ext cx="21869400" cy="539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634745">
              <a:defRPr sz="5684" spc="113"/>
            </a:lvl1pPr>
          </a:lstStyle>
          <a:p>
            <a:r>
              <a:rPr dirty="0"/>
              <a:t>: 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DCE394FD-F236-D947-A19E-30CDBCCCDE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355300" y="12687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688224"/>
      </p:ext>
    </p:extLst>
  </p:cSld>
  <p:clrMapOvr>
    <a:masterClrMapping/>
  </p:clrMapOvr>
  <p:transition spd="med" advTm="2347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Metaphysical poetry…"/>
          <p:cNvSpPr txBox="1">
            <a:spLocks noGrp="1"/>
          </p:cNvSpPr>
          <p:nvPr>
            <p:ph type="body" idx="1"/>
          </p:nvPr>
        </p:nvSpPr>
        <p:spPr>
          <a:xfrm>
            <a:off x="1257300" y="400050"/>
            <a:ext cx="21869400" cy="11957050"/>
          </a:xfrm>
          <a:prstGeom prst="rect">
            <a:avLst/>
          </a:prstGeom>
        </p:spPr>
        <p:txBody>
          <a:bodyPr/>
          <a:lstStyle/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r>
              <a:rPr lang="it-IT" dirty="0" err="1"/>
              <a:t>Myths</a:t>
            </a:r>
            <a:r>
              <a:rPr lang="it-IT" dirty="0"/>
              <a:t> of </a:t>
            </a:r>
            <a:r>
              <a:rPr lang="it-IT" dirty="0" err="1"/>
              <a:t>violation</a:t>
            </a:r>
            <a:r>
              <a:rPr lang="it-IT" dirty="0"/>
              <a:t> and </a:t>
            </a:r>
            <a:r>
              <a:rPr lang="it-IT" dirty="0" err="1"/>
              <a:t>their</a:t>
            </a:r>
            <a:r>
              <a:rPr lang="it-IT" dirty="0"/>
              <a:t> </a:t>
            </a:r>
            <a:r>
              <a:rPr lang="it-IT" dirty="0" err="1"/>
              <a:t>modern</a:t>
            </a:r>
            <a:r>
              <a:rPr lang="it-IT" dirty="0"/>
              <a:t> </a:t>
            </a:r>
            <a:r>
              <a:rPr lang="it-IT" dirty="0" err="1"/>
              <a:t>adaptation</a:t>
            </a:r>
            <a:r>
              <a:rPr lang="it-IT" dirty="0"/>
              <a:t>:</a:t>
            </a:r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r>
              <a:rPr lang="it-IT" dirty="0" err="1"/>
              <a:t>Violence</a:t>
            </a:r>
            <a:r>
              <a:rPr lang="it-IT" dirty="0"/>
              <a:t>, </a:t>
            </a:r>
            <a:r>
              <a:rPr lang="it-IT" dirty="0" err="1"/>
              <a:t>power</a:t>
            </a:r>
            <a:r>
              <a:rPr lang="it-IT" dirty="0"/>
              <a:t>, agency</a:t>
            </a:r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r>
              <a:rPr lang="it-IT" dirty="0"/>
              <a:t>The </a:t>
            </a:r>
            <a:r>
              <a:rPr lang="it-IT" dirty="0" err="1"/>
              <a:t>crystallization</a:t>
            </a:r>
            <a:r>
              <a:rPr lang="it-IT" dirty="0"/>
              <a:t> of </a:t>
            </a:r>
            <a:r>
              <a:rPr lang="it-IT" dirty="0" err="1"/>
              <a:t>violation</a:t>
            </a:r>
            <a:r>
              <a:rPr lang="it-IT" dirty="0"/>
              <a:t> </a:t>
            </a:r>
            <a:r>
              <a:rPr lang="it-IT" dirty="0" err="1"/>
              <a:t>through</a:t>
            </a:r>
            <a:r>
              <a:rPr lang="it-IT" dirty="0"/>
              <a:t> art: </a:t>
            </a:r>
            <a:r>
              <a:rPr lang="it-IT" dirty="0" err="1"/>
              <a:t>disturbing</a:t>
            </a:r>
            <a:r>
              <a:rPr lang="it-IT" dirty="0"/>
              <a:t> </a:t>
            </a:r>
            <a:r>
              <a:rPr lang="it-IT" dirty="0" err="1"/>
              <a:t>perpetuation</a:t>
            </a:r>
            <a:r>
              <a:rPr lang="it-IT" dirty="0"/>
              <a:t> or </a:t>
            </a:r>
            <a:r>
              <a:rPr lang="it-IT" dirty="0" err="1"/>
              <a:t>redemption</a:t>
            </a:r>
            <a:r>
              <a:rPr lang="it-IT" dirty="0"/>
              <a:t>?</a:t>
            </a:r>
          </a:p>
          <a:p>
            <a:pPr marL="0" indent="0" defTabSz="634745">
              <a:spcBef>
                <a:spcPts val="4700"/>
              </a:spcBef>
              <a:buClrTx/>
              <a:buSzTx/>
              <a:buNone/>
              <a:defRPr sz="8526" spc="170"/>
            </a:pPr>
            <a:endParaRPr dirty="0"/>
          </a:p>
          <a:p>
            <a:pPr marL="0" indent="0" defTabSz="440588">
              <a:spcBef>
                <a:spcPts val="0"/>
              </a:spcBef>
              <a:buClrTx/>
              <a:buSzTx/>
              <a:buNone/>
              <a:defRPr sz="1176" spc="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endParaRPr dirty="0"/>
          </a:p>
        </p:txBody>
      </p:sp>
      <p:sp>
        <p:nvSpPr>
          <p:cNvPr id="164" name="The cultural context:"/>
          <p:cNvSpPr txBox="1">
            <a:spLocks noGrp="1"/>
          </p:cNvSpPr>
          <p:nvPr>
            <p:ph type="title" idx="4294967295"/>
          </p:nvPr>
        </p:nvSpPr>
        <p:spPr>
          <a:xfrm flipV="1">
            <a:off x="0" y="771525"/>
            <a:ext cx="21869400" cy="539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634745">
              <a:defRPr sz="5684" spc="113"/>
            </a:lvl1pPr>
          </a:lstStyle>
          <a:p>
            <a:r>
              <a:rPr dirty="0"/>
              <a:t>: 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55B034CD-0E58-8645-A7AF-53DB05795E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355300" y="12687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50261"/>
      </p:ext>
    </p:extLst>
  </p:cSld>
  <p:clrMapOvr>
    <a:masterClrMapping/>
  </p:clrMapOvr>
  <p:transition spd="med" advTm="1170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EB08472-9A41-9A44-8701-4E1A1969D1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Philomela myth is among the most important and celebrated myths of violation, from Shakespeare to Keats (Ode to a Nightingale, The Eve of </a:t>
            </a:r>
            <a:r>
              <a:rPr lang="en-GB" dirty="0" err="1"/>
              <a:t>StAgnes</a:t>
            </a:r>
            <a:r>
              <a:rPr lang="en-GB" dirty="0"/>
              <a:t>), </a:t>
            </a:r>
            <a:r>
              <a:rPr lang="en-GB" dirty="0" err="1"/>
              <a:t>M.Arnold</a:t>
            </a:r>
            <a:r>
              <a:rPr lang="en-GB" dirty="0"/>
              <a:t>, </a:t>
            </a:r>
            <a:r>
              <a:rPr lang="en-GB" dirty="0" err="1"/>
              <a:t>O.Wilde</a:t>
            </a:r>
            <a:r>
              <a:rPr lang="en-GB" dirty="0"/>
              <a:t> (The Burden of Itys), </a:t>
            </a:r>
            <a:r>
              <a:rPr lang="en-GB" dirty="0" err="1"/>
              <a:t>A.C.Swinburne</a:t>
            </a:r>
            <a:r>
              <a:rPr lang="en-GB" dirty="0"/>
              <a:t> (“</a:t>
            </a:r>
            <a:r>
              <a:rPr lang="en-GB" dirty="0" err="1"/>
              <a:t>Itylus</a:t>
            </a:r>
            <a:r>
              <a:rPr lang="en-GB" dirty="0"/>
              <a:t>”) and, above all, </a:t>
            </a:r>
            <a:r>
              <a:rPr lang="en-GB" dirty="0" err="1"/>
              <a:t>T.S.Eliot</a:t>
            </a:r>
            <a:r>
              <a:rPr lang="en-GB" dirty="0"/>
              <a:t> (The Waste Land)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A877C31-CF19-624F-9FE7-9A2FFB47A4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355300" y="12687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64573"/>
      </p:ext>
    </p:extLst>
  </p:cSld>
  <p:clrMapOvr>
    <a:masterClrMapping/>
  </p:clrMapOvr>
  <p:transition spd="med" advTm="902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69697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ew_Template8">
  <a:themeElements>
    <a:clrScheme name="New_Template8">
      <a:dk1>
        <a:srgbClr val="5B5854"/>
      </a:dk1>
      <a:lt1>
        <a:srgbClr val="072B5B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8">
      <a:majorFont>
        <a:latin typeface="Futura"/>
        <a:ea typeface="Futura"/>
        <a:cs typeface="Futura"/>
      </a:majorFont>
      <a:minorFont>
        <a:latin typeface="Futura"/>
        <a:ea typeface="Futura"/>
        <a:cs typeface="Futura"/>
      </a:minorFont>
    </a:fontScheme>
    <a:fmtScheme name="New_Template8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all" spc="48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Futur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5"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5B5854"/>
            </a:solidFill>
            <a:effectLst/>
            <a:uFillTx/>
            <a:latin typeface="Avenir Medium"/>
            <a:ea typeface="Avenir Medium"/>
            <a:cs typeface="Avenir Medium"/>
            <a:sym typeface="Avenir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8">
  <a:themeElements>
    <a:clrScheme name="New_Template8">
      <a:dk1>
        <a:srgbClr val="000000"/>
      </a:dk1>
      <a:lt1>
        <a:srgbClr val="FFFFFF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8">
      <a:majorFont>
        <a:latin typeface="Futura"/>
        <a:ea typeface="Futura"/>
        <a:cs typeface="Futura"/>
      </a:majorFont>
      <a:minorFont>
        <a:latin typeface="Futura"/>
        <a:ea typeface="Futura"/>
        <a:cs typeface="Futura"/>
      </a:minorFont>
    </a:fontScheme>
    <a:fmtScheme name="New_Template8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all" spc="48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Futur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5"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5B5854"/>
            </a:solidFill>
            <a:effectLst/>
            <a:uFillTx/>
            <a:latin typeface="Avenir Medium"/>
            <a:ea typeface="Avenir Medium"/>
            <a:cs typeface="Avenir Medium"/>
            <a:sym typeface="Avenir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</TotalTime>
  <Words>473</Words>
  <Application>Microsoft Macintosh PowerPoint</Application>
  <PresentationFormat>Personalizzato</PresentationFormat>
  <Paragraphs>31</Paragraphs>
  <Slides>10</Slides>
  <Notes>0</Notes>
  <HiddenSlides>0</HiddenSlides>
  <MMClips>9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6" baseType="lpstr">
      <vt:lpstr>Avenir Medium</vt:lpstr>
      <vt:lpstr>Baskerville SemiBold</vt:lpstr>
      <vt:lpstr>Futura</vt:lpstr>
      <vt:lpstr>Helvetica Neue</vt:lpstr>
      <vt:lpstr>Times</vt:lpstr>
      <vt:lpstr>New_Template8</vt:lpstr>
      <vt:lpstr>rewriting myths of violation: Matthew Arnold’s «Philomela» and  W.B.Yeats’ «Leda and the Swan»</vt:lpstr>
      <vt:lpstr>Bodies in myth</vt:lpstr>
      <vt:lpstr>The body in myth</vt:lpstr>
      <vt:lpstr>: </vt:lpstr>
      <vt:lpstr>Presentazione standard di PowerPoint</vt:lpstr>
      <vt:lpstr>: </vt:lpstr>
      <vt:lpstr>: </vt:lpstr>
      <vt:lpstr>: 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Donne, MetaPHYSICAL POETRY AND ‘ANATOMICAL MAPPING' </dc:title>
  <cp:lastModifiedBy>Microsoft Office User</cp:lastModifiedBy>
  <cp:revision>26</cp:revision>
  <dcterms:modified xsi:type="dcterms:W3CDTF">2020-04-22T18:06:16Z</dcterms:modified>
</cp:coreProperties>
</file>