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69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729"/>
  </p:normalViewPr>
  <p:slideViewPr>
    <p:cSldViewPr snapToGrid="0" snapToObjects="1">
      <p:cViewPr varScale="1">
        <p:scale>
          <a:sx n="66" d="100"/>
          <a:sy n="66" d="100"/>
        </p:scale>
        <p:origin x="7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C11499D5-3630-7A46-92C6-1481AA1A3EB3}" type="datetimeFigureOut">
              <a:rPr lang="it-IT" smtClean="0"/>
              <a:t>22/04/2020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B85ADF81-630D-A74E-B106-AE350E72E250}" type="slidenum">
              <a:rPr lang="it-IT" smtClean="0"/>
              <a:t>‹N›</a:t>
            </a:fld>
            <a:endParaRPr lang="it-IT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8354261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499D5-3630-7A46-92C6-1481AA1A3EB3}" type="datetimeFigureOut">
              <a:rPr lang="it-IT" smtClean="0"/>
              <a:t>22/04/2020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ADF81-630D-A74E-B106-AE350E72E2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5567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499D5-3630-7A46-92C6-1481AA1A3EB3}" type="datetimeFigureOut">
              <a:rPr lang="it-IT" smtClean="0"/>
              <a:t>22/04/2020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ADF81-630D-A74E-B106-AE350E72E2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8409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499D5-3630-7A46-92C6-1481AA1A3EB3}" type="datetimeFigureOut">
              <a:rPr lang="it-IT" smtClean="0"/>
              <a:t>22/04/2020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ADF81-630D-A74E-B106-AE350E72E2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34267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11499D5-3630-7A46-92C6-1481AA1A3EB3}" type="datetimeFigureOut">
              <a:rPr lang="it-IT" smtClean="0"/>
              <a:t>22/04/2020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85ADF81-630D-A74E-B106-AE350E72E250}" type="slidenum">
              <a:rPr lang="it-IT" smtClean="0"/>
              <a:t>‹N›</a:t>
            </a:fld>
            <a:endParaRPr lang="it-IT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5038467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499D5-3630-7A46-92C6-1481AA1A3EB3}" type="datetimeFigureOut">
              <a:rPr lang="it-IT" smtClean="0"/>
              <a:t>22/04/2020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ADF81-630D-A74E-B106-AE350E72E2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07257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499D5-3630-7A46-92C6-1481AA1A3EB3}" type="datetimeFigureOut">
              <a:rPr lang="it-IT" smtClean="0"/>
              <a:t>22/04/2020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ADF81-630D-A74E-B106-AE350E72E2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41018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499D5-3630-7A46-92C6-1481AA1A3EB3}" type="datetimeFigureOut">
              <a:rPr lang="it-IT" smtClean="0"/>
              <a:t>22/04/2020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ADF81-630D-A74E-B106-AE350E72E2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5617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499D5-3630-7A46-92C6-1481AA1A3EB3}" type="datetimeFigureOut">
              <a:rPr lang="it-IT" smtClean="0"/>
              <a:t>22/04/2020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ADF81-630D-A74E-B106-AE350E72E2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8731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11499D5-3630-7A46-92C6-1481AA1A3EB3}" type="datetimeFigureOut">
              <a:rPr lang="it-IT" smtClean="0"/>
              <a:t>22/04/2020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85ADF81-630D-A74E-B106-AE350E72E250}" type="slidenum">
              <a:rPr lang="it-IT" smtClean="0"/>
              <a:t>‹N›</a:t>
            </a:fld>
            <a:endParaRPr lang="it-IT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73565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11499D5-3630-7A46-92C6-1481AA1A3EB3}" type="datetimeFigureOut">
              <a:rPr lang="it-IT" smtClean="0"/>
              <a:t>22/04/2020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85ADF81-630D-A74E-B106-AE350E72E250}" type="slidenum">
              <a:rPr lang="it-IT" smtClean="0"/>
              <a:t>‹N›</a:t>
            </a:fld>
            <a:endParaRPr lang="it-IT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17152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C11499D5-3630-7A46-92C6-1481AA1A3EB3}" type="datetimeFigureOut">
              <a:rPr lang="it-IT" smtClean="0"/>
              <a:t>22/04/2020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B85ADF81-630D-A74E-B106-AE350E72E250}" type="slidenum">
              <a:rPr lang="it-IT" smtClean="0"/>
              <a:t>‹N›</a:t>
            </a:fld>
            <a:endParaRPr lang="it-IT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45306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2334961-B490-664F-A9AF-2763EEA263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05660" y="2150153"/>
            <a:ext cx="6425608" cy="1528997"/>
          </a:xfrm>
        </p:spPr>
        <p:txBody>
          <a:bodyPr/>
          <a:lstStyle/>
          <a:p>
            <a:r>
              <a:rPr lang="it-IT" sz="4050" b="1" dirty="0"/>
              <a:t>Geografia</a:t>
            </a:r>
            <a:r>
              <a:rPr lang="it-IT" sz="3000" b="1" dirty="0"/>
              <a:t/>
            </a:r>
            <a:br>
              <a:rPr lang="it-IT" sz="3000" b="1" dirty="0"/>
            </a:br>
            <a:r>
              <a:rPr lang="it-IT" sz="3000" dirty="0"/>
              <a:t/>
            </a:r>
            <a:br>
              <a:rPr lang="it-IT" sz="3000" dirty="0"/>
            </a:br>
            <a:r>
              <a:rPr lang="it-IT" sz="3000" dirty="0"/>
              <a:t>Sergio Zilli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83FBC90-E5F9-594F-A8B9-0C595B6A5B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90315" y="4027669"/>
            <a:ext cx="5123755" cy="1068050"/>
          </a:xfrm>
        </p:spPr>
        <p:txBody>
          <a:bodyPr>
            <a:normAutofit fontScale="70000" lnSpcReduction="20000"/>
          </a:bodyPr>
          <a:lstStyle/>
          <a:p>
            <a:r>
              <a:rPr lang="it-IT" dirty="0" err="1"/>
              <a:t>cod</a:t>
            </a:r>
            <a:r>
              <a:rPr lang="it-IT" dirty="0"/>
              <a:t>: </a:t>
            </a:r>
            <a:r>
              <a:rPr lang="it-IT" i="1" dirty="0"/>
              <a:t>006LE </a:t>
            </a:r>
          </a:p>
          <a:p>
            <a:r>
              <a:rPr lang="it-IT" dirty="0"/>
              <a:t>Corso di Laurea: Discipline storiche e filosofiche</a:t>
            </a:r>
            <a:br>
              <a:rPr lang="it-IT" dirty="0"/>
            </a:br>
            <a:endParaRPr lang="it-IT" dirty="0"/>
          </a:p>
          <a:p>
            <a:r>
              <a:rPr lang="it-IT" b="1" dirty="0" err="1"/>
              <a:t>a.a</a:t>
            </a:r>
            <a:r>
              <a:rPr lang="it-IT" b="1" dirty="0"/>
              <a:t>. 2019-2020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34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68"/>
    </mc:Choice>
    <mc:Fallback xmlns="">
      <p:transition spd="slow" advTm="136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8734383-BDCF-9246-9E6F-C37A7B7D1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Presentazione n. </a:t>
            </a:r>
            <a:r>
              <a:rPr lang="it-IT" b="1" dirty="0" smtClean="0"/>
              <a:t>31 </a:t>
            </a:r>
            <a:r>
              <a:rPr lang="it-IT" b="1" dirty="0"/>
              <a:t>(con audio)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C82B044-2917-184B-8582-EEF5D8A609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it-IT" sz="32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it-IT" sz="32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it-IT" sz="32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it-IT" sz="3600" dirty="0">
                <a:solidFill>
                  <a:srgbClr val="FF0000"/>
                </a:solidFill>
              </a:rPr>
              <a:t>Geografia dell’agricoltura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722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01"/>
    </mc:Choice>
    <mc:Fallback xmlns="">
      <p:transition spd="slow" advTm="84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66E7F37-C8F6-B647-8710-4DC989EA2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Geografia dell’agricoltura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AD655D9-1AC4-E44F-B779-BA8B6F6F43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L’agricoltura implica – da sempre - un continuo processo di selezione delle specie vegetali e animali in base a specifiche caratteristiche e il controllo della loro riproduzione (</a:t>
            </a:r>
            <a:r>
              <a:rPr lang="it-IT" dirty="0">
                <a:sym typeface="Wingdings" pitchFamily="2" charset="2"/>
              </a:rPr>
              <a:t> le specie selezionate sono diverse da quelle presenti in natura)</a:t>
            </a:r>
          </a:p>
          <a:p>
            <a:r>
              <a:rPr lang="it-IT" dirty="0">
                <a:sym typeface="Wingdings" pitchFamily="2" charset="2"/>
              </a:rPr>
              <a:t>26% della popolazione mondiale occupato in agricoltura, in progressivo a causa della urbanizzazione e meccanizzazione </a:t>
            </a:r>
            <a:endParaRPr lang="it-IT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32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3183"/>
    </mc:Choice>
    <mc:Fallback xmlns="">
      <p:transition spd="slow" advTm="2631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03FFF7A-415E-5241-BC82-1FF75D9FA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Rivoluzioni agricole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12BEF32-6EF1-F446-B60D-E2DA059699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755650" indent="-744538">
              <a:buNone/>
            </a:pPr>
            <a:r>
              <a:rPr lang="it-IT" b="1" dirty="0"/>
              <a:t>Prima</a:t>
            </a:r>
            <a:r>
              <a:rPr lang="it-IT" dirty="0"/>
              <a:t>: nascita della agricoltura, primi episodi di selezione piante e addomesticamento animali, circa 11.000 anni fa, in varie parti del mondo non collegati fra loro</a:t>
            </a:r>
          </a:p>
          <a:p>
            <a:pPr marL="0" indent="0">
              <a:buNone/>
            </a:pPr>
            <a:r>
              <a:rPr lang="it-IT" b="1" dirty="0"/>
              <a:t>Seconda</a:t>
            </a:r>
            <a:r>
              <a:rPr lang="it-IT" dirty="0"/>
              <a:t>: età medievale, introduzione di nuove pratiche in Occidente (da Cina) </a:t>
            </a:r>
          </a:p>
          <a:p>
            <a:pPr marL="530352" lvl="1" indent="0">
              <a:buNone/>
            </a:pPr>
            <a:r>
              <a:rPr lang="it-IT" dirty="0"/>
              <a:t>Vomere metallico, sostituzione buoi con cavalli, rotazione delle colture (XVII-XVIII secolo) / maggese</a:t>
            </a:r>
          </a:p>
          <a:p>
            <a:pPr marL="530352" lvl="1" indent="0">
              <a:buNone/>
            </a:pPr>
            <a:r>
              <a:rPr lang="it-IT" dirty="0"/>
              <a:t>Rivoluzione industriale- meccanizzazione delle lavorazioni</a:t>
            </a:r>
          </a:p>
          <a:p>
            <a:pPr marL="671513" lvl="1" indent="-623888">
              <a:buNone/>
            </a:pPr>
            <a:r>
              <a:rPr lang="it-IT" b="1" i="0" dirty="0"/>
              <a:t>Terza</a:t>
            </a:r>
            <a:r>
              <a:rPr lang="it-IT" i="0" dirty="0"/>
              <a:t>: XX secolo - in corso, risultato delle innovazioni tecnologiche e nuove pratiche colturali </a:t>
            </a:r>
          </a:p>
          <a:p>
            <a:pPr marL="500063" lvl="2" indent="0">
              <a:buNone/>
            </a:pPr>
            <a:r>
              <a:rPr lang="it-IT" sz="2000" i="0" dirty="0"/>
              <a:t>- </a:t>
            </a:r>
            <a:r>
              <a:rPr lang="it-IT" sz="2000" i="1" dirty="0"/>
              <a:t>meccanizzazione estensiva, irrigazione artificiale, fitofarmacie e fertilizzanti chimici, biotecnologie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90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4588"/>
    </mc:Choice>
    <mc:Fallback xmlns="">
      <p:transition spd="slow" advTm="3345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287454C-E33E-DB46-AF40-BE24DCC6D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Rivoluzioni agricole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3E68544-73F4-6445-8011-5EAD2B4A2E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/>
              <a:t>Novità principale XX secolo : introduzione trattori</a:t>
            </a:r>
          </a:p>
          <a:p>
            <a:pPr marL="1025525" indent="-366713">
              <a:buNone/>
            </a:pPr>
            <a:r>
              <a:rPr lang="it-IT" dirty="0"/>
              <a:t>Conseguenze:</a:t>
            </a:r>
          </a:p>
          <a:p>
            <a:pPr marL="1025525" indent="-366713"/>
            <a:r>
              <a:rPr lang="it-IT" dirty="0"/>
              <a:t>Riduzione del numero dei lavoratori necessari</a:t>
            </a:r>
          </a:p>
          <a:p>
            <a:pPr marL="1025525" indent="-366713"/>
            <a:r>
              <a:rPr lang="it-IT" dirty="0"/>
              <a:t>Ampliamento delle estensioni delle superfici lavorate in una giornata di lavoro</a:t>
            </a:r>
          </a:p>
          <a:p>
            <a:pPr marL="1025525" indent="-366713"/>
            <a:r>
              <a:rPr lang="it-IT" dirty="0"/>
              <a:t>Passaggio da policoltura a monocoltura</a:t>
            </a:r>
          </a:p>
          <a:p>
            <a:pPr marL="1025525" indent="-366713"/>
            <a:r>
              <a:rPr lang="it-IT" dirty="0"/>
              <a:t>Eliminazione degli animali da lavoro</a:t>
            </a:r>
          </a:p>
          <a:p>
            <a:pPr marL="0" indent="0">
              <a:buNone/>
            </a:pPr>
            <a:r>
              <a:rPr lang="it-IT" dirty="0"/>
              <a:t>Massiccio uso di prodotti chimici di sintesi </a:t>
            </a:r>
          </a:p>
          <a:p>
            <a:pPr marL="0" indent="0">
              <a:buNone/>
            </a:pPr>
            <a:r>
              <a:rPr lang="it-IT" dirty="0"/>
              <a:t>Raddoppio aree irrigate</a:t>
            </a:r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457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203"/>
    </mc:Choice>
    <mc:Fallback xmlns="">
      <p:transition spd="slow" advTm="2642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4B2B9C7-09A8-B74C-9F4F-851D0C1F0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Rivoluzioni agricole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34E7DA7-CDCE-6841-BDAC-96E58DFC40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755650" indent="-658813">
              <a:buNone/>
            </a:pPr>
            <a:r>
              <a:rPr lang="it-IT" sz="2200" b="1" dirty="0"/>
              <a:t>Rivoluzione verde</a:t>
            </a:r>
            <a:r>
              <a:rPr lang="it-IT" sz="2200" dirty="0"/>
              <a:t>: grande aumento della produzione di cereali (1965-1985) in Asia e America latina, con diffusione di nuove varietà di grano, riso e granoturco. Finalizzata al superamento di deficienze/ carestie alimentari, gestita da Stati</a:t>
            </a:r>
          </a:p>
          <a:p>
            <a:pPr marL="755650" indent="-658813">
              <a:buNone/>
            </a:pPr>
            <a:r>
              <a:rPr lang="it-IT" sz="2200" b="1" dirty="0"/>
              <a:t>Ingegneria genetica</a:t>
            </a:r>
            <a:r>
              <a:rPr lang="it-IT" sz="2200" dirty="0"/>
              <a:t>: elaborazione di nuove tipologie colturali  (a partire anni 80 secolo XX) mediante l’elaborazione del </a:t>
            </a:r>
            <a:r>
              <a:rPr lang="it-IT" sz="2200" dirty="0" err="1"/>
              <a:t>dna</a:t>
            </a:r>
            <a:r>
              <a:rPr lang="it-IT" sz="2200" dirty="0"/>
              <a:t> delle piante a scopi di miglior resa, gestita da imprese private, brevetti di multinazionali, sementi sterili (terminator </a:t>
            </a:r>
            <a:r>
              <a:rPr lang="it-IT" sz="2200" dirty="0" err="1"/>
              <a:t>seeds</a:t>
            </a:r>
            <a:r>
              <a:rPr lang="it-IT" sz="2200" dirty="0"/>
              <a:t>).</a:t>
            </a:r>
          </a:p>
          <a:p>
            <a:pPr marL="755650" indent="-658813">
              <a:buNone/>
            </a:pPr>
            <a:endParaRPr lang="it-IT" sz="2200" dirty="0"/>
          </a:p>
          <a:p>
            <a:pPr marL="755650" indent="-658813">
              <a:buNone/>
            </a:pPr>
            <a:r>
              <a:rPr lang="it-IT" sz="2200" dirty="0"/>
              <a:t>Differenti interessi</a:t>
            </a:r>
          </a:p>
          <a:p>
            <a:pPr marL="1073150" indent="-939800"/>
            <a:endParaRPr lang="it-IT" dirty="0"/>
          </a:p>
          <a:p>
            <a:endParaRPr lang="it-IT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412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2175"/>
    </mc:Choice>
    <mc:Fallback xmlns="">
      <p:transition spd="slow" advTm="3121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053D9EA-03A0-8C4C-B109-7FD9A70B6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Sistemi agricoli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3846A16-465F-6E41-B637-2344E78224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6000"/>
            <a:ext cx="6104238" cy="3581400"/>
          </a:xfrm>
        </p:spPr>
        <p:txBody>
          <a:bodyPr/>
          <a:lstStyle/>
          <a:p>
            <a:pPr marL="0" indent="0">
              <a:buNone/>
            </a:pPr>
            <a:r>
              <a:rPr lang="it-IT" sz="2200" dirty="0"/>
              <a:t>Agricoltura: sistema per produrre cibo </a:t>
            </a:r>
          </a:p>
          <a:p>
            <a:pPr marL="0" indent="0">
              <a:buNone/>
            </a:pPr>
            <a:r>
              <a:rPr lang="it-IT" sz="2200" dirty="0"/>
              <a:t>Comprende </a:t>
            </a:r>
          </a:p>
          <a:p>
            <a:pPr lvl="2"/>
            <a:r>
              <a:rPr lang="it-IT" sz="2200" dirty="0"/>
              <a:t>gestione terreni (infrastrutture)</a:t>
            </a:r>
          </a:p>
          <a:p>
            <a:pPr lvl="2"/>
            <a:r>
              <a:rPr lang="it-IT" sz="2200" dirty="0"/>
              <a:t>Input (lavoro, macchinari, fertilizzanti)</a:t>
            </a:r>
          </a:p>
          <a:p>
            <a:pPr lvl="2"/>
            <a:r>
              <a:rPr lang="it-IT" sz="2200" dirty="0"/>
              <a:t>Output (prodotti agricoli)</a:t>
            </a:r>
          </a:p>
          <a:p>
            <a:pPr lvl="2"/>
            <a:r>
              <a:rPr lang="it-IT" sz="2200" dirty="0"/>
              <a:t>Consumatori</a:t>
            </a:r>
          </a:p>
          <a:p>
            <a:pPr lvl="2"/>
            <a:r>
              <a:rPr lang="it-IT" sz="2200" dirty="0"/>
              <a:t>flussi di relazione fra i diversi attori</a:t>
            </a:r>
          </a:p>
          <a:p>
            <a:pPr lvl="2"/>
            <a:endParaRPr lang="it-IT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005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598"/>
    </mc:Choice>
    <mc:Fallback xmlns="">
      <p:transition spd="slow" advTm="1745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50F645D-1F00-E244-8434-75BECAD3E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103" y="784654"/>
            <a:ext cx="4065373" cy="5035378"/>
          </a:xfrm>
        </p:spPr>
        <p:txBody>
          <a:bodyPr>
            <a:normAutofit fontScale="90000"/>
          </a:bodyPr>
          <a:lstStyle/>
          <a:p>
            <a:r>
              <a:rPr lang="it-IT" dirty="0"/>
              <a:t>Agricoltura di sussistenza </a:t>
            </a:r>
            <a:r>
              <a:rPr lang="it-IT" sz="1800" dirty="0"/>
              <a:t>(autoconsumo, indipendente dal mercato)</a:t>
            </a:r>
            <a:br>
              <a:rPr lang="it-IT" sz="1800" dirty="0"/>
            </a:br>
            <a:r>
              <a:rPr lang="it-IT" dirty="0"/>
              <a:t/>
            </a:r>
            <a:br>
              <a:rPr lang="it-IT" dirty="0"/>
            </a:br>
            <a:r>
              <a:rPr lang="it-IT" b="1" dirty="0"/>
              <a:t>vs.</a:t>
            </a:r>
            <a:br>
              <a:rPr lang="it-IT" b="1" dirty="0"/>
            </a:br>
            <a:r>
              <a:rPr lang="it-IT" dirty="0"/>
              <a:t/>
            </a:r>
            <a:br>
              <a:rPr lang="it-IT" dirty="0"/>
            </a:br>
            <a:r>
              <a:rPr lang="it-IT" dirty="0"/>
              <a:t>Agricoltura di mercato</a:t>
            </a:r>
            <a:r>
              <a:rPr lang="it-IT" b="1" dirty="0"/>
              <a:t/>
            </a:r>
            <a:br>
              <a:rPr lang="it-IT" b="1" dirty="0"/>
            </a:br>
            <a:r>
              <a:rPr lang="it-IT" sz="1800" dirty="0"/>
              <a:t>(richieste di mercato, distanza fra produzione e distribuzione)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6DCA68BC-8E20-D14B-A5FF-4FB70BCAFD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462584" y="343223"/>
            <a:ext cx="4831491" cy="6332339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024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8130"/>
    </mc:Choice>
    <mc:Fallback xmlns="">
      <p:transition spd="slow" advTm="2681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9AEA4CE-3535-2C45-9275-BDB8A429F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Agricoltura di sussistenza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FA773B8-B40E-6D4F-A937-98003C761F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dirty="0"/>
              <a:t>Sistema agricolo indipendente dalle richieste di mercato globale, o cui prodotti sono in gran parte consumati dai produttori e dalle loro famiglie e in piccola parte scambiati e venduti sul mercato locale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/>
              <a:t>Quattro tipologie</a:t>
            </a:r>
          </a:p>
          <a:p>
            <a:r>
              <a:rPr lang="it-IT" dirty="0"/>
              <a:t>Agricoltura itinerante</a:t>
            </a:r>
          </a:p>
          <a:p>
            <a:r>
              <a:rPr lang="it-IT" dirty="0"/>
              <a:t>Coltivazione del riso</a:t>
            </a:r>
          </a:p>
          <a:p>
            <a:r>
              <a:rPr lang="it-IT" dirty="0"/>
              <a:t>Piccole aziende agricole e allevamento</a:t>
            </a:r>
          </a:p>
          <a:p>
            <a:r>
              <a:rPr lang="it-IT" dirty="0"/>
              <a:t>pastorizia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039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9043"/>
    </mc:Choice>
    <mc:Fallback xmlns="">
      <p:transition spd="slow" advTm="7890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Ritaglio">
  <a:themeElements>
    <a:clrScheme name="Ritaglio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Ritaglio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Ritaglio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{5BF66CD1-C928-0C4D-A5D9-7B43EB1E60DB}tf10001072</Template>
  <TotalTime>401</TotalTime>
  <Words>409</Words>
  <Application>Microsoft Office PowerPoint</Application>
  <PresentationFormat>Widescreen</PresentationFormat>
  <Paragraphs>50</Paragraphs>
  <Slides>9</Slides>
  <Notes>0</Notes>
  <HiddenSlides>0</HiddenSlides>
  <MMClips>9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9</vt:i4>
      </vt:variant>
    </vt:vector>
  </HeadingPairs>
  <TitlesOfParts>
    <vt:vector size="12" baseType="lpstr">
      <vt:lpstr>Franklin Gothic Book</vt:lpstr>
      <vt:lpstr>Wingdings</vt:lpstr>
      <vt:lpstr>Ritaglio</vt:lpstr>
      <vt:lpstr>Geografia  Sergio Zilli</vt:lpstr>
      <vt:lpstr>Presentazione n. 31 (con audio)</vt:lpstr>
      <vt:lpstr>Geografia dell’agricoltura</vt:lpstr>
      <vt:lpstr>Rivoluzioni agricole</vt:lpstr>
      <vt:lpstr>Rivoluzioni agricole</vt:lpstr>
      <vt:lpstr>Rivoluzioni agricole</vt:lpstr>
      <vt:lpstr>Sistemi agricoli</vt:lpstr>
      <vt:lpstr>Agricoltura di sussistenza (autoconsumo, indipendente dal mercato)  vs.  Agricoltura di mercato (richieste di mercato, distanza fra produzione e distribuzione)</vt:lpstr>
      <vt:lpstr>Agricoltura di sussistenza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sergio zilli</dc:creator>
  <cp:lastModifiedBy>sergio zilli</cp:lastModifiedBy>
  <cp:revision>13</cp:revision>
  <dcterms:created xsi:type="dcterms:W3CDTF">2020-04-22T09:58:16Z</dcterms:created>
  <dcterms:modified xsi:type="dcterms:W3CDTF">2020-04-22T16:48:45Z</dcterms:modified>
</cp:coreProperties>
</file>