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57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3542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56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40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42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384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01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6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7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356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715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11499D5-3630-7A46-92C6-1481AA1A3EB3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85ADF81-630D-A74E-B106-AE350E72E250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530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34383-BDCF-9246-9E6F-C37A7B7D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32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2B044-2917-184B-8582-EEF5D8A60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</a:rPr>
              <a:t>Geografia </a:t>
            </a:r>
            <a:r>
              <a:rPr lang="it-IT" sz="3600" dirty="0" smtClean="0">
                <a:solidFill>
                  <a:srgbClr val="FF0000"/>
                </a:solidFill>
              </a:rPr>
              <a:t>dell’agricoltura 2</a:t>
            </a:r>
            <a:endParaRPr lang="it-IT" sz="36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1"/>
    </mc:Choice>
    <mc:Fallback>
      <p:transition spd="slow" advTm="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B8F49-6144-1E45-85E6-08B23234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 di mercato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ABCAC-1306-E54A-8DC9-A6FA31F3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19138" indent="-708025">
              <a:buNone/>
            </a:pPr>
            <a:r>
              <a:rPr lang="it-IT" sz="2200" dirty="0"/>
              <a:t>Quella in cui i contadini non sono i principali consumatori dei beni agricoli prodotti, che sono destinati a essere venduti a aziende trasformatrici dell’industria agro-alimentare (</a:t>
            </a:r>
            <a:r>
              <a:rPr lang="it-IT" sz="2200" b="1" dirty="0"/>
              <a:t>agribusiness</a:t>
            </a:r>
            <a:r>
              <a:rPr lang="it-IT" sz="2200" dirty="0"/>
              <a:t>)</a:t>
            </a:r>
          </a:p>
          <a:p>
            <a:pPr marL="719138" indent="-708025">
              <a:buNone/>
            </a:pPr>
            <a:endParaRPr lang="it-IT" sz="800" dirty="0"/>
          </a:p>
          <a:p>
            <a:pPr marL="719138" indent="-708025">
              <a:buNone/>
            </a:pPr>
            <a:r>
              <a:rPr lang="it-IT" sz="2200" dirty="0"/>
              <a:t>Caratteristica è la </a:t>
            </a:r>
            <a:r>
              <a:rPr lang="it-IT" sz="2200" b="1" dirty="0"/>
              <a:t>integrazione verticale</a:t>
            </a:r>
            <a:r>
              <a:rPr lang="it-IT" sz="2200" dirty="0"/>
              <a:t>, che prevede che una singola azienda controlli due o più fasi della produzione e distribuzione di un bene, definite su base contrattuale.</a:t>
            </a:r>
          </a:p>
          <a:p>
            <a:pPr marL="719138" indent="-708025">
              <a:buNone/>
            </a:pPr>
            <a:endParaRPr lang="it-IT" sz="800" dirty="0"/>
          </a:p>
          <a:p>
            <a:pPr marL="719138" indent="-708025">
              <a:buNone/>
            </a:pPr>
            <a:r>
              <a:rPr lang="it-IT" sz="2200" dirty="0"/>
              <a:t>Industria alimentare come intermediario fra produttori e consumatori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7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351"/>
    </mc:Choice>
    <mc:Fallback>
      <p:transition spd="slow" advTm="248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76D58-B0EE-1940-AA12-1A810DB5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 di mercato - tipologie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1E5310-391A-AC40-8A77-D83D7004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Piantagioni</a:t>
            </a:r>
          </a:p>
          <a:p>
            <a:r>
              <a:rPr lang="it-IT" sz="2400" dirty="0"/>
              <a:t>Orticoltura commerciale, agricoltura specializzata e agricoltura mediterranea</a:t>
            </a:r>
          </a:p>
          <a:p>
            <a:r>
              <a:rPr lang="it-IT" sz="2400" dirty="0"/>
              <a:t>Allevamento commerciale di animali da latte</a:t>
            </a:r>
          </a:p>
          <a:p>
            <a:r>
              <a:rPr lang="it-IT" sz="2400" dirty="0"/>
              <a:t>Aziende agricole miste, con produzione di foraggio e allevamento</a:t>
            </a:r>
          </a:p>
          <a:p>
            <a:r>
              <a:rPr lang="it-IT" sz="2400" dirty="0" err="1"/>
              <a:t>Cereagricoltura</a:t>
            </a:r>
            <a:r>
              <a:rPr lang="it-IT" sz="2400" dirty="0"/>
              <a:t> commerciale e l’allevamento estensivo di bestiame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245"/>
    </mc:Choice>
    <mc:Fallback>
      <p:transition spd="slow" advTm="91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99EB2-FE5C-004F-B0CB-0B30F33D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Agricoltura, ambiente e globalizzazione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481894-7E7C-7149-9F4D-7FC9E326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719138" indent="-671513">
              <a:buNone/>
            </a:pPr>
            <a:r>
              <a:rPr lang="it-IT" b="1" dirty="0"/>
              <a:t>Desertificazione</a:t>
            </a:r>
            <a:r>
              <a:rPr lang="it-IT" dirty="0"/>
              <a:t>: isterilimento di terra per eccesso sfruttamento pascoli, modifiche uso acque, salinizzazione terreni </a:t>
            </a:r>
          </a:p>
          <a:p>
            <a:pPr marL="719138" indent="-671513">
              <a:buNone/>
            </a:pPr>
            <a:r>
              <a:rPr lang="it-IT" b="1" dirty="0"/>
              <a:t>Agricoltura sostenibile</a:t>
            </a:r>
            <a:r>
              <a:rPr lang="it-IT" dirty="0"/>
              <a:t>: tecniche agricole che permettono una gestione dell’attività agricola riducendo l’impatto sull’ambiente senza comprometterne la reddittività (agricoltura biologica)</a:t>
            </a:r>
          </a:p>
          <a:p>
            <a:pPr marL="719138" indent="-671513">
              <a:buNone/>
            </a:pPr>
            <a:r>
              <a:rPr lang="it-IT" b="1" dirty="0"/>
              <a:t>Agricoltura e globalizzazione</a:t>
            </a:r>
            <a:r>
              <a:rPr lang="it-IT" dirty="0"/>
              <a:t>: distribuzione di prodotti in continenti diversi dall’origine, crisi delle piccole produzioni locali, pressione dell’Organizzazione Mondiale del Commercio (WTO) per cessazione dei dazi doganali e degli aiuti statali; consuetudine alimentari cambiate, </a:t>
            </a:r>
            <a:r>
              <a:rPr lang="it-IT" i="1" dirty="0"/>
              <a:t>transizione alimentare</a:t>
            </a:r>
            <a:r>
              <a:rPr lang="it-IT" dirty="0"/>
              <a:t> verso modello occidentale; mondializzazione modello supermercato.</a:t>
            </a:r>
          </a:p>
          <a:p>
            <a:pPr marL="719138" indent="-671513">
              <a:buNone/>
            </a:pPr>
            <a:r>
              <a:rPr lang="it-IT" b="1" dirty="0"/>
              <a:t>Agricoltura e città</a:t>
            </a:r>
            <a:r>
              <a:rPr lang="it-IT" dirty="0"/>
              <a:t>: urbanizzazione senza spazi agricoli; esigenze in momenti di crisi; dipendenza dal mercato; perdita della biodiversità; sistemi di conservazione vs. qualità prodotti; </a:t>
            </a:r>
            <a:r>
              <a:rPr lang="it-IT" i="1" dirty="0"/>
              <a:t>orti urbani </a:t>
            </a:r>
            <a:r>
              <a:rPr lang="it-IT" dirty="0"/>
              <a:t>e agricoltura peri-urbana</a:t>
            </a:r>
            <a:endParaRPr lang="it-IT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716"/>
    </mc:Choice>
    <mc:Fallback>
      <p:transition spd="slow" advTm="94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1CABD-745E-8D4B-929F-8920EFD76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Agricoltura e gestione politica del territorio – Unione europea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BAEDB1-ED6B-F642-AEE0-C614F581D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Agricoltura in Europa e la politica agraria comunitaria: metà della superficie della UE è adibita a uso agricolo. Il 40% del bilancio destinato all’agricoltura </a:t>
            </a:r>
          </a:p>
          <a:p>
            <a:pPr marL="0" indent="0">
              <a:buNone/>
            </a:pPr>
            <a:r>
              <a:rPr lang="it-IT" dirty="0"/>
              <a:t>Sostenuta dall’Unione per tradizione/ gestione territorio. </a:t>
            </a:r>
          </a:p>
          <a:p>
            <a:pPr marL="0" indent="0">
              <a:buNone/>
            </a:pPr>
            <a:r>
              <a:rPr lang="it-IT" dirty="0"/>
              <a:t>Assi portanti della Politica agraria comunitaria (strategia PAC «Europa 2020»)</a:t>
            </a:r>
          </a:p>
          <a:p>
            <a:pPr lvl="1"/>
            <a:r>
              <a:rPr lang="it-IT" dirty="0"/>
              <a:t>Produzione alimentare economicamente </a:t>
            </a:r>
            <a:r>
              <a:rPr lang="it-IT" dirty="0" smtClean="0"/>
              <a:t>redditizia</a:t>
            </a:r>
            <a:endParaRPr lang="it-IT" dirty="0"/>
          </a:p>
          <a:p>
            <a:pPr lvl="1"/>
            <a:r>
              <a:rPr lang="it-IT" dirty="0"/>
              <a:t>Gestione sostenibile delle risorse naturali e azione in favore del clima</a:t>
            </a:r>
          </a:p>
          <a:p>
            <a:pPr lvl="1"/>
            <a:r>
              <a:rPr lang="it-IT" dirty="0"/>
              <a:t>Mantenimento dell’equilibrio territoriale e delle diversità delle zone rurali</a:t>
            </a:r>
          </a:p>
          <a:p>
            <a:endParaRPr lang="it-IT" sz="900" dirty="0"/>
          </a:p>
          <a:p>
            <a:pPr marL="0" indent="0">
              <a:buNone/>
            </a:pPr>
            <a:r>
              <a:rPr lang="it-IT" sz="1500" dirty="0" err="1"/>
              <a:t>https</a:t>
            </a:r>
            <a:r>
              <a:rPr lang="it-IT" sz="1500" dirty="0"/>
              <a:t>://</a:t>
            </a:r>
            <a:r>
              <a:rPr lang="it-IT" sz="1500" dirty="0" err="1"/>
              <a:t>web.archive.org</a:t>
            </a:r>
            <a:r>
              <a:rPr lang="it-IT" sz="1500" dirty="0"/>
              <a:t>/web/20100525040726/http://</a:t>
            </a:r>
            <a:r>
              <a:rPr lang="it-IT" sz="1500" dirty="0" err="1"/>
              <a:t>ec.europa.eu</a:t>
            </a:r>
            <a:r>
              <a:rPr lang="it-IT" sz="1500" dirty="0"/>
              <a:t>/</a:t>
            </a:r>
            <a:r>
              <a:rPr lang="it-IT" sz="1500" dirty="0" err="1"/>
              <a:t>agriculture</a:t>
            </a:r>
            <a:r>
              <a:rPr lang="it-IT" sz="1500" dirty="0"/>
              <a:t>/</a:t>
            </a:r>
            <a:r>
              <a:rPr lang="it-IT" sz="1500" dirty="0" err="1"/>
              <a:t>index_it.htm</a:t>
            </a:r>
            <a:endParaRPr lang="it-IT" sz="1500" dirty="0"/>
          </a:p>
          <a:p>
            <a:pPr marL="0" indent="0">
              <a:buNone/>
            </a:pPr>
            <a:r>
              <a:rPr lang="it-IT" sz="1500" dirty="0" err="1"/>
              <a:t>https</a:t>
            </a:r>
            <a:r>
              <a:rPr lang="it-IT" sz="1500" dirty="0"/>
              <a:t>://</a:t>
            </a:r>
            <a:r>
              <a:rPr lang="it-IT" sz="1500" dirty="0" err="1"/>
              <a:t>www.europarl.europa.eu</a:t>
            </a:r>
            <a:r>
              <a:rPr lang="it-IT" sz="1500" dirty="0"/>
              <a:t>/</a:t>
            </a:r>
            <a:r>
              <a:rPr lang="it-IT" sz="1500" dirty="0" err="1"/>
              <a:t>factsheets</a:t>
            </a:r>
            <a:r>
              <a:rPr lang="it-IT" sz="1500" dirty="0"/>
              <a:t>/</a:t>
            </a:r>
            <a:r>
              <a:rPr lang="it-IT" sz="1500" dirty="0" err="1"/>
              <a:t>it</a:t>
            </a:r>
            <a:r>
              <a:rPr lang="it-IT" sz="1500" dirty="0"/>
              <a:t>/</a:t>
            </a:r>
            <a:r>
              <a:rPr lang="it-IT" sz="1500" dirty="0" err="1"/>
              <a:t>sheet</a:t>
            </a:r>
            <a:r>
              <a:rPr lang="it-IT" sz="1500" dirty="0"/>
              <a:t>/113/verso-una-politica-agricola-comune-dopo-il-2020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849"/>
    </mc:Choice>
    <mc:Fallback>
      <p:transition spd="slow" advTm="57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406</TotalTime>
  <Words>348</Words>
  <Application>Microsoft Office PowerPoint</Application>
  <PresentationFormat>Widescreen</PresentationFormat>
  <Paragraphs>36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Franklin Gothic Book</vt:lpstr>
      <vt:lpstr>Ritaglio</vt:lpstr>
      <vt:lpstr>Geografia  Sergio Zilli</vt:lpstr>
      <vt:lpstr>Presentazione n. 32 (con audio)</vt:lpstr>
      <vt:lpstr>Agricoltura di mercato</vt:lpstr>
      <vt:lpstr>Agricoltura di mercato - tipologie</vt:lpstr>
      <vt:lpstr>Agricoltura, ambiente e globalizzazione</vt:lpstr>
      <vt:lpstr>Agricoltura e gestione politica del territorio – Unione europea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14</cp:revision>
  <dcterms:created xsi:type="dcterms:W3CDTF">2020-04-22T09:58:16Z</dcterms:created>
  <dcterms:modified xsi:type="dcterms:W3CDTF">2020-04-22T16:47:23Z</dcterms:modified>
</cp:coreProperties>
</file>