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23/04/2020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0724" name="Segnaposto intestazione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Diparimento di Scienze Geografiche e Storiche - Introduzione ai GIS</a:t>
            </a:r>
          </a:p>
        </p:txBody>
      </p:sp>
      <p:sp>
        <p:nvSpPr>
          <p:cNvPr id="13317" name="Segnaposto numero diapositiva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FC0529-6BBC-45B3-8E0C-E60BDFBABC19}" type="slidenum">
              <a:rPr lang="it-IT" altLang="it-IT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97765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6338" y="611158"/>
            <a:ext cx="8305800" cy="722344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Principio del traffico (k=4)</a:t>
            </a:r>
          </a:p>
        </p:txBody>
      </p:sp>
      <p:sp>
        <p:nvSpPr>
          <p:cNvPr id="12291" name="Freeform 3"/>
          <p:cNvSpPr>
            <a:spLocks/>
          </p:cNvSpPr>
          <p:nvPr/>
        </p:nvSpPr>
        <p:spPr bwMode="auto">
          <a:xfrm>
            <a:off x="3748088" y="3081338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auto">
          <a:xfrm>
            <a:off x="2755900" y="4298951"/>
            <a:ext cx="279400" cy="277813"/>
          </a:xfrm>
          <a:prstGeom prst="ellipse">
            <a:avLst/>
          </a:prstGeom>
          <a:solidFill>
            <a:srgbClr val="0000FF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2293" name="Freeform 5"/>
          <p:cNvSpPr>
            <a:spLocks/>
          </p:cNvSpPr>
          <p:nvPr/>
        </p:nvSpPr>
        <p:spPr bwMode="auto">
          <a:xfrm>
            <a:off x="3330575" y="2244725"/>
            <a:ext cx="838200" cy="1047750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4" name="Freeform 6"/>
          <p:cNvSpPr>
            <a:spLocks/>
          </p:cNvSpPr>
          <p:nvPr/>
        </p:nvSpPr>
        <p:spPr bwMode="auto">
          <a:xfrm>
            <a:off x="4165600" y="2244725"/>
            <a:ext cx="838200" cy="1047750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5" name="Freeform 7"/>
          <p:cNvSpPr>
            <a:spLocks/>
          </p:cNvSpPr>
          <p:nvPr/>
        </p:nvSpPr>
        <p:spPr bwMode="auto">
          <a:xfrm>
            <a:off x="4584701" y="3081338"/>
            <a:ext cx="836613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6" name="Freeform 8"/>
          <p:cNvSpPr>
            <a:spLocks/>
          </p:cNvSpPr>
          <p:nvPr/>
        </p:nvSpPr>
        <p:spPr bwMode="auto">
          <a:xfrm>
            <a:off x="4165600" y="3916363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7" name="Freeform 9"/>
          <p:cNvSpPr>
            <a:spLocks/>
          </p:cNvSpPr>
          <p:nvPr/>
        </p:nvSpPr>
        <p:spPr bwMode="auto">
          <a:xfrm>
            <a:off x="3330575" y="3916363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8" name="Freeform 10"/>
          <p:cNvSpPr>
            <a:spLocks/>
          </p:cNvSpPr>
          <p:nvPr/>
        </p:nvSpPr>
        <p:spPr bwMode="auto">
          <a:xfrm>
            <a:off x="2913063" y="3081338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9" name="Freeform 11"/>
          <p:cNvSpPr>
            <a:spLocks/>
          </p:cNvSpPr>
          <p:nvPr/>
        </p:nvSpPr>
        <p:spPr bwMode="auto">
          <a:xfrm>
            <a:off x="5002213" y="2244725"/>
            <a:ext cx="836612" cy="1047750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0" name="Freeform 12"/>
          <p:cNvSpPr>
            <a:spLocks/>
          </p:cNvSpPr>
          <p:nvPr/>
        </p:nvSpPr>
        <p:spPr bwMode="auto">
          <a:xfrm>
            <a:off x="5002213" y="3916363"/>
            <a:ext cx="836612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1" name="Freeform 13"/>
          <p:cNvSpPr>
            <a:spLocks/>
          </p:cNvSpPr>
          <p:nvPr/>
        </p:nvSpPr>
        <p:spPr bwMode="auto">
          <a:xfrm>
            <a:off x="3748088" y="4751388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2" name="Freeform 14"/>
          <p:cNvSpPr>
            <a:spLocks/>
          </p:cNvSpPr>
          <p:nvPr/>
        </p:nvSpPr>
        <p:spPr bwMode="auto">
          <a:xfrm>
            <a:off x="2495550" y="3916363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3" name="Freeform 15"/>
          <p:cNvSpPr>
            <a:spLocks/>
          </p:cNvSpPr>
          <p:nvPr/>
        </p:nvSpPr>
        <p:spPr bwMode="auto">
          <a:xfrm>
            <a:off x="2495550" y="2244725"/>
            <a:ext cx="838200" cy="1047750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4" name="Freeform 16"/>
          <p:cNvSpPr>
            <a:spLocks/>
          </p:cNvSpPr>
          <p:nvPr/>
        </p:nvSpPr>
        <p:spPr bwMode="auto">
          <a:xfrm>
            <a:off x="3748088" y="1409701"/>
            <a:ext cx="838200" cy="1046163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5" name="Oval 17"/>
          <p:cNvSpPr>
            <a:spLocks noChangeArrowheads="1"/>
          </p:cNvSpPr>
          <p:nvPr/>
        </p:nvSpPr>
        <p:spPr bwMode="auto">
          <a:xfrm>
            <a:off x="7769226" y="4298951"/>
            <a:ext cx="277813" cy="277813"/>
          </a:xfrm>
          <a:prstGeom prst="ellipse">
            <a:avLst/>
          </a:prstGeom>
          <a:solidFill>
            <a:srgbClr val="0000FF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auto">
          <a:xfrm>
            <a:off x="6959600" y="2636838"/>
            <a:ext cx="279400" cy="279400"/>
          </a:xfrm>
          <a:prstGeom prst="ellipse">
            <a:avLst/>
          </a:prstGeom>
          <a:solidFill>
            <a:srgbClr val="0000FF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2307" name="Freeform 19"/>
          <p:cNvSpPr>
            <a:spLocks/>
          </p:cNvSpPr>
          <p:nvPr/>
        </p:nvSpPr>
        <p:spPr bwMode="auto">
          <a:xfrm>
            <a:off x="5837238" y="2244725"/>
            <a:ext cx="838200" cy="1047750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8" name="Freeform 20"/>
          <p:cNvSpPr>
            <a:spLocks/>
          </p:cNvSpPr>
          <p:nvPr/>
        </p:nvSpPr>
        <p:spPr bwMode="auto">
          <a:xfrm>
            <a:off x="6672263" y="3916363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09" name="Freeform 21"/>
          <p:cNvSpPr>
            <a:spLocks/>
          </p:cNvSpPr>
          <p:nvPr/>
        </p:nvSpPr>
        <p:spPr bwMode="auto">
          <a:xfrm>
            <a:off x="7089775" y="3081338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0" name="Freeform 22"/>
          <p:cNvSpPr>
            <a:spLocks/>
          </p:cNvSpPr>
          <p:nvPr/>
        </p:nvSpPr>
        <p:spPr bwMode="auto">
          <a:xfrm>
            <a:off x="4584701" y="1409701"/>
            <a:ext cx="836613" cy="1046163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1" name="Freeform 23"/>
          <p:cNvSpPr>
            <a:spLocks/>
          </p:cNvSpPr>
          <p:nvPr/>
        </p:nvSpPr>
        <p:spPr bwMode="auto">
          <a:xfrm>
            <a:off x="5419726" y="1409701"/>
            <a:ext cx="836613" cy="1046163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2" name="Freeform 24"/>
          <p:cNvSpPr>
            <a:spLocks/>
          </p:cNvSpPr>
          <p:nvPr/>
        </p:nvSpPr>
        <p:spPr bwMode="auto">
          <a:xfrm>
            <a:off x="5419726" y="3081338"/>
            <a:ext cx="836613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3" name="Freeform 25"/>
          <p:cNvSpPr>
            <a:spLocks/>
          </p:cNvSpPr>
          <p:nvPr/>
        </p:nvSpPr>
        <p:spPr bwMode="auto">
          <a:xfrm>
            <a:off x="4584701" y="4751388"/>
            <a:ext cx="836613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4" name="Freeform 26"/>
          <p:cNvSpPr>
            <a:spLocks/>
          </p:cNvSpPr>
          <p:nvPr/>
        </p:nvSpPr>
        <p:spPr bwMode="auto">
          <a:xfrm>
            <a:off x="5837238" y="3916363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5" name="Freeform 27"/>
          <p:cNvSpPr>
            <a:spLocks/>
          </p:cNvSpPr>
          <p:nvPr/>
        </p:nvSpPr>
        <p:spPr bwMode="auto">
          <a:xfrm>
            <a:off x="5419726" y="4751388"/>
            <a:ext cx="836613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6" name="Freeform 28"/>
          <p:cNvSpPr>
            <a:spLocks/>
          </p:cNvSpPr>
          <p:nvPr/>
        </p:nvSpPr>
        <p:spPr bwMode="auto">
          <a:xfrm>
            <a:off x="6254750" y="3081338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7" name="Freeform 29"/>
          <p:cNvSpPr>
            <a:spLocks/>
          </p:cNvSpPr>
          <p:nvPr/>
        </p:nvSpPr>
        <p:spPr bwMode="auto">
          <a:xfrm>
            <a:off x="6672263" y="2244725"/>
            <a:ext cx="838200" cy="1047750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8" name="Freeform 30"/>
          <p:cNvSpPr>
            <a:spLocks/>
          </p:cNvSpPr>
          <p:nvPr/>
        </p:nvSpPr>
        <p:spPr bwMode="auto">
          <a:xfrm>
            <a:off x="6254750" y="4751388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19" name="Freeform 31"/>
          <p:cNvSpPr>
            <a:spLocks/>
          </p:cNvSpPr>
          <p:nvPr/>
        </p:nvSpPr>
        <p:spPr bwMode="auto">
          <a:xfrm>
            <a:off x="7507288" y="3916363"/>
            <a:ext cx="838200" cy="1046162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20" name="Freeform 32"/>
          <p:cNvSpPr>
            <a:spLocks/>
          </p:cNvSpPr>
          <p:nvPr/>
        </p:nvSpPr>
        <p:spPr bwMode="auto">
          <a:xfrm>
            <a:off x="7507288" y="2244725"/>
            <a:ext cx="838200" cy="1047750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21" name="Freeform 33"/>
          <p:cNvSpPr>
            <a:spLocks/>
          </p:cNvSpPr>
          <p:nvPr/>
        </p:nvSpPr>
        <p:spPr bwMode="auto">
          <a:xfrm>
            <a:off x="6254750" y="1409701"/>
            <a:ext cx="838200" cy="1046163"/>
          </a:xfrm>
          <a:custGeom>
            <a:avLst/>
            <a:gdLst>
              <a:gd name="T0" fmla="*/ 0 w 385"/>
              <a:gd name="T1" fmla="*/ 2147483646 h 481"/>
              <a:gd name="T2" fmla="*/ 2147483646 w 385"/>
              <a:gd name="T3" fmla="*/ 2147483646 h 481"/>
              <a:gd name="T4" fmla="*/ 2147483646 w 385"/>
              <a:gd name="T5" fmla="*/ 2147483646 h 481"/>
              <a:gd name="T6" fmla="*/ 2147483646 w 385"/>
              <a:gd name="T7" fmla="*/ 2147483646 h 481"/>
              <a:gd name="T8" fmla="*/ 2147483646 w 385"/>
              <a:gd name="T9" fmla="*/ 0 h 481"/>
              <a:gd name="T10" fmla="*/ 0 w 385"/>
              <a:gd name="T11" fmla="*/ 2147483646 h 481"/>
              <a:gd name="T12" fmla="*/ 0 w 385"/>
              <a:gd name="T13" fmla="*/ 2147483646 h 48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5"/>
              <a:gd name="T22" fmla="*/ 0 h 481"/>
              <a:gd name="T23" fmla="*/ 385 w 385"/>
              <a:gd name="T24" fmla="*/ 481 h 48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5" h="481">
                <a:moveTo>
                  <a:pt x="0" y="384"/>
                </a:moveTo>
                <a:lnTo>
                  <a:pt x="192" y="480"/>
                </a:lnTo>
                <a:lnTo>
                  <a:pt x="384" y="384"/>
                </a:lnTo>
                <a:lnTo>
                  <a:pt x="384" y="96"/>
                </a:lnTo>
                <a:lnTo>
                  <a:pt x="192" y="0"/>
                </a:lnTo>
                <a:lnTo>
                  <a:pt x="0" y="96"/>
                </a:lnTo>
                <a:lnTo>
                  <a:pt x="0" y="384"/>
                </a:lnTo>
              </a:path>
            </a:pathLst>
          </a:custGeom>
          <a:noFill/>
          <a:ln w="12700" cap="rnd" cmpd="sng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2322" name="Group 34"/>
          <p:cNvGrpSpPr>
            <a:grpSpLocks/>
          </p:cNvGrpSpPr>
          <p:nvPr/>
        </p:nvGrpSpPr>
        <p:grpSpPr bwMode="auto">
          <a:xfrm>
            <a:off x="7680327" y="5075238"/>
            <a:ext cx="2879725" cy="1377950"/>
            <a:chOff x="4105" y="3197"/>
            <a:chExt cx="1814" cy="868"/>
          </a:xfrm>
        </p:grpSpPr>
        <p:sp>
          <p:nvSpPr>
            <p:cNvPr id="12354" name="Rectangle 35"/>
            <p:cNvSpPr>
              <a:spLocks noChangeArrowheads="1"/>
            </p:cNvSpPr>
            <p:nvPr/>
          </p:nvSpPr>
          <p:spPr bwMode="auto">
            <a:xfrm>
              <a:off x="4105" y="3197"/>
              <a:ext cx="1814" cy="86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12355" name="Line 36"/>
            <p:cNvSpPr>
              <a:spLocks noChangeShapeType="1"/>
            </p:cNvSpPr>
            <p:nvPr/>
          </p:nvSpPr>
          <p:spPr bwMode="auto">
            <a:xfrm rot="5400000">
              <a:off x="4249" y="3642"/>
              <a:ext cx="0" cy="185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56" name="Line 37"/>
            <p:cNvSpPr>
              <a:spLocks noChangeShapeType="1"/>
            </p:cNvSpPr>
            <p:nvPr/>
          </p:nvSpPr>
          <p:spPr bwMode="auto">
            <a:xfrm rot="5400000">
              <a:off x="4241" y="3816"/>
              <a:ext cx="0" cy="182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57" name="Rectangle 38"/>
            <p:cNvSpPr>
              <a:spLocks noChangeArrowheads="1"/>
            </p:cNvSpPr>
            <p:nvPr/>
          </p:nvSpPr>
          <p:spPr bwMode="auto">
            <a:xfrm>
              <a:off x="4404" y="3644"/>
              <a:ext cx="1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 dirty="0" err="1">
                  <a:latin typeface="AvantGarde Bk BT"/>
                </a:rPr>
                <a:t>Mercato</a:t>
              </a:r>
              <a:r>
                <a:rPr lang="en-US" altLang="it-IT" sz="1200" b="1" dirty="0">
                  <a:latin typeface="AvantGarde Bk BT"/>
                </a:rPr>
                <a:t> </a:t>
              </a:r>
              <a:r>
                <a:rPr lang="en-US" altLang="it-IT" sz="1200" b="1" dirty="0" err="1">
                  <a:latin typeface="AvantGarde Bk BT"/>
                </a:rPr>
                <a:t>dei</a:t>
              </a:r>
              <a:r>
                <a:rPr lang="en-US" altLang="it-IT" sz="1200" b="1" dirty="0">
                  <a:latin typeface="AvantGarde Bk BT"/>
                </a:rPr>
                <a:t> </a:t>
              </a:r>
              <a:r>
                <a:rPr lang="en-US" altLang="it-IT" sz="1200" b="1" dirty="0" err="1">
                  <a:latin typeface="AvantGarde Bk BT"/>
                </a:rPr>
                <a:t>centri</a:t>
              </a:r>
              <a:r>
                <a:rPr lang="en-US" altLang="it-IT" sz="1200" b="1" dirty="0">
                  <a:latin typeface="AvantGarde Bk BT"/>
                </a:rPr>
                <a:t> di </a:t>
              </a:r>
              <a:r>
                <a:rPr lang="en-US" altLang="it-IT" sz="1200" b="1" dirty="0" err="1">
                  <a:latin typeface="AvantGarde Bk BT"/>
                </a:rPr>
                <a:t>ordine</a:t>
              </a:r>
              <a:r>
                <a:rPr lang="en-US" altLang="it-IT" sz="1200" b="1" dirty="0">
                  <a:latin typeface="AvantGarde Bk BT"/>
                </a:rPr>
                <a:t> </a:t>
              </a:r>
              <a:r>
                <a:rPr lang="en-US" altLang="it-IT" sz="1200" b="1" i="1" dirty="0">
                  <a:latin typeface="AvantGarde Bk BT"/>
                </a:rPr>
                <a:t>n</a:t>
              </a:r>
            </a:p>
          </p:txBody>
        </p:sp>
        <p:sp>
          <p:nvSpPr>
            <p:cNvPr id="12358" name="Rectangle 39"/>
            <p:cNvSpPr>
              <a:spLocks noChangeArrowheads="1"/>
            </p:cNvSpPr>
            <p:nvPr/>
          </p:nvSpPr>
          <p:spPr bwMode="auto">
            <a:xfrm>
              <a:off x="4404" y="3281"/>
              <a:ext cx="80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latin typeface="AvantGarde Bk BT"/>
                </a:rPr>
                <a:t>Centri di ordine </a:t>
              </a:r>
              <a:r>
                <a:rPr lang="en-US" altLang="it-IT" sz="1200" b="1" i="1">
                  <a:latin typeface="AvantGarde Bk BT"/>
                </a:rPr>
                <a:t>n</a:t>
              </a:r>
            </a:p>
          </p:txBody>
        </p:sp>
        <p:sp>
          <p:nvSpPr>
            <p:cNvPr id="12359" name="Oval 40"/>
            <p:cNvSpPr>
              <a:spLocks noChangeArrowheads="1"/>
            </p:cNvSpPr>
            <p:nvPr/>
          </p:nvSpPr>
          <p:spPr bwMode="auto">
            <a:xfrm>
              <a:off x="4158" y="3242"/>
              <a:ext cx="176" cy="175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 wrap="none" lIns="92075" tIns="46038" rIns="92075" bIns="46038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solidFill>
                    <a:srgbClr val="FFFFFF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2360" name="Oval 41"/>
            <p:cNvSpPr>
              <a:spLocks noChangeArrowheads="1"/>
            </p:cNvSpPr>
            <p:nvPr/>
          </p:nvSpPr>
          <p:spPr bwMode="auto">
            <a:xfrm>
              <a:off x="4182" y="3490"/>
              <a:ext cx="121" cy="121"/>
            </a:xfrm>
            <a:prstGeom prst="ellipse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it-IT" altLang="it-IT" sz="1800">
                <a:latin typeface="Calibri" panose="020F0502020204030204" pitchFamily="34" charset="0"/>
              </a:endParaRPr>
            </a:p>
          </p:txBody>
        </p:sp>
        <p:sp>
          <p:nvSpPr>
            <p:cNvPr id="12361" name="Rectangle 42"/>
            <p:cNvSpPr>
              <a:spLocks noChangeArrowheads="1"/>
            </p:cNvSpPr>
            <p:nvPr/>
          </p:nvSpPr>
          <p:spPr bwMode="auto">
            <a:xfrm>
              <a:off x="4404" y="3465"/>
              <a:ext cx="94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latin typeface="AvantGarde Bk BT"/>
                </a:rPr>
                <a:t>Centri di ordine </a:t>
              </a:r>
              <a:r>
                <a:rPr lang="en-US" altLang="it-IT" sz="1200" b="1" i="1">
                  <a:latin typeface="AvantGarde Bk BT"/>
                </a:rPr>
                <a:t>n - 1</a:t>
              </a:r>
            </a:p>
          </p:txBody>
        </p:sp>
        <p:sp>
          <p:nvSpPr>
            <p:cNvPr id="12362" name="Rectangle 43"/>
            <p:cNvSpPr>
              <a:spLocks noChangeArrowheads="1"/>
            </p:cNvSpPr>
            <p:nvPr/>
          </p:nvSpPr>
          <p:spPr bwMode="auto">
            <a:xfrm>
              <a:off x="4404" y="3835"/>
              <a:ext cx="14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it-IT" sz="1200" b="1">
                  <a:latin typeface="AvantGarde Bk BT"/>
                </a:rPr>
                <a:t>Mercato dei centri di ordine </a:t>
              </a:r>
              <a:r>
                <a:rPr lang="en-US" altLang="it-IT" sz="1200" b="1" i="1">
                  <a:latin typeface="AvantGarde Bk BT"/>
                </a:rPr>
                <a:t>n - 1</a:t>
              </a:r>
            </a:p>
          </p:txBody>
        </p:sp>
      </p:grpSp>
      <p:sp>
        <p:nvSpPr>
          <p:cNvPr id="12323" name="Freeform 44"/>
          <p:cNvSpPr>
            <a:spLocks/>
          </p:cNvSpPr>
          <p:nvPr/>
        </p:nvSpPr>
        <p:spPr bwMode="auto">
          <a:xfrm rot="-5400000">
            <a:off x="4337845" y="1943895"/>
            <a:ext cx="2160587" cy="1673225"/>
          </a:xfrm>
          <a:custGeom>
            <a:avLst/>
            <a:gdLst>
              <a:gd name="T0" fmla="*/ 2147483646 w 769"/>
              <a:gd name="T1" fmla="*/ 0 h 769"/>
              <a:gd name="T2" fmla="*/ 2147483646 w 769"/>
              <a:gd name="T3" fmla="*/ 0 h 769"/>
              <a:gd name="T4" fmla="*/ 2147483646 w 769"/>
              <a:gd name="T5" fmla="*/ 2147483646 h 769"/>
              <a:gd name="T6" fmla="*/ 2147483646 w 769"/>
              <a:gd name="T7" fmla="*/ 2147483646 h 769"/>
              <a:gd name="T8" fmla="*/ 2147483646 w 769"/>
              <a:gd name="T9" fmla="*/ 2147483646 h 769"/>
              <a:gd name="T10" fmla="*/ 0 w 769"/>
              <a:gd name="T11" fmla="*/ 2147483646 h 769"/>
              <a:gd name="T12" fmla="*/ 2147483646 w 769"/>
              <a:gd name="T13" fmla="*/ 0 h 7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9"/>
              <a:gd name="T22" fmla="*/ 0 h 769"/>
              <a:gd name="T23" fmla="*/ 769 w 769"/>
              <a:gd name="T24" fmla="*/ 769 h 7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9" h="769">
                <a:moveTo>
                  <a:pt x="192" y="0"/>
                </a:moveTo>
                <a:lnTo>
                  <a:pt x="576" y="0"/>
                </a:lnTo>
                <a:lnTo>
                  <a:pt x="768" y="384"/>
                </a:lnTo>
                <a:lnTo>
                  <a:pt x="576" y="768"/>
                </a:lnTo>
                <a:lnTo>
                  <a:pt x="192" y="768"/>
                </a:lnTo>
                <a:lnTo>
                  <a:pt x="0" y="384"/>
                </a:lnTo>
                <a:lnTo>
                  <a:pt x="192" y="0"/>
                </a:lnTo>
              </a:path>
            </a:pathLst>
          </a:custGeom>
          <a:solidFill>
            <a:srgbClr val="DDDDDD">
              <a:alpha val="32156"/>
            </a:srgbClr>
          </a:solidFill>
          <a:ln w="25400" cap="rnd" cmpd="sng">
            <a:solidFill>
              <a:srgbClr val="FF99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324" name="Oval 45"/>
          <p:cNvSpPr>
            <a:spLocks noChangeArrowheads="1"/>
          </p:cNvSpPr>
          <p:nvPr/>
        </p:nvSpPr>
        <p:spPr bwMode="auto">
          <a:xfrm>
            <a:off x="5741988" y="1836738"/>
            <a:ext cx="190500" cy="190500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25" name="Oval 46"/>
          <p:cNvSpPr>
            <a:spLocks noChangeArrowheads="1"/>
          </p:cNvSpPr>
          <p:nvPr/>
        </p:nvSpPr>
        <p:spPr bwMode="auto">
          <a:xfrm>
            <a:off x="4905375" y="1836738"/>
            <a:ext cx="192088" cy="190500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26" name="Oval 47"/>
          <p:cNvSpPr>
            <a:spLocks noChangeArrowheads="1"/>
          </p:cNvSpPr>
          <p:nvPr/>
        </p:nvSpPr>
        <p:spPr bwMode="auto">
          <a:xfrm>
            <a:off x="5262563" y="2628901"/>
            <a:ext cx="279400" cy="277813"/>
          </a:xfrm>
          <a:prstGeom prst="ellipse">
            <a:avLst/>
          </a:prstGeom>
          <a:solidFill>
            <a:srgbClr val="0000FF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2327" name="Freeform 48"/>
          <p:cNvSpPr>
            <a:spLocks/>
          </p:cNvSpPr>
          <p:nvPr/>
        </p:nvSpPr>
        <p:spPr bwMode="auto">
          <a:xfrm rot="-5400000">
            <a:off x="6011070" y="1943895"/>
            <a:ext cx="2160587" cy="1673225"/>
          </a:xfrm>
          <a:custGeom>
            <a:avLst/>
            <a:gdLst>
              <a:gd name="T0" fmla="*/ 2147483646 w 769"/>
              <a:gd name="T1" fmla="*/ 0 h 769"/>
              <a:gd name="T2" fmla="*/ 2147483646 w 769"/>
              <a:gd name="T3" fmla="*/ 0 h 769"/>
              <a:gd name="T4" fmla="*/ 2147483646 w 769"/>
              <a:gd name="T5" fmla="*/ 2147483646 h 769"/>
              <a:gd name="T6" fmla="*/ 2147483646 w 769"/>
              <a:gd name="T7" fmla="*/ 2147483646 h 769"/>
              <a:gd name="T8" fmla="*/ 2147483646 w 769"/>
              <a:gd name="T9" fmla="*/ 2147483646 h 769"/>
              <a:gd name="T10" fmla="*/ 0 w 769"/>
              <a:gd name="T11" fmla="*/ 2147483646 h 769"/>
              <a:gd name="T12" fmla="*/ 2147483646 w 769"/>
              <a:gd name="T13" fmla="*/ 0 h 7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9"/>
              <a:gd name="T22" fmla="*/ 0 h 769"/>
              <a:gd name="T23" fmla="*/ 769 w 769"/>
              <a:gd name="T24" fmla="*/ 769 h 7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9" h="769">
                <a:moveTo>
                  <a:pt x="192" y="0"/>
                </a:moveTo>
                <a:lnTo>
                  <a:pt x="576" y="0"/>
                </a:lnTo>
                <a:lnTo>
                  <a:pt x="768" y="384"/>
                </a:lnTo>
                <a:lnTo>
                  <a:pt x="576" y="768"/>
                </a:lnTo>
                <a:lnTo>
                  <a:pt x="192" y="768"/>
                </a:lnTo>
                <a:lnTo>
                  <a:pt x="0" y="384"/>
                </a:lnTo>
                <a:lnTo>
                  <a:pt x="192" y="0"/>
                </a:lnTo>
              </a:path>
            </a:pathLst>
          </a:custGeom>
          <a:noFill/>
          <a:ln w="25400" cap="rnd" cmpd="sng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28" name="Freeform 49"/>
          <p:cNvSpPr>
            <a:spLocks/>
          </p:cNvSpPr>
          <p:nvPr/>
        </p:nvSpPr>
        <p:spPr bwMode="auto">
          <a:xfrm rot="-5400000">
            <a:off x="5187157" y="3542507"/>
            <a:ext cx="2132012" cy="1673225"/>
          </a:xfrm>
          <a:custGeom>
            <a:avLst/>
            <a:gdLst>
              <a:gd name="T0" fmla="*/ 2147483646 w 769"/>
              <a:gd name="T1" fmla="*/ 0 h 769"/>
              <a:gd name="T2" fmla="*/ 2147483646 w 769"/>
              <a:gd name="T3" fmla="*/ 0 h 769"/>
              <a:gd name="T4" fmla="*/ 2147483646 w 769"/>
              <a:gd name="T5" fmla="*/ 2147483646 h 769"/>
              <a:gd name="T6" fmla="*/ 2147483646 w 769"/>
              <a:gd name="T7" fmla="*/ 2147483646 h 769"/>
              <a:gd name="T8" fmla="*/ 2147483646 w 769"/>
              <a:gd name="T9" fmla="*/ 2147483646 h 769"/>
              <a:gd name="T10" fmla="*/ 0 w 769"/>
              <a:gd name="T11" fmla="*/ 2147483646 h 769"/>
              <a:gd name="T12" fmla="*/ 2147483646 w 769"/>
              <a:gd name="T13" fmla="*/ 0 h 7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9"/>
              <a:gd name="T22" fmla="*/ 0 h 769"/>
              <a:gd name="T23" fmla="*/ 769 w 769"/>
              <a:gd name="T24" fmla="*/ 769 h 7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9" h="769">
                <a:moveTo>
                  <a:pt x="192" y="0"/>
                </a:moveTo>
                <a:lnTo>
                  <a:pt x="576" y="0"/>
                </a:lnTo>
                <a:lnTo>
                  <a:pt x="768" y="384"/>
                </a:lnTo>
                <a:lnTo>
                  <a:pt x="576" y="768"/>
                </a:lnTo>
                <a:lnTo>
                  <a:pt x="192" y="768"/>
                </a:lnTo>
                <a:lnTo>
                  <a:pt x="0" y="384"/>
                </a:lnTo>
                <a:lnTo>
                  <a:pt x="192" y="0"/>
                </a:lnTo>
              </a:path>
            </a:pathLst>
          </a:custGeom>
          <a:noFill/>
          <a:ln w="25400" cap="rnd" cmpd="sng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29" name="Freeform 50"/>
          <p:cNvSpPr>
            <a:spLocks/>
          </p:cNvSpPr>
          <p:nvPr/>
        </p:nvSpPr>
        <p:spPr bwMode="auto">
          <a:xfrm rot="-5400000">
            <a:off x="3536951" y="3549651"/>
            <a:ext cx="2089150" cy="1673225"/>
          </a:xfrm>
          <a:custGeom>
            <a:avLst/>
            <a:gdLst>
              <a:gd name="T0" fmla="*/ 2147483646 w 769"/>
              <a:gd name="T1" fmla="*/ 0 h 769"/>
              <a:gd name="T2" fmla="*/ 2147483646 w 769"/>
              <a:gd name="T3" fmla="*/ 0 h 769"/>
              <a:gd name="T4" fmla="*/ 2147483646 w 769"/>
              <a:gd name="T5" fmla="*/ 2147483646 h 769"/>
              <a:gd name="T6" fmla="*/ 2147483646 w 769"/>
              <a:gd name="T7" fmla="*/ 2147483646 h 769"/>
              <a:gd name="T8" fmla="*/ 2147483646 w 769"/>
              <a:gd name="T9" fmla="*/ 2147483646 h 769"/>
              <a:gd name="T10" fmla="*/ 0 w 769"/>
              <a:gd name="T11" fmla="*/ 2147483646 h 769"/>
              <a:gd name="T12" fmla="*/ 2147483646 w 769"/>
              <a:gd name="T13" fmla="*/ 0 h 7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9"/>
              <a:gd name="T22" fmla="*/ 0 h 769"/>
              <a:gd name="T23" fmla="*/ 769 w 769"/>
              <a:gd name="T24" fmla="*/ 769 h 7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9" h="769">
                <a:moveTo>
                  <a:pt x="192" y="0"/>
                </a:moveTo>
                <a:lnTo>
                  <a:pt x="576" y="0"/>
                </a:lnTo>
                <a:lnTo>
                  <a:pt x="768" y="384"/>
                </a:lnTo>
                <a:lnTo>
                  <a:pt x="576" y="768"/>
                </a:lnTo>
                <a:lnTo>
                  <a:pt x="192" y="768"/>
                </a:lnTo>
                <a:lnTo>
                  <a:pt x="0" y="384"/>
                </a:lnTo>
                <a:lnTo>
                  <a:pt x="192" y="0"/>
                </a:lnTo>
              </a:path>
            </a:pathLst>
          </a:custGeom>
          <a:noFill/>
          <a:ln w="25400" cap="rnd" cmpd="sng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30" name="Freeform 51"/>
          <p:cNvSpPr>
            <a:spLocks/>
          </p:cNvSpPr>
          <p:nvPr/>
        </p:nvSpPr>
        <p:spPr bwMode="auto">
          <a:xfrm rot="-5400000">
            <a:off x="2666207" y="1958182"/>
            <a:ext cx="2160588" cy="1673225"/>
          </a:xfrm>
          <a:custGeom>
            <a:avLst/>
            <a:gdLst>
              <a:gd name="T0" fmla="*/ 2147483646 w 769"/>
              <a:gd name="T1" fmla="*/ 0 h 769"/>
              <a:gd name="T2" fmla="*/ 2147483646 w 769"/>
              <a:gd name="T3" fmla="*/ 0 h 769"/>
              <a:gd name="T4" fmla="*/ 2147483646 w 769"/>
              <a:gd name="T5" fmla="*/ 2147483646 h 769"/>
              <a:gd name="T6" fmla="*/ 2147483646 w 769"/>
              <a:gd name="T7" fmla="*/ 2147483646 h 769"/>
              <a:gd name="T8" fmla="*/ 2147483646 w 769"/>
              <a:gd name="T9" fmla="*/ 2147483646 h 769"/>
              <a:gd name="T10" fmla="*/ 0 w 769"/>
              <a:gd name="T11" fmla="*/ 2147483646 h 769"/>
              <a:gd name="T12" fmla="*/ 2147483646 w 769"/>
              <a:gd name="T13" fmla="*/ 0 h 7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69"/>
              <a:gd name="T22" fmla="*/ 0 h 769"/>
              <a:gd name="T23" fmla="*/ 769 w 769"/>
              <a:gd name="T24" fmla="*/ 769 h 7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69" h="769">
                <a:moveTo>
                  <a:pt x="192" y="0"/>
                </a:moveTo>
                <a:lnTo>
                  <a:pt x="576" y="0"/>
                </a:lnTo>
                <a:lnTo>
                  <a:pt x="768" y="384"/>
                </a:lnTo>
                <a:lnTo>
                  <a:pt x="576" y="768"/>
                </a:lnTo>
                <a:lnTo>
                  <a:pt x="192" y="768"/>
                </a:lnTo>
                <a:lnTo>
                  <a:pt x="0" y="384"/>
                </a:lnTo>
                <a:lnTo>
                  <a:pt x="192" y="0"/>
                </a:lnTo>
              </a:path>
            </a:pathLst>
          </a:custGeom>
          <a:noFill/>
          <a:ln w="25400" cap="rnd" cmpd="sng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331" name="Oval 52"/>
          <p:cNvSpPr>
            <a:spLocks noChangeArrowheads="1"/>
          </p:cNvSpPr>
          <p:nvPr/>
        </p:nvSpPr>
        <p:spPr bwMode="auto">
          <a:xfrm>
            <a:off x="6596064" y="1844675"/>
            <a:ext cx="192087" cy="192088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32" name="Oval 53"/>
          <p:cNvSpPr>
            <a:spLocks noChangeArrowheads="1"/>
          </p:cNvSpPr>
          <p:nvPr/>
        </p:nvSpPr>
        <p:spPr bwMode="auto">
          <a:xfrm>
            <a:off x="6103938" y="4292601"/>
            <a:ext cx="279400" cy="277813"/>
          </a:xfrm>
          <a:prstGeom prst="ellipse">
            <a:avLst/>
          </a:prstGeom>
          <a:solidFill>
            <a:srgbClr val="0000FF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2333" name="Oval 54"/>
          <p:cNvSpPr>
            <a:spLocks noChangeArrowheads="1"/>
          </p:cNvSpPr>
          <p:nvPr/>
        </p:nvSpPr>
        <p:spPr bwMode="auto">
          <a:xfrm>
            <a:off x="5329238" y="4341814"/>
            <a:ext cx="190500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34" name="Oval 55"/>
          <p:cNvSpPr>
            <a:spLocks noChangeArrowheads="1"/>
          </p:cNvSpPr>
          <p:nvPr/>
        </p:nvSpPr>
        <p:spPr bwMode="auto">
          <a:xfrm>
            <a:off x="3652839" y="4341814"/>
            <a:ext cx="192087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35" name="Oval 56"/>
          <p:cNvSpPr>
            <a:spLocks noChangeArrowheads="1"/>
          </p:cNvSpPr>
          <p:nvPr/>
        </p:nvSpPr>
        <p:spPr bwMode="auto">
          <a:xfrm>
            <a:off x="6994525" y="4341814"/>
            <a:ext cx="192088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36" name="Oval 57"/>
          <p:cNvSpPr>
            <a:spLocks noChangeArrowheads="1"/>
          </p:cNvSpPr>
          <p:nvPr/>
        </p:nvSpPr>
        <p:spPr bwMode="auto">
          <a:xfrm>
            <a:off x="7412039" y="3506789"/>
            <a:ext cx="192087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37" name="Oval 58"/>
          <p:cNvSpPr>
            <a:spLocks noChangeArrowheads="1"/>
          </p:cNvSpPr>
          <p:nvPr/>
        </p:nvSpPr>
        <p:spPr bwMode="auto">
          <a:xfrm>
            <a:off x="4905375" y="3506789"/>
            <a:ext cx="192088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38" name="Oval 59"/>
          <p:cNvSpPr>
            <a:spLocks noChangeArrowheads="1"/>
          </p:cNvSpPr>
          <p:nvPr/>
        </p:nvSpPr>
        <p:spPr bwMode="auto">
          <a:xfrm>
            <a:off x="5741988" y="3506789"/>
            <a:ext cx="190500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39" name="Oval 60"/>
          <p:cNvSpPr>
            <a:spLocks noChangeArrowheads="1"/>
          </p:cNvSpPr>
          <p:nvPr/>
        </p:nvSpPr>
        <p:spPr bwMode="auto">
          <a:xfrm>
            <a:off x="6159500" y="2671764"/>
            <a:ext cx="190500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0" name="Oval 61"/>
          <p:cNvSpPr>
            <a:spLocks noChangeArrowheads="1"/>
          </p:cNvSpPr>
          <p:nvPr/>
        </p:nvSpPr>
        <p:spPr bwMode="auto">
          <a:xfrm>
            <a:off x="4487864" y="2671764"/>
            <a:ext cx="192087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1" name="Oval 62"/>
          <p:cNvSpPr>
            <a:spLocks noChangeArrowheads="1"/>
          </p:cNvSpPr>
          <p:nvPr/>
        </p:nvSpPr>
        <p:spPr bwMode="auto">
          <a:xfrm>
            <a:off x="5741988" y="5118100"/>
            <a:ext cx="190500" cy="192088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2" name="Oval 63"/>
          <p:cNvSpPr>
            <a:spLocks noChangeArrowheads="1"/>
          </p:cNvSpPr>
          <p:nvPr/>
        </p:nvSpPr>
        <p:spPr bwMode="auto">
          <a:xfrm>
            <a:off x="4908550" y="5099050"/>
            <a:ext cx="192088" cy="192088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3" name="Oval 64"/>
          <p:cNvSpPr>
            <a:spLocks noChangeArrowheads="1"/>
          </p:cNvSpPr>
          <p:nvPr/>
        </p:nvSpPr>
        <p:spPr bwMode="auto">
          <a:xfrm>
            <a:off x="2808289" y="2660650"/>
            <a:ext cx="192087" cy="192088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4" name="Oval 65"/>
          <p:cNvSpPr>
            <a:spLocks noChangeArrowheads="1"/>
          </p:cNvSpPr>
          <p:nvPr/>
        </p:nvSpPr>
        <p:spPr bwMode="auto">
          <a:xfrm>
            <a:off x="3238500" y="1887539"/>
            <a:ext cx="192088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5" name="Oval 66"/>
          <p:cNvSpPr>
            <a:spLocks noChangeArrowheads="1"/>
          </p:cNvSpPr>
          <p:nvPr/>
        </p:nvSpPr>
        <p:spPr bwMode="auto">
          <a:xfrm>
            <a:off x="3633788" y="2608263"/>
            <a:ext cx="277812" cy="277812"/>
          </a:xfrm>
          <a:prstGeom prst="ellipse">
            <a:avLst/>
          </a:prstGeom>
          <a:solidFill>
            <a:srgbClr val="0000FF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2346" name="Oval 67"/>
          <p:cNvSpPr>
            <a:spLocks noChangeArrowheads="1"/>
          </p:cNvSpPr>
          <p:nvPr/>
        </p:nvSpPr>
        <p:spPr bwMode="auto">
          <a:xfrm>
            <a:off x="4079875" y="3500439"/>
            <a:ext cx="192088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7" name="Oval 68"/>
          <p:cNvSpPr>
            <a:spLocks noChangeArrowheads="1"/>
          </p:cNvSpPr>
          <p:nvPr/>
        </p:nvSpPr>
        <p:spPr bwMode="auto">
          <a:xfrm>
            <a:off x="4075114" y="1858964"/>
            <a:ext cx="192087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8" name="Oval 69"/>
          <p:cNvSpPr>
            <a:spLocks noChangeArrowheads="1"/>
          </p:cNvSpPr>
          <p:nvPr/>
        </p:nvSpPr>
        <p:spPr bwMode="auto">
          <a:xfrm>
            <a:off x="3235325" y="3506789"/>
            <a:ext cx="192088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49" name="Oval 70"/>
          <p:cNvSpPr>
            <a:spLocks noChangeArrowheads="1"/>
          </p:cNvSpPr>
          <p:nvPr/>
        </p:nvSpPr>
        <p:spPr bwMode="auto">
          <a:xfrm>
            <a:off x="6572250" y="3481389"/>
            <a:ext cx="192088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50" name="Oval 71"/>
          <p:cNvSpPr>
            <a:spLocks noChangeArrowheads="1"/>
          </p:cNvSpPr>
          <p:nvPr/>
        </p:nvSpPr>
        <p:spPr bwMode="auto">
          <a:xfrm>
            <a:off x="7834314" y="2660650"/>
            <a:ext cx="192087" cy="192088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51" name="Oval 72"/>
          <p:cNvSpPr>
            <a:spLocks noChangeArrowheads="1"/>
          </p:cNvSpPr>
          <p:nvPr/>
        </p:nvSpPr>
        <p:spPr bwMode="auto">
          <a:xfrm>
            <a:off x="6572250" y="5122864"/>
            <a:ext cx="192088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52" name="Oval 73"/>
          <p:cNvSpPr>
            <a:spLocks noChangeArrowheads="1"/>
          </p:cNvSpPr>
          <p:nvPr/>
        </p:nvSpPr>
        <p:spPr bwMode="auto">
          <a:xfrm>
            <a:off x="4079875" y="5113339"/>
            <a:ext cx="192088" cy="192087"/>
          </a:xfrm>
          <a:prstGeom prst="ellipse">
            <a:avLst/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latin typeface="Calibri" panose="020F0502020204030204" pitchFamily="34" charset="0"/>
            </a:endParaRPr>
          </a:p>
        </p:txBody>
      </p:sp>
      <p:sp>
        <p:nvSpPr>
          <p:cNvPr id="12353" name="Oval 74"/>
          <p:cNvSpPr>
            <a:spLocks noChangeArrowheads="1"/>
          </p:cNvSpPr>
          <p:nvPr/>
        </p:nvSpPr>
        <p:spPr bwMode="auto">
          <a:xfrm>
            <a:off x="4448175" y="4292601"/>
            <a:ext cx="279400" cy="277813"/>
          </a:xfrm>
          <a:prstGeom prst="ellipse">
            <a:avLst/>
          </a:prstGeom>
          <a:solidFill>
            <a:srgbClr val="0000FF"/>
          </a:solidFill>
          <a:ln w="25400">
            <a:solidFill>
              <a:srgbClr val="80808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12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pic>
        <p:nvPicPr>
          <p:cNvPr id="2" name="SlideChr7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2830" y="1043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49</Words>
  <Application>Microsoft Office PowerPoint</Application>
  <PresentationFormat>Widescreen</PresentationFormat>
  <Paragraphs>15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8" baseType="lpstr">
      <vt:lpstr>Arial</vt:lpstr>
      <vt:lpstr>AvantGarde Bk BT</vt:lpstr>
      <vt:lpstr>Calibri</vt:lpstr>
      <vt:lpstr>Constantia</vt:lpstr>
      <vt:lpstr>Monotype Sorts</vt:lpstr>
      <vt:lpstr>Wingdings 2</vt:lpstr>
      <vt:lpstr>Equinozio</vt:lpstr>
      <vt:lpstr>Principio del traffico (k=4)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2020-04-23T13:39:57Z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