
<file path=[Content_Types].xml><?xml version="1.0" encoding="utf-8"?>
<Types xmlns="http://schemas.openxmlformats.org/package/2006/content-types">
  <Default Extension="bin" ContentType="audio/unknown"/>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tiff" ContentType="image/tiff"/>
  <Default Extension="vml" ContentType="application/vnd.openxmlformats-officedocument.vmlDrawing"/>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5.xml" ContentType="application/vnd.openxmlformats-officedocument.presentationml.notesSlide+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7" r:id="rId2"/>
    <p:sldId id="291" r:id="rId3"/>
    <p:sldId id="258" r:id="rId4"/>
    <p:sldId id="259" r:id="rId5"/>
    <p:sldId id="260" r:id="rId6"/>
    <p:sldId id="261" r:id="rId7"/>
    <p:sldId id="262" r:id="rId8"/>
    <p:sldId id="298" r:id="rId9"/>
    <p:sldId id="292" r:id="rId10"/>
    <p:sldId id="301" r:id="rId11"/>
    <p:sldId id="279" r:id="rId12"/>
    <p:sldId id="280" r:id="rId13"/>
    <p:sldId id="281" r:id="rId14"/>
    <p:sldId id="282" r:id="rId15"/>
    <p:sldId id="283" r:id="rId16"/>
    <p:sldId id="297" r:id="rId17"/>
    <p:sldId id="286" r:id="rId18"/>
    <p:sldId id="287" r:id="rId19"/>
    <p:sldId id="288" r:id="rId20"/>
    <p:sldId id="270" r:id="rId21"/>
    <p:sldId id="271" r:id="rId22"/>
    <p:sldId id="272" r:id="rId23"/>
    <p:sldId id="293" r:id="rId24"/>
    <p:sldId id="294" r:id="rId25"/>
    <p:sldId id="295" r:id="rId26"/>
    <p:sldId id="296" r:id="rId27"/>
    <p:sldId id="273" r:id="rId28"/>
    <p:sldId id="274" r:id="rId29"/>
    <p:sldId id="275" r:id="rId30"/>
    <p:sldId id="276" r:id="rId31"/>
    <p:sldId id="277" r:id="rId32"/>
    <p:sldId id="278" r:id="rId33"/>
    <p:sldId id="289" r:id="rId34"/>
    <p:sldId id="290" r:id="rId35"/>
    <p:sldId id="300" r:id="rId36"/>
    <p:sldId id="299" r:id="rId37"/>
    <p:sldId id="302" r:id="rId38"/>
    <p:sldId id="284" r:id="rId39"/>
    <p:sldId id="285" r:id="rId40"/>
    <p:sldId id="263" r:id="rId41"/>
    <p:sldId id="264" r:id="rId42"/>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46"/>
  </p:normalViewPr>
  <p:slideViewPr>
    <p:cSldViewPr snapToGrid="0" snapToObjects="1">
      <p:cViewPr varScale="1">
        <p:scale>
          <a:sx n="108" d="100"/>
          <a:sy n="108" d="100"/>
        </p:scale>
        <p:origin x="176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5285B-0238-B249-A726-95218E06C303}" type="datetimeFigureOut">
              <a:rPr lang="it-IT" smtClean="0"/>
              <a:t>23/04/20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2EF661-59D8-F444-990E-DAC791EA0385}" type="slidenum">
              <a:rPr lang="it-IT" smtClean="0"/>
              <a:t>‹N›</a:t>
            </a:fld>
            <a:endParaRPr lang="it-IT"/>
          </a:p>
        </p:txBody>
      </p:sp>
    </p:spTree>
    <p:extLst>
      <p:ext uri="{BB962C8B-B14F-4D97-AF65-F5344CB8AC3E}">
        <p14:creationId xmlns:p14="http://schemas.microsoft.com/office/powerpoint/2010/main" val="40073079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377520-E6DF-4B4F-82E5-C286E26DB91E}" type="slidenum">
              <a:rPr lang="it-IT"/>
              <a:pPr/>
              <a:t>1</a:t>
            </a:fld>
            <a:endParaRPr lang="it-IT"/>
          </a:p>
        </p:txBody>
      </p:sp>
      <p:sp>
        <p:nvSpPr>
          <p:cNvPr id="92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216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EA354-78EF-7447-B171-12705D01BC6C}" type="slidenum">
              <a:rPr lang="it-IT"/>
              <a:pPr/>
              <a:t>2</a:t>
            </a:fld>
            <a:endParaRPr lang="it-IT"/>
          </a:p>
        </p:txBody>
      </p:sp>
      <p:sp>
        <p:nvSpPr>
          <p:cNvPr id="230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30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t>SLIDE 4. INTRODUCTION – zirconia spectra</a:t>
            </a:r>
            <a:endParaRPr lang="it-IT" dirty="0"/>
          </a:p>
          <a:p>
            <a:endParaRPr lang="en-US" dirty="0"/>
          </a:p>
          <a:p>
            <a:r>
              <a:rPr lang="en-US" dirty="0"/>
              <a:t>Raman spectroscopy is perfect for this task.  It is a powerful technique and  is able to distinguish different crystal structures of the same composition.  This is a typical Raman spectra of zirconia with different monoclinic and tetragonal phase content. This figure was lifted from one of the papers of Prof. </a:t>
            </a:r>
            <a:r>
              <a:rPr lang="en-US" dirty="0" err="1"/>
              <a:t>Lughi</a:t>
            </a:r>
            <a:r>
              <a:rPr lang="en-US" dirty="0"/>
              <a:t>. Here, the bottommost curve represents zirconia in purely monoclinic phase, where a characteristic doublet at 181 cm</a:t>
            </a:r>
            <a:r>
              <a:rPr lang="en-US" baseline="30000" dirty="0"/>
              <a:t>-1</a:t>
            </a:r>
            <a:r>
              <a:rPr lang="en-US" dirty="0"/>
              <a:t>  and 190 cm</a:t>
            </a:r>
            <a:r>
              <a:rPr lang="en-US" baseline="30000" dirty="0"/>
              <a:t>-1</a:t>
            </a:r>
            <a:r>
              <a:rPr lang="en-US" dirty="0"/>
              <a:t> is observed. The topmost curve, which is a purely tetragonal phase zirconia, has prominent peaks at 147 cm</a:t>
            </a:r>
            <a:r>
              <a:rPr lang="en-US" baseline="30000" dirty="0"/>
              <a:t>-1</a:t>
            </a:r>
            <a:r>
              <a:rPr lang="en-US" dirty="0"/>
              <a:t>  and 265 cm</a:t>
            </a:r>
            <a:r>
              <a:rPr lang="en-US" baseline="30000" dirty="0"/>
              <a:t>-1</a:t>
            </a:r>
            <a:r>
              <a:rPr lang="en-US" dirty="0"/>
              <a:t>  while the monoclinic doublet is suppressed. Intermediate curves  are that of zirconia with mixed  concentrations , where we find all four peaks simultaneously present. Clearly, the peak intensities at the four characteristic wavenumbers are related to the monoclinic and tetragonal phases concentrations.  To determine the volume concentration  of the monoclinic phase, first, we take a single spectra of the sample.  We then determine the intensities at the characteristic peaks. This equation gives the exact value  of </a:t>
            </a:r>
            <a:r>
              <a:rPr lang="en-US" dirty="0" err="1"/>
              <a:t>Vm</a:t>
            </a:r>
            <a:r>
              <a:rPr lang="en-US" dirty="0"/>
              <a:t>, where we need 3 monoclinic peaks and 1 tetragonal peak.</a:t>
            </a:r>
            <a:endParaRPr lang="it-IT" dirty="0"/>
          </a:p>
          <a:p>
            <a:endParaRPr lang="it-IT" dirty="0"/>
          </a:p>
          <a:p>
            <a:r>
              <a:rPr lang="en-US" dirty="0"/>
              <a:t>Take note, however, that this procedure only works when large concentrations of monoclinic phase are present in the sample.  It is necessary to have a detectable peak to perform the fitting.</a:t>
            </a:r>
            <a:endParaRPr lang="it-IT"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347F45FD-E087-46A2-ACBB-D795BA3FB26A}" type="slidenum">
              <a:rPr lang="it-IT" sz="1200" smtClean="0"/>
              <a:pPr/>
              <a:t>15</a:t>
            </a:fld>
            <a:endParaRPr lang="it-IT"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9B40E-C2C2-B145-9E4F-362BECF91CC9}" type="slidenum">
              <a:rPr lang="it-IT"/>
              <a:pPr/>
              <a:t>27</a:t>
            </a:fld>
            <a:endParaRPr lang="it-IT"/>
          </a:p>
        </p:txBody>
      </p:sp>
      <p:sp>
        <p:nvSpPr>
          <p:cNvPr id="1669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9FC67E-82AE-E543-A12E-6AD3E47595A6}" type="slidenum">
              <a:rPr lang="it-IT"/>
              <a:pPr/>
              <a:t>28</a:t>
            </a:fld>
            <a:endParaRPr lang="it-IT"/>
          </a:p>
        </p:txBody>
      </p:sp>
      <p:sp>
        <p:nvSpPr>
          <p:cNvPr id="1689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896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2A70E07E-0DAB-494C-8DC3-D71A70198AE4}" type="datetimeFigureOut">
              <a:rPr lang="it-IT" smtClean="0"/>
              <a:t>23/04/20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8B33839-811D-2A49-98C1-FBEB0A09626A}" type="slidenum">
              <a:rPr lang="it-IT" smtClean="0"/>
              <a:t>‹N›</a:t>
            </a:fld>
            <a:endParaRPr lang="it-IT"/>
          </a:p>
        </p:txBody>
      </p:sp>
    </p:spTree>
    <p:extLst>
      <p:ext uri="{BB962C8B-B14F-4D97-AF65-F5344CB8AC3E}">
        <p14:creationId xmlns:p14="http://schemas.microsoft.com/office/powerpoint/2010/main" val="386958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A70E07E-0DAB-494C-8DC3-D71A70198AE4}" type="datetimeFigureOut">
              <a:rPr lang="it-IT" smtClean="0"/>
              <a:t>23/04/20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8B33839-811D-2A49-98C1-FBEB0A09626A}" type="slidenum">
              <a:rPr lang="it-IT" smtClean="0"/>
              <a:t>‹N›</a:t>
            </a:fld>
            <a:endParaRPr lang="it-IT"/>
          </a:p>
        </p:txBody>
      </p:sp>
    </p:spTree>
    <p:extLst>
      <p:ext uri="{BB962C8B-B14F-4D97-AF65-F5344CB8AC3E}">
        <p14:creationId xmlns:p14="http://schemas.microsoft.com/office/powerpoint/2010/main" val="345574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A70E07E-0DAB-494C-8DC3-D71A70198AE4}" type="datetimeFigureOut">
              <a:rPr lang="it-IT" smtClean="0"/>
              <a:t>23/04/20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8B33839-811D-2A49-98C1-FBEB0A09626A}" type="slidenum">
              <a:rPr lang="it-IT" smtClean="0"/>
              <a:t>‹N›</a:t>
            </a:fld>
            <a:endParaRPr lang="it-IT"/>
          </a:p>
        </p:txBody>
      </p:sp>
    </p:spTree>
    <p:extLst>
      <p:ext uri="{BB962C8B-B14F-4D97-AF65-F5344CB8AC3E}">
        <p14:creationId xmlns:p14="http://schemas.microsoft.com/office/powerpoint/2010/main" val="504596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Segnaposto data 3"/>
          <p:cNvSpPr>
            <a:spLocks noGrp="1"/>
          </p:cNvSpPr>
          <p:nvPr>
            <p:ph type="dt" sz="half" idx="10"/>
          </p:nvPr>
        </p:nvSpPr>
        <p:spPr/>
        <p:txBody>
          <a:bodyPr/>
          <a:lstStyle>
            <a:lvl1pPr>
              <a:defRPr/>
            </a:lvl1pPr>
          </a:lstStyle>
          <a:p>
            <a:pPr>
              <a:defRPr/>
            </a:pPr>
            <a:fld id="{B63051E1-109C-4742-A0EF-69F2D445CD63}" type="datetimeFigureOut">
              <a:rPr lang="it-IT"/>
              <a:pPr>
                <a:defRPr/>
              </a:pPr>
              <a:t>23/04/20</a:t>
            </a:fld>
            <a:endParaRPr lang="en-US"/>
          </a:p>
        </p:txBody>
      </p:sp>
      <p:sp>
        <p:nvSpPr>
          <p:cNvPr id="7" name="Segnaposto piè di pagina 4"/>
          <p:cNvSpPr>
            <a:spLocks noGrp="1"/>
          </p:cNvSpPr>
          <p:nvPr>
            <p:ph type="ftr" sz="quarter" idx="11"/>
          </p:nvPr>
        </p:nvSpPr>
        <p:spPr/>
        <p:txBody>
          <a:bodyPr/>
          <a:lstStyle>
            <a:lvl1pPr>
              <a:defRPr/>
            </a:lvl1pPr>
          </a:lstStyle>
          <a:p>
            <a:pPr>
              <a:defRPr/>
            </a:pPr>
            <a:endParaRPr lang="en-US"/>
          </a:p>
        </p:txBody>
      </p:sp>
      <p:sp>
        <p:nvSpPr>
          <p:cNvPr id="8" name="Segnaposto numero diapositiva 5"/>
          <p:cNvSpPr>
            <a:spLocks noGrp="1"/>
          </p:cNvSpPr>
          <p:nvPr>
            <p:ph type="sldNum" sz="quarter" idx="12"/>
          </p:nvPr>
        </p:nvSpPr>
        <p:spPr/>
        <p:txBody>
          <a:bodyPr/>
          <a:lstStyle>
            <a:lvl1pPr>
              <a:defRPr/>
            </a:lvl1pPr>
          </a:lstStyle>
          <a:p>
            <a:pPr>
              <a:defRPr/>
            </a:pPr>
            <a:fld id="{3368E3F9-7794-4A3F-AA4E-FB5A0B65291F}" type="slidenum">
              <a:rPr lang="en-US"/>
              <a:pPr>
                <a:defRPr/>
              </a:pPr>
              <a:t>‹N›</a:t>
            </a:fld>
            <a:endParaRPr lang="en-US"/>
          </a:p>
        </p:txBody>
      </p:sp>
    </p:spTree>
    <p:extLst>
      <p:ext uri="{BB962C8B-B14F-4D97-AF65-F5344CB8AC3E}">
        <p14:creationId xmlns:p14="http://schemas.microsoft.com/office/powerpoint/2010/main" val="2832269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6" name="Segnaposto contenuto 2"/>
          <p:cNvSpPr>
            <a:spLocks noGrp="1"/>
          </p:cNvSpPr>
          <p:nvPr>
            <p:ph idx="1"/>
          </p:nvPr>
        </p:nvSpPr>
        <p:spPr>
          <a:xfrm>
            <a:off x="685800" y="1162050"/>
            <a:ext cx="7772400" cy="50387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Date Placeholder 1"/>
          <p:cNvSpPr>
            <a:spLocks noGrp="1"/>
          </p:cNvSpPr>
          <p:nvPr>
            <p:ph type="dt" sz="half" idx="10"/>
          </p:nvPr>
        </p:nvSpPr>
        <p:spPr/>
        <p:txBody>
          <a:bodyPr/>
          <a:lstStyle>
            <a:lvl1pPr>
              <a:defRPr/>
            </a:lvl1pPr>
          </a:lstStyle>
          <a:p>
            <a:fld id="{EB191AC9-47E0-C347-AA2F-AA280FC2B6B2}" type="datetimeFigureOut">
              <a:rPr lang="it-IT"/>
              <a:pPr/>
              <a:t>23/04/20</a:t>
            </a:fld>
            <a:endParaRPr lang="it-IT"/>
          </a:p>
        </p:txBody>
      </p:sp>
      <p:sp>
        <p:nvSpPr>
          <p:cNvPr id="5" name="Footer Placeholder 2"/>
          <p:cNvSpPr>
            <a:spLocks noGrp="1"/>
          </p:cNvSpPr>
          <p:nvPr>
            <p:ph type="ftr" sz="quarter" idx="11"/>
          </p:nvPr>
        </p:nvSpPr>
        <p:spPr/>
        <p:txBody>
          <a:bodyPr/>
          <a:lstStyle>
            <a:lvl1pPr>
              <a:defRPr/>
            </a:lvl1pPr>
          </a:lstStyle>
          <a:p>
            <a:pPr>
              <a:defRPr/>
            </a:pPr>
            <a:endParaRPr lang="it-IT"/>
          </a:p>
        </p:txBody>
      </p:sp>
      <p:sp>
        <p:nvSpPr>
          <p:cNvPr id="7" name="Slide Number Placeholder 3"/>
          <p:cNvSpPr>
            <a:spLocks noGrp="1"/>
          </p:cNvSpPr>
          <p:nvPr>
            <p:ph type="sldNum" sz="quarter" idx="12"/>
          </p:nvPr>
        </p:nvSpPr>
        <p:spPr/>
        <p:txBody>
          <a:bodyPr/>
          <a:lstStyle>
            <a:lvl1pPr>
              <a:defRPr/>
            </a:lvl1pPr>
          </a:lstStyle>
          <a:p>
            <a:fld id="{373CECC7-28F9-9145-8AED-E3C74DBB1DF6}" type="slidenum">
              <a:rPr lang="it-IT"/>
              <a:pPr/>
              <a:t>‹N›</a:t>
            </a:fld>
            <a:endParaRPr lang="it-IT"/>
          </a:p>
        </p:txBody>
      </p:sp>
    </p:spTree>
    <p:extLst>
      <p:ext uri="{BB962C8B-B14F-4D97-AF65-F5344CB8AC3E}">
        <p14:creationId xmlns:p14="http://schemas.microsoft.com/office/powerpoint/2010/main" val="2284515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304800" y="609600"/>
            <a:ext cx="8534400" cy="1524000"/>
          </a:xfrm>
        </p:spPr>
        <p:txBody>
          <a:bodyPr/>
          <a:lstStyle/>
          <a:p>
            <a:r>
              <a:rPr lang="it-IT"/>
              <a:t>Fare clic per modificare stile</a:t>
            </a:r>
          </a:p>
        </p:txBody>
      </p:sp>
      <p:sp>
        <p:nvSpPr>
          <p:cNvPr id="3" name="Segnaposto testo 2"/>
          <p:cNvSpPr>
            <a:spLocks noGrp="1"/>
          </p:cNvSpPr>
          <p:nvPr>
            <p:ph type="body" sz="half" idx="1"/>
          </p:nvPr>
        </p:nvSpPr>
        <p:spPr>
          <a:xfrm>
            <a:off x="304800" y="2362200"/>
            <a:ext cx="4152900" cy="3581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grafico 3"/>
          <p:cNvSpPr>
            <a:spLocks noGrp="1"/>
          </p:cNvSpPr>
          <p:nvPr>
            <p:ph type="chart" sz="half" idx="2"/>
          </p:nvPr>
        </p:nvSpPr>
        <p:spPr>
          <a:xfrm>
            <a:off x="4610100" y="2362200"/>
            <a:ext cx="4152900" cy="3581400"/>
          </a:xfrm>
        </p:spPr>
        <p:txBody>
          <a:bodyPr/>
          <a:lstStyle/>
          <a:p>
            <a:endParaRPr lang="it-IT"/>
          </a:p>
        </p:txBody>
      </p:sp>
      <p:sp>
        <p:nvSpPr>
          <p:cNvPr id="5" name="Segnaposto data 4"/>
          <p:cNvSpPr>
            <a:spLocks noGrp="1"/>
          </p:cNvSpPr>
          <p:nvPr>
            <p:ph type="dt" sz="half" idx="10"/>
          </p:nvPr>
        </p:nvSpPr>
        <p:spPr>
          <a:xfrm>
            <a:off x="685800" y="6172200"/>
            <a:ext cx="1905000" cy="533400"/>
          </a:xfrm>
        </p:spPr>
        <p:txBody>
          <a:bodyPr/>
          <a:lstStyle>
            <a:lvl1pPr>
              <a:defRPr/>
            </a:lvl1pPr>
          </a:lstStyle>
          <a:p>
            <a:endParaRPr lang="it-IT"/>
          </a:p>
        </p:txBody>
      </p:sp>
      <p:sp>
        <p:nvSpPr>
          <p:cNvPr id="6" name="Segnaposto piè di pagina 5"/>
          <p:cNvSpPr>
            <a:spLocks noGrp="1"/>
          </p:cNvSpPr>
          <p:nvPr>
            <p:ph type="ftr" sz="quarter" idx="11"/>
          </p:nvPr>
        </p:nvSpPr>
        <p:spPr>
          <a:xfrm>
            <a:off x="3124200" y="6172200"/>
            <a:ext cx="2895600" cy="533400"/>
          </a:xfrm>
        </p:spPr>
        <p:txBody>
          <a:bodyPr/>
          <a:lstStyle>
            <a:lvl1pPr>
              <a:defRPr/>
            </a:lvl1pPr>
          </a:lstStyle>
          <a:p>
            <a:endParaRPr lang="it-IT"/>
          </a:p>
        </p:txBody>
      </p:sp>
      <p:sp>
        <p:nvSpPr>
          <p:cNvPr id="7" name="Segnaposto numero diapositiva 6"/>
          <p:cNvSpPr>
            <a:spLocks noGrp="1"/>
          </p:cNvSpPr>
          <p:nvPr>
            <p:ph type="sldNum" sz="quarter" idx="12"/>
          </p:nvPr>
        </p:nvSpPr>
        <p:spPr>
          <a:xfrm>
            <a:off x="6477000" y="6172200"/>
            <a:ext cx="2286000" cy="533400"/>
          </a:xfrm>
        </p:spPr>
        <p:txBody>
          <a:bodyPr/>
          <a:lstStyle>
            <a:lvl1pPr>
              <a:defRPr/>
            </a:lvl1pPr>
          </a:lstStyle>
          <a:p>
            <a:fld id="{53FE9D09-06CC-784A-A6E0-66161311F7B4}" type="slidenum">
              <a:rPr lang="it-IT"/>
              <a:pPr/>
              <a:t>‹N›</a:t>
            </a:fld>
            <a:endParaRPr lang="it-IT"/>
          </a:p>
        </p:txBody>
      </p:sp>
    </p:spTree>
    <p:extLst>
      <p:ext uri="{BB962C8B-B14F-4D97-AF65-F5344CB8AC3E}">
        <p14:creationId xmlns:p14="http://schemas.microsoft.com/office/powerpoint/2010/main" val="299256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304800" y="609600"/>
            <a:ext cx="8534400" cy="1524000"/>
          </a:xfrm>
        </p:spPr>
        <p:txBody>
          <a:bodyPr/>
          <a:lstStyle/>
          <a:p>
            <a:r>
              <a:rPr lang="it-IT"/>
              <a:t>Fare clic per modificare stile</a:t>
            </a:r>
          </a:p>
        </p:txBody>
      </p:sp>
      <p:sp>
        <p:nvSpPr>
          <p:cNvPr id="3" name="Segnaposto ClipArt 2"/>
          <p:cNvSpPr>
            <a:spLocks noGrp="1"/>
          </p:cNvSpPr>
          <p:nvPr>
            <p:ph type="clipArt" sz="half" idx="1"/>
          </p:nvPr>
        </p:nvSpPr>
        <p:spPr>
          <a:xfrm>
            <a:off x="304800" y="2362200"/>
            <a:ext cx="4152900" cy="3581400"/>
          </a:xfrm>
        </p:spPr>
        <p:txBody>
          <a:bodyPr/>
          <a:lstStyle/>
          <a:p>
            <a:endParaRPr lang="it-IT"/>
          </a:p>
        </p:txBody>
      </p:sp>
      <p:sp>
        <p:nvSpPr>
          <p:cNvPr id="4" name="Segnaposto testo 3"/>
          <p:cNvSpPr>
            <a:spLocks noGrp="1"/>
          </p:cNvSpPr>
          <p:nvPr>
            <p:ph type="body" sz="half" idx="2"/>
          </p:nvPr>
        </p:nvSpPr>
        <p:spPr>
          <a:xfrm>
            <a:off x="4610100" y="2362200"/>
            <a:ext cx="4152900" cy="3581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685800" y="6172200"/>
            <a:ext cx="1905000" cy="533400"/>
          </a:xfrm>
        </p:spPr>
        <p:txBody>
          <a:bodyPr/>
          <a:lstStyle>
            <a:lvl1pPr>
              <a:defRPr/>
            </a:lvl1pPr>
          </a:lstStyle>
          <a:p>
            <a:endParaRPr lang="it-IT"/>
          </a:p>
        </p:txBody>
      </p:sp>
      <p:sp>
        <p:nvSpPr>
          <p:cNvPr id="6" name="Segnaposto piè di pagina 5"/>
          <p:cNvSpPr>
            <a:spLocks noGrp="1"/>
          </p:cNvSpPr>
          <p:nvPr>
            <p:ph type="ftr" sz="quarter" idx="11"/>
          </p:nvPr>
        </p:nvSpPr>
        <p:spPr>
          <a:xfrm>
            <a:off x="3124200" y="6172200"/>
            <a:ext cx="2895600" cy="533400"/>
          </a:xfrm>
        </p:spPr>
        <p:txBody>
          <a:bodyPr/>
          <a:lstStyle>
            <a:lvl1pPr>
              <a:defRPr/>
            </a:lvl1pPr>
          </a:lstStyle>
          <a:p>
            <a:endParaRPr lang="it-IT"/>
          </a:p>
        </p:txBody>
      </p:sp>
      <p:sp>
        <p:nvSpPr>
          <p:cNvPr id="7" name="Segnaposto numero diapositiva 6"/>
          <p:cNvSpPr>
            <a:spLocks noGrp="1"/>
          </p:cNvSpPr>
          <p:nvPr>
            <p:ph type="sldNum" sz="quarter" idx="12"/>
          </p:nvPr>
        </p:nvSpPr>
        <p:spPr>
          <a:xfrm>
            <a:off x="6477000" y="6172200"/>
            <a:ext cx="2286000" cy="533400"/>
          </a:xfrm>
        </p:spPr>
        <p:txBody>
          <a:bodyPr/>
          <a:lstStyle>
            <a:lvl1pPr>
              <a:defRPr/>
            </a:lvl1pPr>
          </a:lstStyle>
          <a:p>
            <a:fld id="{9B29BEA2-07C5-D04D-8C44-315873D39369}" type="slidenum">
              <a:rPr lang="it-IT"/>
              <a:pPr/>
              <a:t>‹N›</a:t>
            </a:fld>
            <a:endParaRPr lang="it-IT"/>
          </a:p>
        </p:txBody>
      </p:sp>
    </p:spTree>
    <p:extLst>
      <p:ext uri="{BB962C8B-B14F-4D97-AF65-F5344CB8AC3E}">
        <p14:creationId xmlns:p14="http://schemas.microsoft.com/office/powerpoint/2010/main" val="1766396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A70E07E-0DAB-494C-8DC3-D71A70198AE4}" type="datetimeFigureOut">
              <a:rPr lang="it-IT" smtClean="0"/>
              <a:t>23/04/20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8B33839-811D-2A49-98C1-FBEB0A09626A}" type="slidenum">
              <a:rPr lang="it-IT" smtClean="0"/>
              <a:t>‹N›</a:t>
            </a:fld>
            <a:endParaRPr lang="it-IT"/>
          </a:p>
        </p:txBody>
      </p:sp>
    </p:spTree>
    <p:extLst>
      <p:ext uri="{BB962C8B-B14F-4D97-AF65-F5344CB8AC3E}">
        <p14:creationId xmlns:p14="http://schemas.microsoft.com/office/powerpoint/2010/main" val="4044250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2A70E07E-0DAB-494C-8DC3-D71A70198AE4}" type="datetimeFigureOut">
              <a:rPr lang="it-IT" smtClean="0"/>
              <a:t>23/04/20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8B33839-811D-2A49-98C1-FBEB0A09626A}" type="slidenum">
              <a:rPr lang="it-IT" smtClean="0"/>
              <a:t>‹N›</a:t>
            </a:fld>
            <a:endParaRPr lang="it-IT"/>
          </a:p>
        </p:txBody>
      </p:sp>
    </p:spTree>
    <p:extLst>
      <p:ext uri="{BB962C8B-B14F-4D97-AF65-F5344CB8AC3E}">
        <p14:creationId xmlns:p14="http://schemas.microsoft.com/office/powerpoint/2010/main" val="55172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2A70E07E-0DAB-494C-8DC3-D71A70198AE4}" type="datetimeFigureOut">
              <a:rPr lang="it-IT" smtClean="0"/>
              <a:t>23/04/20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8B33839-811D-2A49-98C1-FBEB0A09626A}" type="slidenum">
              <a:rPr lang="it-IT" smtClean="0"/>
              <a:t>‹N›</a:t>
            </a:fld>
            <a:endParaRPr lang="it-IT"/>
          </a:p>
        </p:txBody>
      </p:sp>
    </p:spTree>
    <p:extLst>
      <p:ext uri="{BB962C8B-B14F-4D97-AF65-F5344CB8AC3E}">
        <p14:creationId xmlns:p14="http://schemas.microsoft.com/office/powerpoint/2010/main" val="7615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2A70E07E-0DAB-494C-8DC3-D71A70198AE4}" type="datetimeFigureOut">
              <a:rPr lang="it-IT" smtClean="0"/>
              <a:t>23/04/20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8B33839-811D-2A49-98C1-FBEB0A09626A}" type="slidenum">
              <a:rPr lang="it-IT" smtClean="0"/>
              <a:t>‹N›</a:t>
            </a:fld>
            <a:endParaRPr lang="it-IT"/>
          </a:p>
        </p:txBody>
      </p:sp>
    </p:spTree>
    <p:extLst>
      <p:ext uri="{BB962C8B-B14F-4D97-AF65-F5344CB8AC3E}">
        <p14:creationId xmlns:p14="http://schemas.microsoft.com/office/powerpoint/2010/main" val="157608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2A70E07E-0DAB-494C-8DC3-D71A70198AE4}" type="datetimeFigureOut">
              <a:rPr lang="it-IT" smtClean="0"/>
              <a:t>23/04/20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8B33839-811D-2A49-98C1-FBEB0A09626A}" type="slidenum">
              <a:rPr lang="it-IT" smtClean="0"/>
              <a:t>‹N›</a:t>
            </a:fld>
            <a:endParaRPr lang="it-IT"/>
          </a:p>
        </p:txBody>
      </p:sp>
    </p:spTree>
    <p:extLst>
      <p:ext uri="{BB962C8B-B14F-4D97-AF65-F5344CB8AC3E}">
        <p14:creationId xmlns:p14="http://schemas.microsoft.com/office/powerpoint/2010/main" val="141588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A70E07E-0DAB-494C-8DC3-D71A70198AE4}" type="datetimeFigureOut">
              <a:rPr lang="it-IT" smtClean="0"/>
              <a:t>23/04/20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8B33839-811D-2A49-98C1-FBEB0A09626A}" type="slidenum">
              <a:rPr lang="it-IT" smtClean="0"/>
              <a:t>‹N›</a:t>
            </a:fld>
            <a:endParaRPr lang="it-IT"/>
          </a:p>
        </p:txBody>
      </p:sp>
    </p:spTree>
    <p:extLst>
      <p:ext uri="{BB962C8B-B14F-4D97-AF65-F5344CB8AC3E}">
        <p14:creationId xmlns:p14="http://schemas.microsoft.com/office/powerpoint/2010/main" val="389336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2A70E07E-0DAB-494C-8DC3-D71A70198AE4}" type="datetimeFigureOut">
              <a:rPr lang="it-IT" smtClean="0"/>
              <a:t>23/04/20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8B33839-811D-2A49-98C1-FBEB0A09626A}" type="slidenum">
              <a:rPr lang="it-IT" smtClean="0"/>
              <a:t>‹N›</a:t>
            </a:fld>
            <a:endParaRPr lang="it-IT"/>
          </a:p>
        </p:txBody>
      </p:sp>
    </p:spTree>
    <p:extLst>
      <p:ext uri="{BB962C8B-B14F-4D97-AF65-F5344CB8AC3E}">
        <p14:creationId xmlns:p14="http://schemas.microsoft.com/office/powerpoint/2010/main" val="3054112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2A70E07E-0DAB-494C-8DC3-D71A70198AE4}" type="datetimeFigureOut">
              <a:rPr lang="it-IT" smtClean="0"/>
              <a:t>23/04/20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8B33839-811D-2A49-98C1-FBEB0A09626A}" type="slidenum">
              <a:rPr lang="it-IT" smtClean="0"/>
              <a:t>‹N›</a:t>
            </a:fld>
            <a:endParaRPr lang="it-IT"/>
          </a:p>
        </p:txBody>
      </p:sp>
    </p:spTree>
    <p:extLst>
      <p:ext uri="{BB962C8B-B14F-4D97-AF65-F5344CB8AC3E}">
        <p14:creationId xmlns:p14="http://schemas.microsoft.com/office/powerpoint/2010/main" val="213812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0E07E-0DAB-494C-8DC3-D71A70198AE4}" type="datetimeFigureOut">
              <a:rPr lang="it-IT" smtClean="0"/>
              <a:t>23/04/20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33839-811D-2A49-98C1-FBEB0A09626A}" type="slidenum">
              <a:rPr lang="it-IT" smtClean="0"/>
              <a:t>‹N›</a:t>
            </a:fld>
            <a:endParaRPr lang="it-IT"/>
          </a:p>
        </p:txBody>
      </p:sp>
    </p:spTree>
    <p:extLst>
      <p:ext uri="{BB962C8B-B14F-4D97-AF65-F5344CB8AC3E}">
        <p14:creationId xmlns:p14="http://schemas.microsoft.com/office/powerpoint/2010/main" val="1716792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2.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jp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59.jpeg"/><Relationship Id="rId5" Type="http://schemas.microsoft.com/office/2007/relationships/hdphoto" Target="../media/hdphoto2.wdp"/><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png"/><Relationship Id="rId2" Type="http://schemas.openxmlformats.org/officeDocument/2006/relationships/image" Target="../media/image6.gif"/><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5.jpeg"/><Relationship Id="rId5" Type="http://schemas.openxmlformats.org/officeDocument/2006/relationships/image" Target="../media/image63.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image" Target="../media/image67.emf"/></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InVia%20anime.gif" TargetMode="External"/><Relationship Id="rId1" Type="http://schemas.microsoft.com/office/2007/relationships/media" Target="\InVia%20anime.gif" TargetMode="Externa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69000"/>
          </a:blip>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1" y="678946"/>
            <a:ext cx="8848746" cy="1600200"/>
          </a:xfrm>
        </p:spPr>
        <p:txBody>
          <a:bodyPr>
            <a:normAutofit fontScale="90000"/>
          </a:bodyPr>
          <a:lstStyle/>
          <a:p>
            <a:r>
              <a:rPr lang="it-IT" sz="3200" b="1" dirty="0" err="1"/>
              <a:t>Phases</a:t>
            </a:r>
            <a:r>
              <a:rPr lang="it-IT" sz="3200" b="1" dirty="0"/>
              <a:t> and </a:t>
            </a:r>
            <a:r>
              <a:rPr lang="it-IT" sz="3200" b="1" dirty="0" err="1"/>
              <a:t>stresses</a:t>
            </a:r>
            <a:r>
              <a:rPr lang="it-IT" sz="3200" b="1" dirty="0"/>
              <a:t> in </a:t>
            </a:r>
            <a:r>
              <a:rPr lang="it-IT" sz="3200" b="1" dirty="0" err="1"/>
              <a:t>materials</a:t>
            </a:r>
            <a:r>
              <a:rPr lang="it-IT" sz="3200" b="1" dirty="0"/>
              <a:t> science and </a:t>
            </a:r>
            <a:r>
              <a:rPr lang="it-IT" sz="3200" b="1" dirty="0" err="1"/>
              <a:t>technology</a:t>
            </a:r>
            <a:r>
              <a:rPr lang="it-IT" sz="3200" b="1" dirty="0"/>
              <a:t>: a </a:t>
            </a:r>
            <a:r>
              <a:rPr lang="it-IT" sz="3200" b="1" dirty="0" err="1"/>
              <a:t>spectroscopic</a:t>
            </a:r>
            <a:r>
              <a:rPr lang="it-IT" sz="3200" b="1" dirty="0"/>
              <a:t> </a:t>
            </a:r>
            <a:r>
              <a:rPr lang="it-IT" sz="3200" b="1" dirty="0" err="1"/>
              <a:t>approach</a:t>
            </a:r>
            <a:br>
              <a:rPr lang="it-IT" sz="3600" b="1" dirty="0"/>
            </a:br>
            <a:br>
              <a:rPr lang="it-IT" sz="2700" b="1" dirty="0"/>
            </a:br>
            <a:br>
              <a:rPr lang="it-IT" sz="3600" b="1" dirty="0"/>
            </a:br>
            <a:r>
              <a:rPr lang="it-IT" sz="3600" b="1" dirty="0"/>
              <a:t>Valter SERGO</a:t>
            </a:r>
            <a:endParaRPr lang="it-IT" b="1" dirty="0"/>
          </a:p>
        </p:txBody>
      </p:sp>
      <p:sp>
        <p:nvSpPr>
          <p:cNvPr id="88067" name="Rectangle 3"/>
          <p:cNvSpPr>
            <a:spLocks noGrp="1" noChangeArrowheads="1"/>
          </p:cNvSpPr>
          <p:nvPr>
            <p:ph type="subTitle" idx="1"/>
          </p:nvPr>
        </p:nvSpPr>
        <p:spPr>
          <a:xfrm>
            <a:off x="990600" y="3200400"/>
            <a:ext cx="7620000" cy="3124200"/>
          </a:xfrm>
        </p:spPr>
        <p:txBody>
          <a:bodyPr>
            <a:normAutofit/>
          </a:bodyPr>
          <a:lstStyle/>
          <a:p>
            <a:pPr algn="l"/>
            <a:r>
              <a:rPr lang="it-IT" sz="1800" dirty="0">
                <a:solidFill>
                  <a:schemeClr val="tx1"/>
                </a:solidFill>
              </a:rPr>
              <a:t>DIA, Dipartimento di Ingegneria ed Architettura</a:t>
            </a:r>
          </a:p>
          <a:p>
            <a:pPr algn="l"/>
            <a:r>
              <a:rPr lang="it-IT" sz="1800" dirty="0">
                <a:solidFill>
                  <a:schemeClr val="tx1"/>
                </a:solidFill>
              </a:rPr>
              <a:t> Università di Trieste</a:t>
            </a:r>
          </a:p>
          <a:p>
            <a:pPr algn="l"/>
            <a:r>
              <a:rPr lang="it-IT" sz="1800" dirty="0" err="1">
                <a:solidFill>
                  <a:schemeClr val="tx1"/>
                </a:solidFill>
              </a:rPr>
              <a:t>sergo@units.it</a:t>
            </a:r>
            <a:endParaRPr lang="it-IT" sz="1800" dirty="0">
              <a:solidFill>
                <a:schemeClr val="tx1"/>
              </a:solidFill>
            </a:endParaRPr>
          </a:p>
          <a:p>
            <a:pPr algn="l"/>
            <a:endParaRPr lang="it-IT" sz="1800" dirty="0">
              <a:solidFill>
                <a:schemeClr val="tx1"/>
              </a:solidFill>
            </a:endParaRPr>
          </a:p>
          <a:p>
            <a:pPr algn="l"/>
            <a:endParaRPr lang="it-IT" sz="2400" dirty="0">
              <a:solidFill>
                <a:schemeClr val="tx1"/>
              </a:solidFill>
            </a:endParaRPr>
          </a:p>
          <a:p>
            <a:pPr algn="l"/>
            <a:r>
              <a:rPr lang="it-IT" sz="1600" dirty="0" err="1">
                <a:solidFill>
                  <a:schemeClr val="tx1"/>
                </a:solidFill>
              </a:rPr>
              <a:t>University</a:t>
            </a:r>
            <a:r>
              <a:rPr lang="it-IT" sz="1600" dirty="0">
                <a:solidFill>
                  <a:schemeClr val="tx1"/>
                </a:solidFill>
              </a:rPr>
              <a:t> of Macau</a:t>
            </a:r>
          </a:p>
          <a:p>
            <a:pPr algn="l"/>
            <a:r>
              <a:rPr lang="it-IT" sz="1600" dirty="0">
                <a:solidFill>
                  <a:schemeClr val="tx1"/>
                </a:solidFill>
              </a:rPr>
              <a:t> </a:t>
            </a:r>
            <a:r>
              <a:rPr lang="it-IT" sz="1600" dirty="0" err="1">
                <a:solidFill>
                  <a:schemeClr val="tx1"/>
                </a:solidFill>
              </a:rPr>
              <a:t>February</a:t>
            </a:r>
            <a:r>
              <a:rPr lang="it-IT" sz="1600" dirty="0">
                <a:solidFill>
                  <a:schemeClr val="tx1"/>
                </a:solidFill>
              </a:rPr>
              <a:t> 2018</a:t>
            </a:r>
          </a:p>
          <a:p>
            <a:pPr algn="l"/>
            <a:endParaRPr lang="it-IT" sz="1600" dirty="0">
              <a:solidFill>
                <a:schemeClr val="tx1"/>
              </a:solidFill>
            </a:endParaRPr>
          </a:p>
        </p:txBody>
      </p:sp>
      <p:sp>
        <p:nvSpPr>
          <p:cNvPr id="2" name="Rettangolo 1"/>
          <p:cNvSpPr/>
          <p:nvPr/>
        </p:nvSpPr>
        <p:spPr>
          <a:xfrm>
            <a:off x="0" y="6324600"/>
            <a:ext cx="9144000" cy="533400"/>
          </a:xfrm>
          <a:prstGeom prst="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4183" y="4454842"/>
            <a:ext cx="2859202" cy="614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Immagine 3"/>
          <p:cNvPicPr>
            <a:picLocks noChangeAspect="1"/>
          </p:cNvPicPr>
          <p:nvPr/>
        </p:nvPicPr>
        <p:blipFill>
          <a:blip r:embed="rId5"/>
          <a:stretch>
            <a:fillRect/>
          </a:stretch>
        </p:blipFill>
        <p:spPr>
          <a:xfrm>
            <a:off x="7271106" y="4454842"/>
            <a:ext cx="1746066" cy="1746066"/>
          </a:xfrm>
          <a:prstGeom prst="rect">
            <a:avLst/>
          </a:prstGeom>
        </p:spPr>
      </p:pic>
      <p:pic>
        <p:nvPicPr>
          <p:cNvPr id="5" name="Immagine 4"/>
          <p:cNvPicPr>
            <a:picLocks noChangeAspect="1"/>
          </p:cNvPicPr>
          <p:nvPr/>
        </p:nvPicPr>
        <p:blipFill>
          <a:blip r:embed="rId6"/>
          <a:stretch>
            <a:fillRect/>
          </a:stretch>
        </p:blipFill>
        <p:spPr>
          <a:xfrm>
            <a:off x="4462424" y="5114092"/>
            <a:ext cx="2462332" cy="956943"/>
          </a:xfrm>
          <a:prstGeom prst="rect">
            <a:avLst/>
          </a:prstGeom>
        </p:spPr>
      </p:pic>
    </p:spTree>
    <p:extLst>
      <p:ext uri="{BB962C8B-B14F-4D97-AF65-F5344CB8AC3E}">
        <p14:creationId xmlns:p14="http://schemas.microsoft.com/office/powerpoint/2010/main" val="4150788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266700"/>
            <a:ext cx="9144000" cy="6313714"/>
          </a:xfrm>
          <a:prstGeom prst="rect">
            <a:avLst/>
          </a:prstGeom>
        </p:spPr>
      </p:pic>
      <p:pic>
        <p:nvPicPr>
          <p:cNvPr id="3" name="Immagine 2"/>
          <p:cNvPicPr>
            <a:picLocks noChangeAspect="1"/>
          </p:cNvPicPr>
          <p:nvPr/>
        </p:nvPicPr>
        <p:blipFill>
          <a:blip r:embed="rId3"/>
          <a:stretch>
            <a:fillRect/>
          </a:stretch>
        </p:blipFill>
        <p:spPr>
          <a:xfrm>
            <a:off x="4611718" y="266700"/>
            <a:ext cx="5651500" cy="6578600"/>
          </a:xfrm>
          <a:prstGeom prst="rect">
            <a:avLst/>
          </a:prstGeom>
        </p:spPr>
      </p:pic>
      <p:pic>
        <p:nvPicPr>
          <p:cNvPr id="4" name="Immagine 3"/>
          <p:cNvPicPr>
            <a:picLocks noChangeAspect="1"/>
          </p:cNvPicPr>
          <p:nvPr/>
        </p:nvPicPr>
        <p:blipFill>
          <a:blip r:embed="rId4"/>
          <a:stretch>
            <a:fillRect/>
          </a:stretch>
        </p:blipFill>
        <p:spPr>
          <a:xfrm>
            <a:off x="4649818" y="4051300"/>
            <a:ext cx="5613400" cy="2794000"/>
          </a:xfrm>
          <a:prstGeom prst="rect">
            <a:avLst/>
          </a:prstGeom>
        </p:spPr>
      </p:pic>
      <p:sp>
        <p:nvSpPr>
          <p:cNvPr id="5" name="CasellaDiTesto 4"/>
          <p:cNvSpPr txBox="1"/>
          <p:nvPr/>
        </p:nvSpPr>
        <p:spPr>
          <a:xfrm>
            <a:off x="5123093" y="2776474"/>
            <a:ext cx="3225500" cy="369332"/>
          </a:xfrm>
          <a:prstGeom prst="rect">
            <a:avLst/>
          </a:prstGeom>
          <a:noFill/>
        </p:spPr>
        <p:txBody>
          <a:bodyPr wrap="none" rtlCol="0">
            <a:spAutoFit/>
          </a:bodyPr>
          <a:lstStyle/>
          <a:p>
            <a:r>
              <a:rPr lang="it-IT" dirty="0" err="1"/>
              <a:t>Raman</a:t>
            </a:r>
            <a:r>
              <a:rPr lang="it-IT" dirty="0"/>
              <a:t> </a:t>
            </a:r>
            <a:r>
              <a:rPr lang="it-IT" dirty="0" err="1"/>
              <a:t>spectrum</a:t>
            </a:r>
            <a:r>
              <a:rPr lang="it-IT" dirty="0"/>
              <a:t> of New BaTiO3</a:t>
            </a:r>
          </a:p>
        </p:txBody>
      </p:sp>
      <p:sp>
        <p:nvSpPr>
          <p:cNvPr id="6" name="CasellaDiTesto 5"/>
          <p:cNvSpPr txBox="1"/>
          <p:nvPr/>
        </p:nvSpPr>
        <p:spPr>
          <a:xfrm>
            <a:off x="2562418" y="645959"/>
            <a:ext cx="1337137" cy="646331"/>
          </a:xfrm>
          <a:prstGeom prst="rect">
            <a:avLst/>
          </a:prstGeom>
          <a:solidFill>
            <a:schemeClr val="bg1"/>
          </a:solidFill>
        </p:spPr>
        <p:txBody>
          <a:bodyPr wrap="none" rtlCol="0">
            <a:spAutoFit/>
          </a:bodyPr>
          <a:lstStyle/>
          <a:p>
            <a:r>
              <a:rPr lang="it-IT" dirty="0"/>
              <a:t>New BaTiO3</a:t>
            </a:r>
          </a:p>
          <a:p>
            <a:r>
              <a:rPr lang="it-IT" dirty="0" err="1"/>
              <a:t>capacitor</a:t>
            </a:r>
            <a:endParaRPr lang="it-IT" dirty="0"/>
          </a:p>
        </p:txBody>
      </p:sp>
      <p:sp>
        <p:nvSpPr>
          <p:cNvPr id="7" name="CasellaDiTesto 6"/>
          <p:cNvSpPr txBox="1"/>
          <p:nvPr/>
        </p:nvSpPr>
        <p:spPr>
          <a:xfrm>
            <a:off x="123537" y="645959"/>
            <a:ext cx="1561658" cy="646331"/>
          </a:xfrm>
          <a:prstGeom prst="rect">
            <a:avLst/>
          </a:prstGeom>
          <a:solidFill>
            <a:srgbClr val="FFFFFF"/>
          </a:solidFill>
        </p:spPr>
        <p:txBody>
          <a:bodyPr wrap="none" rtlCol="0">
            <a:spAutoFit/>
          </a:bodyPr>
          <a:lstStyle/>
          <a:p>
            <a:r>
              <a:rPr lang="it-IT" dirty="0"/>
              <a:t>Sn-</a:t>
            </a:r>
            <a:r>
              <a:rPr lang="it-IT" dirty="0" err="1"/>
              <a:t>containing</a:t>
            </a:r>
            <a:endParaRPr lang="it-IT" dirty="0"/>
          </a:p>
          <a:p>
            <a:r>
              <a:rPr lang="it-IT" dirty="0"/>
              <a:t>New </a:t>
            </a:r>
            <a:r>
              <a:rPr lang="it-IT" dirty="0" err="1"/>
              <a:t>electrode</a:t>
            </a:r>
            <a:endParaRPr lang="it-IT" dirty="0"/>
          </a:p>
        </p:txBody>
      </p:sp>
      <p:sp>
        <p:nvSpPr>
          <p:cNvPr id="8" name="CasellaDiTesto 7"/>
          <p:cNvSpPr txBox="1"/>
          <p:nvPr/>
        </p:nvSpPr>
        <p:spPr>
          <a:xfrm>
            <a:off x="1292115" y="6211082"/>
            <a:ext cx="1645515" cy="369332"/>
          </a:xfrm>
          <a:prstGeom prst="rect">
            <a:avLst/>
          </a:prstGeom>
          <a:solidFill>
            <a:srgbClr val="FFFFFF"/>
          </a:solidFill>
        </p:spPr>
        <p:txBody>
          <a:bodyPr wrap="none" rtlCol="0">
            <a:spAutoFit/>
          </a:bodyPr>
          <a:lstStyle/>
          <a:p>
            <a:r>
              <a:rPr lang="it-IT" dirty="0" err="1"/>
              <a:t>Ubiquitous</a:t>
            </a:r>
            <a:r>
              <a:rPr lang="it-IT" dirty="0"/>
              <a:t> </a:t>
            </a:r>
            <a:r>
              <a:rPr lang="it-IT" dirty="0" err="1"/>
              <a:t>SnO</a:t>
            </a:r>
            <a:endParaRPr lang="it-IT" dirty="0"/>
          </a:p>
        </p:txBody>
      </p:sp>
      <p:sp>
        <p:nvSpPr>
          <p:cNvPr id="9" name="CasellaDiTesto 8"/>
          <p:cNvSpPr txBox="1"/>
          <p:nvPr/>
        </p:nvSpPr>
        <p:spPr>
          <a:xfrm>
            <a:off x="348058" y="3681968"/>
            <a:ext cx="1611138" cy="369332"/>
          </a:xfrm>
          <a:prstGeom prst="rect">
            <a:avLst/>
          </a:prstGeom>
          <a:solidFill>
            <a:srgbClr val="FFFFFF"/>
          </a:solidFill>
        </p:spPr>
        <p:txBody>
          <a:bodyPr wrap="none" rtlCol="0">
            <a:spAutoFit/>
          </a:bodyPr>
          <a:lstStyle/>
          <a:p>
            <a:r>
              <a:rPr lang="it-IT" dirty="0" err="1"/>
              <a:t>Aged</a:t>
            </a:r>
            <a:r>
              <a:rPr lang="it-IT" dirty="0"/>
              <a:t> </a:t>
            </a:r>
            <a:r>
              <a:rPr lang="it-IT" dirty="0" err="1"/>
              <a:t>electrode</a:t>
            </a:r>
            <a:endParaRPr lang="it-IT" dirty="0"/>
          </a:p>
        </p:txBody>
      </p:sp>
      <p:sp>
        <p:nvSpPr>
          <p:cNvPr id="10" name="CasellaDiTesto 9"/>
          <p:cNvSpPr txBox="1"/>
          <p:nvPr/>
        </p:nvSpPr>
        <p:spPr>
          <a:xfrm>
            <a:off x="2530294" y="3681968"/>
            <a:ext cx="1585327" cy="369332"/>
          </a:xfrm>
          <a:prstGeom prst="rect">
            <a:avLst/>
          </a:prstGeom>
          <a:solidFill>
            <a:srgbClr val="FFFFFF"/>
          </a:solidFill>
        </p:spPr>
        <p:txBody>
          <a:bodyPr wrap="none" rtlCol="0">
            <a:spAutoFit/>
          </a:bodyPr>
          <a:lstStyle/>
          <a:p>
            <a:r>
              <a:rPr lang="it-IT" dirty="0" err="1"/>
              <a:t>Aged</a:t>
            </a:r>
            <a:r>
              <a:rPr lang="it-IT" dirty="0"/>
              <a:t> </a:t>
            </a:r>
            <a:r>
              <a:rPr lang="it-IT" dirty="0" err="1"/>
              <a:t>capacitor</a:t>
            </a:r>
            <a:endParaRPr lang="it-IT" dirty="0"/>
          </a:p>
        </p:txBody>
      </p:sp>
      <p:sp>
        <p:nvSpPr>
          <p:cNvPr id="11" name="CasellaDiTesto 10"/>
          <p:cNvSpPr txBox="1"/>
          <p:nvPr/>
        </p:nvSpPr>
        <p:spPr>
          <a:xfrm>
            <a:off x="5708430" y="6395748"/>
            <a:ext cx="3507729" cy="369332"/>
          </a:xfrm>
          <a:prstGeom prst="rect">
            <a:avLst/>
          </a:prstGeom>
          <a:noFill/>
        </p:spPr>
        <p:txBody>
          <a:bodyPr wrap="none" rtlCol="0">
            <a:spAutoFit/>
          </a:bodyPr>
          <a:lstStyle/>
          <a:p>
            <a:r>
              <a:rPr lang="it-IT" dirty="0" err="1"/>
              <a:t>Raman</a:t>
            </a:r>
            <a:r>
              <a:rPr lang="it-IT" dirty="0"/>
              <a:t> </a:t>
            </a:r>
            <a:r>
              <a:rPr lang="it-IT" dirty="0" err="1"/>
              <a:t>spectrum</a:t>
            </a:r>
            <a:r>
              <a:rPr lang="it-IT" dirty="0"/>
              <a:t> of </a:t>
            </a:r>
            <a:r>
              <a:rPr lang="it-IT" dirty="0" err="1"/>
              <a:t>SnO</a:t>
            </a:r>
            <a:r>
              <a:rPr lang="it-IT" dirty="0"/>
              <a:t> </a:t>
            </a:r>
            <a:r>
              <a:rPr lang="it-IT" dirty="0" err="1"/>
              <a:t>after</a:t>
            </a:r>
            <a:r>
              <a:rPr lang="it-IT" dirty="0"/>
              <a:t> </a:t>
            </a:r>
            <a:r>
              <a:rPr lang="it-IT" dirty="0" err="1"/>
              <a:t>aging</a:t>
            </a:r>
            <a:endParaRPr lang="it-IT" dirty="0"/>
          </a:p>
        </p:txBody>
      </p:sp>
    </p:spTree>
    <p:extLst>
      <p:ext uri="{BB962C8B-B14F-4D97-AF65-F5344CB8AC3E}">
        <p14:creationId xmlns:p14="http://schemas.microsoft.com/office/powerpoint/2010/main" val="456612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C:\CeramTec\Presentazioni\immagini\CeramTec\Varie\Medico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692650" cy="4752975"/>
          </a:xfrm>
          <a:prstGeom prst="rect">
            <a:avLst/>
          </a:prstGeom>
          <a:noFill/>
          <a:extLst>
            <a:ext uri="{909E8E84-426E-40dd-AFC4-6F175D3DCCD1}">
              <a14:hiddenFill xmlns:a14="http://schemas.microsoft.com/office/drawing/2010/main" xmlns="">
                <a:solidFill>
                  <a:srgbClr val="FFFFFF"/>
                </a:solidFill>
              </a14:hiddenFill>
            </a:ext>
          </a:extLst>
        </p:spPr>
      </p:pic>
      <p:sp>
        <p:nvSpPr>
          <p:cNvPr id="18439" name="Rectangle 7"/>
          <p:cNvSpPr>
            <a:spLocks noChangeArrowheads="1"/>
          </p:cNvSpPr>
          <p:nvPr/>
        </p:nvSpPr>
        <p:spPr bwMode="auto">
          <a:xfrm>
            <a:off x="1016000" y="279400"/>
            <a:ext cx="6840034"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ltLang="it-IT" sz="4400" b="1" dirty="0" err="1">
                <a:solidFill>
                  <a:srgbClr val="000000"/>
                </a:solidFill>
                <a:effectLst>
                  <a:outerShdw blurRad="38100" dist="38100" dir="2700000" algn="tl">
                    <a:srgbClr val="FFFFFF"/>
                  </a:outerShdw>
                </a:effectLst>
              </a:rPr>
              <a:t>Ceramic</a:t>
            </a:r>
            <a:r>
              <a:rPr lang="it-IT" altLang="it-IT" sz="4400" b="1" dirty="0">
                <a:solidFill>
                  <a:srgbClr val="000000"/>
                </a:solidFill>
                <a:effectLst>
                  <a:outerShdw blurRad="38100" dist="38100" dir="2700000" algn="tl">
                    <a:srgbClr val="FFFFFF"/>
                  </a:outerShdw>
                </a:effectLst>
              </a:rPr>
              <a:t> hip joint </a:t>
            </a:r>
            <a:r>
              <a:rPr lang="it-IT" altLang="it-IT" sz="4400" b="1" dirty="0" err="1">
                <a:solidFill>
                  <a:srgbClr val="000000"/>
                </a:solidFill>
                <a:effectLst>
                  <a:outerShdw blurRad="38100" dist="38100" dir="2700000" algn="tl">
                    <a:srgbClr val="FFFFFF"/>
                  </a:outerShdw>
                </a:effectLst>
              </a:rPr>
              <a:t>prostheses</a:t>
            </a:r>
            <a:endParaRPr lang="it-IT" altLang="it-IT" sz="4400" b="1" dirty="0">
              <a:solidFill>
                <a:srgbClr val="000000"/>
              </a:solidFill>
              <a:effectLst>
                <a:outerShdw blurRad="38100" dist="38100" dir="2700000" algn="tl">
                  <a:srgbClr val="FFFFFF"/>
                </a:outerShdw>
              </a:effectLst>
            </a:endParaRPr>
          </a:p>
        </p:txBody>
      </p:sp>
      <p:pic>
        <p:nvPicPr>
          <p:cNvPr id="18441" name="Picture 9" descr="C:\CeramTec\Presentazioni\immagini\CeramTec\Varie\Protesi_applicata.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276600"/>
            <a:ext cx="2597150" cy="304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8440" name="Picture 8" descr="C:\DESKSCAN\BFGL.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600200"/>
            <a:ext cx="2590800" cy="2362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76655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9" name="Group 11"/>
          <p:cNvGrpSpPr>
            <a:grpSpLocks/>
          </p:cNvGrpSpPr>
          <p:nvPr/>
        </p:nvGrpSpPr>
        <p:grpSpPr bwMode="auto">
          <a:xfrm>
            <a:off x="612775" y="1070078"/>
            <a:ext cx="1939491" cy="2435122"/>
            <a:chOff x="386" y="528"/>
            <a:chExt cx="1507" cy="1680"/>
          </a:xfrm>
        </p:grpSpPr>
        <p:sp>
          <p:nvSpPr>
            <p:cNvPr id="32770" name="AutoShape 2"/>
            <p:cNvSpPr>
              <a:spLocks noChangeArrowheads="1"/>
            </p:cNvSpPr>
            <p:nvPr/>
          </p:nvSpPr>
          <p:spPr bwMode="auto">
            <a:xfrm>
              <a:off x="432" y="1104"/>
              <a:ext cx="1152" cy="1104"/>
            </a:xfrm>
            <a:prstGeom prst="cube">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2773" name="Text Box 5"/>
            <p:cNvSpPr txBox="1">
              <a:spLocks noChangeArrowheads="1"/>
            </p:cNvSpPr>
            <p:nvPr/>
          </p:nvSpPr>
          <p:spPr bwMode="auto">
            <a:xfrm>
              <a:off x="386" y="528"/>
              <a:ext cx="1507" cy="4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it-IT" sz="2000" dirty="0"/>
                <a:t>CUBIC</a:t>
              </a:r>
            </a:p>
            <a:p>
              <a:pPr algn="ctr"/>
              <a:r>
                <a:rPr lang="it-IT" sz="1800" dirty="0"/>
                <a:t>2100°C&gt;T&gt;2800°C (T.F.)</a:t>
              </a:r>
              <a:endParaRPr lang="it-IT" sz="2000" dirty="0"/>
            </a:p>
          </p:txBody>
        </p:sp>
      </p:grpSp>
      <p:sp>
        <p:nvSpPr>
          <p:cNvPr id="32771" name="AutoShape 3"/>
          <p:cNvSpPr>
            <a:spLocks noChangeArrowheads="1"/>
          </p:cNvSpPr>
          <p:nvPr/>
        </p:nvSpPr>
        <p:spPr bwMode="auto">
          <a:xfrm>
            <a:off x="3712229" y="3278316"/>
            <a:ext cx="1475590" cy="1785966"/>
          </a:xfrm>
          <a:prstGeom prst="cube">
            <a:avLst>
              <a:gd name="adj" fmla="val 25000"/>
            </a:avLst>
          </a:prstGeom>
          <a:solidFill>
            <a:srgbClr val="FF0000"/>
          </a:solidFill>
          <a:ln w="9525">
            <a:solidFill>
              <a:schemeClr val="tx1"/>
            </a:solidFill>
            <a:miter lim="800000"/>
            <a:headEnd/>
            <a:tailEnd/>
          </a:ln>
          <a:effectLst/>
        </p:spPr>
        <p:txBody>
          <a:bodyPr wrap="none" anchor="ctr"/>
          <a:lstStyle/>
          <a:p>
            <a:endParaRPr lang="it-IT"/>
          </a:p>
        </p:txBody>
      </p:sp>
      <p:sp>
        <p:nvSpPr>
          <p:cNvPr id="32774" name="Text Box 6"/>
          <p:cNvSpPr txBox="1">
            <a:spLocks noChangeArrowheads="1"/>
          </p:cNvSpPr>
          <p:nvPr/>
        </p:nvSpPr>
        <p:spPr bwMode="auto">
          <a:xfrm>
            <a:off x="3635375" y="2270166"/>
            <a:ext cx="1994779" cy="572289"/>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it-IT" sz="2000" dirty="0"/>
              <a:t>TETRAGONAL</a:t>
            </a:r>
          </a:p>
          <a:p>
            <a:pPr algn="ctr"/>
            <a:r>
              <a:rPr lang="it-IT" sz="1800" dirty="0"/>
              <a:t>1100°C&gt;T&gt;2100°C (T.F.)</a:t>
            </a:r>
            <a:endParaRPr lang="it-IT" sz="2000" dirty="0"/>
          </a:p>
        </p:txBody>
      </p:sp>
      <p:grpSp>
        <p:nvGrpSpPr>
          <p:cNvPr id="32781" name="Group 13"/>
          <p:cNvGrpSpPr>
            <a:grpSpLocks/>
          </p:cNvGrpSpPr>
          <p:nvPr/>
        </p:nvGrpSpPr>
        <p:grpSpPr bwMode="auto">
          <a:xfrm>
            <a:off x="6245775" y="2270166"/>
            <a:ext cx="2718837" cy="4156964"/>
            <a:chOff x="4219" y="2112"/>
            <a:chExt cx="1284" cy="2051"/>
          </a:xfrm>
        </p:grpSpPr>
        <p:sp>
          <p:nvSpPr>
            <p:cNvPr id="32772" name="AutoShape 4"/>
            <p:cNvSpPr>
              <a:spLocks noChangeArrowheads="1"/>
            </p:cNvSpPr>
            <p:nvPr/>
          </p:nvSpPr>
          <p:spPr bwMode="auto">
            <a:xfrm rot="475302">
              <a:off x="4272" y="2688"/>
              <a:ext cx="1151" cy="1475"/>
            </a:xfrm>
            <a:prstGeom prst="cube">
              <a:avLst>
                <a:gd name="adj" fmla="val 41565"/>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2775" name="Text Box 7"/>
            <p:cNvSpPr txBox="1">
              <a:spLocks noChangeArrowheads="1"/>
            </p:cNvSpPr>
            <p:nvPr/>
          </p:nvSpPr>
          <p:spPr bwMode="auto">
            <a:xfrm>
              <a:off x="4219" y="2112"/>
              <a:ext cx="1284" cy="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it-IT" sz="2000" dirty="0"/>
                <a:t>MONOCLINIC</a:t>
              </a:r>
            </a:p>
            <a:p>
              <a:pPr algn="ctr"/>
              <a:r>
                <a:rPr lang="it-IT" sz="1800" dirty="0"/>
                <a:t>1100°C&gt;T&gt; </a:t>
              </a:r>
              <a:r>
                <a:rPr lang="it-IT" dirty="0"/>
                <a:t>Room </a:t>
              </a:r>
              <a:r>
                <a:rPr lang="it-IT" dirty="0" err="1"/>
                <a:t>Temp</a:t>
              </a:r>
              <a:r>
                <a:rPr lang="it-IT" dirty="0"/>
                <a:t>.</a:t>
              </a:r>
              <a:endParaRPr lang="it-IT" sz="2000" dirty="0"/>
            </a:p>
          </p:txBody>
        </p:sp>
      </p:grpSp>
      <p:sp>
        <p:nvSpPr>
          <p:cNvPr id="32776" name="AutoShape 8"/>
          <p:cNvSpPr>
            <a:spLocks noChangeArrowheads="1"/>
          </p:cNvSpPr>
          <p:nvPr/>
        </p:nvSpPr>
        <p:spPr bwMode="auto">
          <a:xfrm rot="1523481">
            <a:off x="204788" y="5108575"/>
            <a:ext cx="6788150" cy="184150"/>
          </a:xfrm>
          <a:prstGeom prst="rightArrow">
            <a:avLst>
              <a:gd name="adj1" fmla="val 50000"/>
              <a:gd name="adj2" fmla="val 921552"/>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2777" name="Text Box 9"/>
          <p:cNvSpPr txBox="1">
            <a:spLocks noChangeArrowheads="1"/>
          </p:cNvSpPr>
          <p:nvPr/>
        </p:nvSpPr>
        <p:spPr bwMode="auto">
          <a:xfrm rot="1521196">
            <a:off x="2587863" y="5179496"/>
            <a:ext cx="90281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b="1" dirty="0" err="1"/>
              <a:t>Cooling</a:t>
            </a:r>
            <a:endParaRPr lang="it-IT" dirty="0">
              <a:latin typeface="Times" charset="0"/>
            </a:endParaRPr>
          </a:p>
        </p:txBody>
      </p:sp>
      <p:sp>
        <p:nvSpPr>
          <p:cNvPr id="32782" name="Text Box 14"/>
          <p:cNvSpPr txBox="1">
            <a:spLocks noChangeArrowheads="1"/>
          </p:cNvSpPr>
          <p:nvPr/>
        </p:nvSpPr>
        <p:spPr bwMode="auto">
          <a:xfrm>
            <a:off x="3266984" y="174625"/>
            <a:ext cx="5877016"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it-IT" sz="2400" b="1" dirty="0"/>
              <a:t>NB: The </a:t>
            </a:r>
            <a:r>
              <a:rPr lang="it-IT" sz="2400" b="1" dirty="0" err="1"/>
              <a:t>material</a:t>
            </a:r>
            <a:r>
              <a:rPr lang="it-IT" sz="2400" b="1" dirty="0"/>
              <a:t> </a:t>
            </a:r>
            <a:r>
              <a:rPr lang="it-IT" sz="2400" b="1" dirty="0" err="1"/>
              <a:t>is</a:t>
            </a:r>
            <a:r>
              <a:rPr lang="it-IT" sz="2400" b="1" dirty="0"/>
              <a:t> ZIRCONIUM OXIDE, ZrO</a:t>
            </a:r>
            <a:r>
              <a:rPr lang="it-IT" sz="2400" b="1" baseline="-25000" dirty="0"/>
              <a:t>2</a:t>
            </a:r>
            <a:r>
              <a:rPr lang="it-IT" sz="2400" b="1" dirty="0"/>
              <a:t>.</a:t>
            </a:r>
          </a:p>
          <a:p>
            <a:endParaRPr lang="it-IT" sz="2400" b="1" dirty="0"/>
          </a:p>
          <a:p>
            <a:r>
              <a:rPr lang="it-IT" sz="2400" b="1" dirty="0"/>
              <a:t>100 cm</a:t>
            </a:r>
            <a:r>
              <a:rPr lang="it-IT" sz="2400" b="1" baseline="30000" dirty="0"/>
              <a:t>3</a:t>
            </a:r>
            <a:r>
              <a:rPr lang="it-IT" sz="2400" b="1" dirty="0"/>
              <a:t> of </a:t>
            </a:r>
            <a:r>
              <a:rPr lang="it-IT" sz="2400" b="1" dirty="0" err="1"/>
              <a:t>tetragonal</a:t>
            </a:r>
            <a:r>
              <a:rPr lang="it-IT" sz="2400" b="1" dirty="0"/>
              <a:t> ZrO</a:t>
            </a:r>
            <a:r>
              <a:rPr lang="it-IT" sz="2400" b="1" baseline="-25000" dirty="0"/>
              <a:t>2</a:t>
            </a:r>
            <a:r>
              <a:rPr lang="it-IT" sz="2400" b="1" dirty="0"/>
              <a:t> </a:t>
            </a:r>
            <a:r>
              <a:rPr lang="it-IT" sz="2400" b="1" dirty="0" err="1"/>
              <a:t>expand</a:t>
            </a:r>
            <a:r>
              <a:rPr lang="it-IT" sz="2400" b="1" dirty="0"/>
              <a:t> to </a:t>
            </a:r>
            <a:r>
              <a:rPr lang="it-IT" sz="2400" b="1" dirty="0" err="1"/>
              <a:t>give</a:t>
            </a:r>
            <a:r>
              <a:rPr lang="it-IT" sz="2400" b="1" dirty="0"/>
              <a:t> 105 cm</a:t>
            </a:r>
            <a:r>
              <a:rPr lang="it-IT" sz="2400" b="1" baseline="30000" dirty="0"/>
              <a:t>3</a:t>
            </a:r>
            <a:r>
              <a:rPr lang="it-IT" sz="2400" b="1" dirty="0"/>
              <a:t> of </a:t>
            </a:r>
            <a:r>
              <a:rPr lang="it-IT" sz="2400" b="1" dirty="0" err="1"/>
              <a:t>monoclinic</a:t>
            </a:r>
            <a:r>
              <a:rPr lang="it-IT" sz="2400" b="1" dirty="0"/>
              <a:t>- ZrO</a:t>
            </a:r>
            <a:r>
              <a:rPr lang="it-IT" sz="2400" b="1" baseline="-25000" dirty="0"/>
              <a:t>2</a:t>
            </a:r>
            <a:r>
              <a:rPr lang="it-IT" sz="2400" b="1" dirty="0"/>
              <a:t> </a:t>
            </a:r>
          </a:p>
          <a:p>
            <a:r>
              <a:rPr lang="it-IT" sz="2400" b="1" dirty="0"/>
              <a:t>(5% </a:t>
            </a:r>
            <a:r>
              <a:rPr lang="it-IT" sz="2400" b="1" dirty="0" err="1"/>
              <a:t>transformation</a:t>
            </a:r>
            <a:r>
              <a:rPr lang="it-IT" sz="2400" b="1" dirty="0"/>
              <a:t> </a:t>
            </a:r>
            <a:r>
              <a:rPr lang="it-IT" sz="2400" b="1" dirty="0" err="1"/>
              <a:t>strain</a:t>
            </a:r>
            <a:r>
              <a:rPr lang="it-IT" sz="2400" b="1" dirty="0"/>
              <a:t>)</a:t>
            </a:r>
          </a:p>
        </p:txBody>
      </p:sp>
    </p:spTree>
    <p:extLst>
      <p:ext uri="{BB962C8B-B14F-4D97-AF65-F5344CB8AC3E}">
        <p14:creationId xmlns:p14="http://schemas.microsoft.com/office/powerpoint/2010/main" val="1702523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reeform 2"/>
          <p:cNvSpPr>
            <a:spLocks/>
          </p:cNvSpPr>
          <p:nvPr/>
        </p:nvSpPr>
        <p:spPr bwMode="auto">
          <a:xfrm>
            <a:off x="3467100" y="3394075"/>
            <a:ext cx="587375" cy="369888"/>
          </a:xfrm>
          <a:custGeom>
            <a:avLst/>
            <a:gdLst>
              <a:gd name="T0" fmla="*/ 255 w 543"/>
              <a:gd name="T1" fmla="*/ 69 h 369"/>
              <a:gd name="T2" fmla="*/ 35 w 543"/>
              <a:gd name="T3" fmla="*/ 109 h 369"/>
              <a:gd name="T4" fmla="*/ 75 w 543"/>
              <a:gd name="T5" fmla="*/ 249 h 369"/>
              <a:gd name="T6" fmla="*/ 355 w 543"/>
              <a:gd name="T7" fmla="*/ 369 h 369"/>
              <a:gd name="T8" fmla="*/ 475 w 543"/>
              <a:gd name="T9" fmla="*/ 349 h 369"/>
              <a:gd name="T10" fmla="*/ 495 w 543"/>
              <a:gd name="T11" fmla="*/ 169 h 369"/>
              <a:gd name="T12" fmla="*/ 255 w 543"/>
              <a:gd name="T13" fmla="*/ 69 h 369"/>
            </a:gdLst>
            <a:ahLst/>
            <a:cxnLst>
              <a:cxn ang="0">
                <a:pos x="T0" y="T1"/>
              </a:cxn>
              <a:cxn ang="0">
                <a:pos x="T2" y="T3"/>
              </a:cxn>
              <a:cxn ang="0">
                <a:pos x="T4" y="T5"/>
              </a:cxn>
              <a:cxn ang="0">
                <a:pos x="T6" y="T7"/>
              </a:cxn>
              <a:cxn ang="0">
                <a:pos x="T8" y="T9"/>
              </a:cxn>
              <a:cxn ang="0">
                <a:pos x="T10" y="T11"/>
              </a:cxn>
              <a:cxn ang="0">
                <a:pos x="T12" y="T13"/>
              </a:cxn>
            </a:cxnLst>
            <a:rect l="0" t="0" r="r" b="b"/>
            <a:pathLst>
              <a:path w="543" h="369">
                <a:moveTo>
                  <a:pt x="255" y="69"/>
                </a:moveTo>
                <a:cubicBezTo>
                  <a:pt x="181" y="82"/>
                  <a:pt x="87" y="56"/>
                  <a:pt x="35" y="109"/>
                </a:cubicBezTo>
                <a:cubicBezTo>
                  <a:pt x="0" y="143"/>
                  <a:pt x="51" y="206"/>
                  <a:pt x="75" y="249"/>
                </a:cubicBezTo>
                <a:cubicBezTo>
                  <a:pt x="137" y="364"/>
                  <a:pt x="235" y="345"/>
                  <a:pt x="355" y="369"/>
                </a:cubicBezTo>
                <a:cubicBezTo>
                  <a:pt x="395" y="362"/>
                  <a:pt x="438" y="367"/>
                  <a:pt x="475" y="349"/>
                </a:cubicBezTo>
                <a:cubicBezTo>
                  <a:pt x="543" y="314"/>
                  <a:pt x="509" y="212"/>
                  <a:pt x="495" y="169"/>
                </a:cubicBezTo>
                <a:cubicBezTo>
                  <a:pt x="468" y="90"/>
                  <a:pt x="323" y="0"/>
                  <a:pt x="255" y="69"/>
                </a:cubicBezTo>
                <a:close/>
              </a:path>
            </a:pathLst>
          </a:custGeom>
          <a:solidFill>
            <a:srgbClr val="969696"/>
          </a:solidFill>
          <a:ln w="9525">
            <a:solidFill>
              <a:srgbClr val="000000"/>
            </a:solidFill>
            <a:round/>
            <a:headEnd/>
            <a:tailEnd/>
          </a:ln>
        </p:spPr>
        <p:txBody>
          <a:bodyPr/>
          <a:lstStyle/>
          <a:p>
            <a:endParaRPr lang="it-IT"/>
          </a:p>
        </p:txBody>
      </p:sp>
      <p:sp>
        <p:nvSpPr>
          <p:cNvPr id="33795" name="Freeform 3"/>
          <p:cNvSpPr>
            <a:spLocks/>
          </p:cNvSpPr>
          <p:nvPr/>
        </p:nvSpPr>
        <p:spPr bwMode="auto">
          <a:xfrm>
            <a:off x="1905000" y="2743200"/>
            <a:ext cx="5105400" cy="2819400"/>
          </a:xfrm>
          <a:custGeom>
            <a:avLst/>
            <a:gdLst>
              <a:gd name="T0" fmla="*/ 6 w 2694"/>
              <a:gd name="T1" fmla="*/ 93 h 1680"/>
              <a:gd name="T2" fmla="*/ 6 w 2694"/>
              <a:gd name="T3" fmla="*/ 779 h 1680"/>
              <a:gd name="T4" fmla="*/ 15 w 2694"/>
              <a:gd name="T5" fmla="*/ 811 h 1680"/>
              <a:gd name="T6" fmla="*/ 15 w 2694"/>
              <a:gd name="T7" fmla="*/ 850 h 1680"/>
              <a:gd name="T8" fmla="*/ 0 w 2694"/>
              <a:gd name="T9" fmla="*/ 912 h 1680"/>
              <a:gd name="T10" fmla="*/ 6 w 2694"/>
              <a:gd name="T11" fmla="*/ 951 h 1680"/>
              <a:gd name="T12" fmla="*/ 6 w 2694"/>
              <a:gd name="T13" fmla="*/ 1637 h 1680"/>
              <a:gd name="T14" fmla="*/ 821 w 2694"/>
              <a:gd name="T15" fmla="*/ 1680 h 1680"/>
              <a:gd name="T16" fmla="*/ 2249 w 2694"/>
              <a:gd name="T17" fmla="*/ 1525 h 1680"/>
              <a:gd name="T18" fmla="*/ 2637 w 2694"/>
              <a:gd name="T19" fmla="*/ 1637 h 1680"/>
              <a:gd name="T20" fmla="*/ 2591 w 2694"/>
              <a:gd name="T21" fmla="*/ 1120 h 1680"/>
              <a:gd name="T22" fmla="*/ 2694 w 2694"/>
              <a:gd name="T23" fmla="*/ 453 h 1680"/>
              <a:gd name="T24" fmla="*/ 2637 w 2694"/>
              <a:gd name="T25" fmla="*/ 93 h 1680"/>
              <a:gd name="T26" fmla="*/ 741 w 2694"/>
              <a:gd name="T27" fmla="*/ 0 h 1680"/>
              <a:gd name="T28" fmla="*/ 6 w 2694"/>
              <a:gd name="T29" fmla="*/ 93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94" h="1680">
                <a:moveTo>
                  <a:pt x="6" y="93"/>
                </a:moveTo>
                <a:lnTo>
                  <a:pt x="6" y="779"/>
                </a:lnTo>
                <a:lnTo>
                  <a:pt x="15" y="811"/>
                </a:lnTo>
                <a:lnTo>
                  <a:pt x="15" y="850"/>
                </a:lnTo>
                <a:lnTo>
                  <a:pt x="0" y="912"/>
                </a:lnTo>
                <a:lnTo>
                  <a:pt x="6" y="951"/>
                </a:lnTo>
                <a:lnTo>
                  <a:pt x="6" y="1637"/>
                </a:lnTo>
                <a:lnTo>
                  <a:pt x="821" y="1680"/>
                </a:lnTo>
                <a:lnTo>
                  <a:pt x="2249" y="1525"/>
                </a:lnTo>
                <a:lnTo>
                  <a:pt x="2637" y="1637"/>
                </a:lnTo>
                <a:lnTo>
                  <a:pt x="2591" y="1120"/>
                </a:lnTo>
                <a:lnTo>
                  <a:pt x="2694" y="453"/>
                </a:lnTo>
                <a:lnTo>
                  <a:pt x="2637" y="93"/>
                </a:lnTo>
                <a:lnTo>
                  <a:pt x="741" y="0"/>
                </a:lnTo>
                <a:lnTo>
                  <a:pt x="6" y="93"/>
                </a:lnTo>
                <a:close/>
              </a:path>
            </a:pathLst>
          </a:custGeom>
          <a:solidFill>
            <a:srgbClr val="FF0000"/>
          </a:solidFill>
          <a:ln w="9525">
            <a:solidFill>
              <a:srgbClr val="000000"/>
            </a:solidFill>
            <a:round/>
            <a:headEnd/>
            <a:tailEnd/>
          </a:ln>
        </p:spPr>
        <p:txBody>
          <a:bodyPr/>
          <a:lstStyle/>
          <a:p>
            <a:endParaRPr lang="it-IT"/>
          </a:p>
        </p:txBody>
      </p:sp>
      <p:sp>
        <p:nvSpPr>
          <p:cNvPr id="33796" name="Freeform 4"/>
          <p:cNvSpPr>
            <a:spLocks/>
          </p:cNvSpPr>
          <p:nvPr/>
        </p:nvSpPr>
        <p:spPr bwMode="auto">
          <a:xfrm>
            <a:off x="1916113" y="4000500"/>
            <a:ext cx="3705225" cy="354013"/>
          </a:xfrm>
          <a:custGeom>
            <a:avLst/>
            <a:gdLst>
              <a:gd name="T0" fmla="*/ 11 w 2334"/>
              <a:gd name="T1" fmla="*/ 32 h 223"/>
              <a:gd name="T2" fmla="*/ 0 w 2334"/>
              <a:gd name="T3" fmla="*/ 181 h 223"/>
              <a:gd name="T4" fmla="*/ 11 w 2334"/>
              <a:gd name="T5" fmla="*/ 204 h 223"/>
              <a:gd name="T6" fmla="*/ 74 w 2334"/>
              <a:gd name="T7" fmla="*/ 204 h 223"/>
              <a:gd name="T8" fmla="*/ 289 w 2334"/>
              <a:gd name="T9" fmla="*/ 196 h 223"/>
              <a:gd name="T10" fmla="*/ 458 w 2334"/>
              <a:gd name="T11" fmla="*/ 157 h 223"/>
              <a:gd name="T12" fmla="*/ 524 w 2334"/>
              <a:gd name="T13" fmla="*/ 142 h 223"/>
              <a:gd name="T14" fmla="*/ 1014 w 2334"/>
              <a:gd name="T15" fmla="*/ 133 h 223"/>
              <a:gd name="T16" fmla="*/ 1270 w 2334"/>
              <a:gd name="T17" fmla="*/ 110 h 223"/>
              <a:gd name="T18" fmla="*/ 1387 w 2334"/>
              <a:gd name="T19" fmla="*/ 87 h 223"/>
              <a:gd name="T20" fmla="*/ 1511 w 2334"/>
              <a:gd name="T21" fmla="*/ 58 h 223"/>
              <a:gd name="T22" fmla="*/ 2311 w 2334"/>
              <a:gd name="T23" fmla="*/ 51 h 223"/>
              <a:gd name="T24" fmla="*/ 1659 w 2334"/>
              <a:gd name="T25" fmla="*/ 35 h 223"/>
              <a:gd name="T26" fmla="*/ 1527 w 2334"/>
              <a:gd name="T27" fmla="*/ 24 h 223"/>
              <a:gd name="T28" fmla="*/ 1451 w 2334"/>
              <a:gd name="T29" fmla="*/ 32 h 223"/>
              <a:gd name="T30" fmla="*/ 1323 w 2334"/>
              <a:gd name="T31" fmla="*/ 39 h 223"/>
              <a:gd name="T32" fmla="*/ 737 w 2334"/>
              <a:gd name="T33" fmla="*/ 24 h 223"/>
              <a:gd name="T34" fmla="*/ 566 w 2334"/>
              <a:gd name="T35" fmla="*/ 0 h 223"/>
              <a:gd name="T36" fmla="*/ 331 w 2334"/>
              <a:gd name="T37" fmla="*/ 24 h 223"/>
              <a:gd name="T38" fmla="*/ 54 w 2334"/>
              <a:gd name="T39" fmla="*/ 32 h 223"/>
              <a:gd name="T40" fmla="*/ 11 w 2334"/>
              <a:gd name="T41" fmla="*/ 3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4" h="223">
                <a:moveTo>
                  <a:pt x="11" y="32"/>
                </a:moveTo>
                <a:cubicBezTo>
                  <a:pt x="30" y="74"/>
                  <a:pt x="4" y="138"/>
                  <a:pt x="0" y="181"/>
                </a:cubicBezTo>
                <a:cubicBezTo>
                  <a:pt x="2" y="188"/>
                  <a:pt x="2" y="198"/>
                  <a:pt x="11" y="204"/>
                </a:cubicBezTo>
                <a:cubicBezTo>
                  <a:pt x="37" y="223"/>
                  <a:pt x="47" y="205"/>
                  <a:pt x="74" y="204"/>
                </a:cubicBezTo>
                <a:cubicBezTo>
                  <a:pt x="144" y="199"/>
                  <a:pt x="217" y="198"/>
                  <a:pt x="289" y="196"/>
                </a:cubicBezTo>
                <a:cubicBezTo>
                  <a:pt x="345" y="183"/>
                  <a:pt x="401" y="170"/>
                  <a:pt x="458" y="157"/>
                </a:cubicBezTo>
                <a:cubicBezTo>
                  <a:pt x="480" y="151"/>
                  <a:pt x="524" y="142"/>
                  <a:pt x="524" y="142"/>
                </a:cubicBezTo>
                <a:cubicBezTo>
                  <a:pt x="627" y="167"/>
                  <a:pt x="912" y="136"/>
                  <a:pt x="1014" y="133"/>
                </a:cubicBezTo>
                <a:cubicBezTo>
                  <a:pt x="1109" y="123"/>
                  <a:pt x="1163" y="115"/>
                  <a:pt x="1270" y="110"/>
                </a:cubicBezTo>
                <a:cubicBezTo>
                  <a:pt x="1308" y="101"/>
                  <a:pt x="1348" y="96"/>
                  <a:pt x="1387" y="87"/>
                </a:cubicBezTo>
                <a:cubicBezTo>
                  <a:pt x="1424" y="80"/>
                  <a:pt x="1357" y="64"/>
                  <a:pt x="1511" y="58"/>
                </a:cubicBezTo>
                <a:cubicBezTo>
                  <a:pt x="1665" y="52"/>
                  <a:pt x="2286" y="54"/>
                  <a:pt x="2311" y="51"/>
                </a:cubicBezTo>
                <a:cubicBezTo>
                  <a:pt x="2334" y="45"/>
                  <a:pt x="1789" y="39"/>
                  <a:pt x="1659" y="35"/>
                </a:cubicBezTo>
                <a:cubicBezTo>
                  <a:pt x="1528" y="30"/>
                  <a:pt x="1561" y="24"/>
                  <a:pt x="1527" y="24"/>
                </a:cubicBezTo>
                <a:cubicBezTo>
                  <a:pt x="1501" y="19"/>
                  <a:pt x="1476" y="30"/>
                  <a:pt x="1451" y="32"/>
                </a:cubicBezTo>
                <a:cubicBezTo>
                  <a:pt x="1409" y="34"/>
                  <a:pt x="1366" y="36"/>
                  <a:pt x="1323" y="39"/>
                </a:cubicBezTo>
                <a:cubicBezTo>
                  <a:pt x="1164" y="62"/>
                  <a:pt x="905" y="29"/>
                  <a:pt x="737" y="24"/>
                </a:cubicBezTo>
                <a:cubicBezTo>
                  <a:pt x="677" y="17"/>
                  <a:pt x="624" y="7"/>
                  <a:pt x="566" y="0"/>
                </a:cubicBezTo>
                <a:cubicBezTo>
                  <a:pt x="486" y="7"/>
                  <a:pt x="409" y="16"/>
                  <a:pt x="331" y="24"/>
                </a:cubicBezTo>
                <a:cubicBezTo>
                  <a:pt x="244" y="43"/>
                  <a:pt x="146" y="23"/>
                  <a:pt x="54" y="32"/>
                </a:cubicBezTo>
                <a:cubicBezTo>
                  <a:pt x="17" y="40"/>
                  <a:pt x="29" y="44"/>
                  <a:pt x="11" y="32"/>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3797" name="Text Box 5"/>
          <p:cNvSpPr txBox="1">
            <a:spLocks noChangeArrowheads="1"/>
          </p:cNvSpPr>
          <p:nvPr/>
        </p:nvSpPr>
        <p:spPr bwMode="auto">
          <a:xfrm>
            <a:off x="673760" y="445125"/>
            <a:ext cx="75456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400" b="1" dirty="0"/>
              <a:t>First </a:t>
            </a:r>
            <a:r>
              <a:rPr lang="it-IT" sz="2400" b="1" dirty="0" err="1"/>
              <a:t>consequence:The</a:t>
            </a:r>
            <a:r>
              <a:rPr lang="it-IT" sz="2400" b="1" dirty="0"/>
              <a:t> </a:t>
            </a:r>
            <a:r>
              <a:rPr lang="it-IT" sz="2400" b="1" dirty="0" err="1"/>
              <a:t>transformation</a:t>
            </a:r>
            <a:r>
              <a:rPr lang="it-IT" sz="2400" b="1" dirty="0"/>
              <a:t> </a:t>
            </a:r>
            <a:r>
              <a:rPr lang="it-IT" sz="2400" b="1" dirty="0" err="1"/>
              <a:t>toughening</a:t>
            </a:r>
            <a:r>
              <a:rPr lang="it-IT" sz="2400" b="1" dirty="0"/>
              <a:t> of ZrO</a:t>
            </a:r>
            <a:r>
              <a:rPr lang="it-IT" sz="2400" b="1" baseline="-25000" dirty="0"/>
              <a:t>2</a:t>
            </a:r>
            <a:endParaRPr lang="it-IT" sz="2400" baseline="-25000" dirty="0"/>
          </a:p>
        </p:txBody>
      </p:sp>
      <p:sp>
        <p:nvSpPr>
          <p:cNvPr id="33798" name="Text Box 6"/>
          <p:cNvSpPr txBox="1">
            <a:spLocks noChangeArrowheads="1"/>
          </p:cNvSpPr>
          <p:nvPr/>
        </p:nvSpPr>
        <p:spPr bwMode="auto">
          <a:xfrm>
            <a:off x="2422525" y="4883150"/>
            <a:ext cx="173692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1800" b="1" dirty="0" err="1"/>
              <a:t>Tetragonal</a:t>
            </a:r>
            <a:r>
              <a:rPr lang="it-IT" sz="1800" b="1" dirty="0"/>
              <a:t> ZrO</a:t>
            </a:r>
            <a:r>
              <a:rPr lang="it-IT" sz="1800" b="1" baseline="-25000" dirty="0"/>
              <a:t>2</a:t>
            </a:r>
            <a:endParaRPr lang="it-IT" baseline="-25000" dirty="0"/>
          </a:p>
        </p:txBody>
      </p:sp>
      <p:grpSp>
        <p:nvGrpSpPr>
          <p:cNvPr id="33799" name="Group 7"/>
          <p:cNvGrpSpPr>
            <a:grpSpLocks/>
          </p:cNvGrpSpPr>
          <p:nvPr/>
        </p:nvGrpSpPr>
        <p:grpSpPr bwMode="auto">
          <a:xfrm>
            <a:off x="3810000" y="3200400"/>
            <a:ext cx="636588" cy="838200"/>
            <a:chOff x="2400" y="2016"/>
            <a:chExt cx="401" cy="528"/>
          </a:xfrm>
          <a:solidFill>
            <a:srgbClr val="0000FF"/>
          </a:solidFill>
        </p:grpSpPr>
        <p:sp>
          <p:nvSpPr>
            <p:cNvPr id="33800" name="Freeform 8"/>
            <p:cNvSpPr>
              <a:spLocks/>
            </p:cNvSpPr>
            <p:nvPr/>
          </p:nvSpPr>
          <p:spPr bwMode="auto">
            <a:xfrm>
              <a:off x="2400" y="2016"/>
              <a:ext cx="401" cy="304"/>
            </a:xfrm>
            <a:custGeom>
              <a:avLst/>
              <a:gdLst>
                <a:gd name="T0" fmla="*/ 255 w 543"/>
                <a:gd name="T1" fmla="*/ 69 h 369"/>
                <a:gd name="T2" fmla="*/ 35 w 543"/>
                <a:gd name="T3" fmla="*/ 109 h 369"/>
                <a:gd name="T4" fmla="*/ 75 w 543"/>
                <a:gd name="T5" fmla="*/ 249 h 369"/>
                <a:gd name="T6" fmla="*/ 355 w 543"/>
                <a:gd name="T7" fmla="*/ 369 h 369"/>
                <a:gd name="T8" fmla="*/ 475 w 543"/>
                <a:gd name="T9" fmla="*/ 349 h 369"/>
                <a:gd name="T10" fmla="*/ 495 w 543"/>
                <a:gd name="T11" fmla="*/ 169 h 369"/>
                <a:gd name="T12" fmla="*/ 255 w 543"/>
                <a:gd name="T13" fmla="*/ 69 h 369"/>
              </a:gdLst>
              <a:ahLst/>
              <a:cxnLst>
                <a:cxn ang="0">
                  <a:pos x="T0" y="T1"/>
                </a:cxn>
                <a:cxn ang="0">
                  <a:pos x="T2" y="T3"/>
                </a:cxn>
                <a:cxn ang="0">
                  <a:pos x="T4" y="T5"/>
                </a:cxn>
                <a:cxn ang="0">
                  <a:pos x="T6" y="T7"/>
                </a:cxn>
                <a:cxn ang="0">
                  <a:pos x="T8" y="T9"/>
                </a:cxn>
                <a:cxn ang="0">
                  <a:pos x="T10" y="T11"/>
                </a:cxn>
                <a:cxn ang="0">
                  <a:pos x="T12" y="T13"/>
                </a:cxn>
              </a:cxnLst>
              <a:rect l="0" t="0" r="r" b="b"/>
              <a:pathLst>
                <a:path w="543" h="369">
                  <a:moveTo>
                    <a:pt x="255" y="69"/>
                  </a:moveTo>
                  <a:cubicBezTo>
                    <a:pt x="181" y="82"/>
                    <a:pt x="87" y="56"/>
                    <a:pt x="35" y="109"/>
                  </a:cubicBezTo>
                  <a:cubicBezTo>
                    <a:pt x="0" y="143"/>
                    <a:pt x="51" y="206"/>
                    <a:pt x="75" y="249"/>
                  </a:cubicBezTo>
                  <a:cubicBezTo>
                    <a:pt x="137" y="364"/>
                    <a:pt x="235" y="345"/>
                    <a:pt x="355" y="369"/>
                  </a:cubicBezTo>
                  <a:cubicBezTo>
                    <a:pt x="395" y="362"/>
                    <a:pt x="438" y="367"/>
                    <a:pt x="475" y="349"/>
                  </a:cubicBezTo>
                  <a:cubicBezTo>
                    <a:pt x="543" y="314"/>
                    <a:pt x="509" y="212"/>
                    <a:pt x="495" y="169"/>
                  </a:cubicBezTo>
                  <a:cubicBezTo>
                    <a:pt x="468" y="90"/>
                    <a:pt x="323" y="0"/>
                    <a:pt x="255" y="69"/>
                  </a:cubicBezTo>
                  <a:close/>
                </a:path>
              </a:pathLst>
            </a:custGeom>
            <a:grpFill/>
            <a:ln w="9525">
              <a:solidFill>
                <a:srgbClr val="000000"/>
              </a:solidFill>
              <a:round/>
              <a:headEnd/>
              <a:tailEnd/>
            </a:ln>
          </p:spPr>
          <p:txBody>
            <a:bodyPr/>
            <a:lstStyle/>
            <a:p>
              <a:endParaRPr lang="it-IT"/>
            </a:p>
          </p:txBody>
        </p:sp>
        <p:sp>
          <p:nvSpPr>
            <p:cNvPr id="33801" name="AutoShape 9"/>
            <p:cNvSpPr>
              <a:spLocks noChangeArrowheads="1"/>
            </p:cNvSpPr>
            <p:nvPr/>
          </p:nvSpPr>
          <p:spPr bwMode="auto">
            <a:xfrm>
              <a:off x="2544" y="2352"/>
              <a:ext cx="192" cy="192"/>
            </a:xfrm>
            <a:prstGeom prst="downArrow">
              <a:avLst>
                <a:gd name="adj1" fmla="val 50000"/>
                <a:gd name="adj2" fmla="val 25000"/>
              </a:avLst>
            </a:prstGeom>
            <a:gr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grpSp>
      <p:grpSp>
        <p:nvGrpSpPr>
          <p:cNvPr id="33802" name="Group 10"/>
          <p:cNvGrpSpPr>
            <a:grpSpLocks/>
          </p:cNvGrpSpPr>
          <p:nvPr/>
        </p:nvGrpSpPr>
        <p:grpSpPr bwMode="auto">
          <a:xfrm>
            <a:off x="4800600" y="4114800"/>
            <a:ext cx="587375" cy="768350"/>
            <a:chOff x="3024" y="2592"/>
            <a:chExt cx="370" cy="484"/>
          </a:xfrm>
          <a:solidFill>
            <a:srgbClr val="0000FF"/>
          </a:solidFill>
        </p:grpSpPr>
        <p:sp>
          <p:nvSpPr>
            <p:cNvPr id="33803" name="Freeform 11"/>
            <p:cNvSpPr>
              <a:spLocks/>
            </p:cNvSpPr>
            <p:nvPr/>
          </p:nvSpPr>
          <p:spPr bwMode="auto">
            <a:xfrm>
              <a:off x="3024" y="2784"/>
              <a:ext cx="370" cy="292"/>
            </a:xfrm>
            <a:custGeom>
              <a:avLst/>
              <a:gdLst>
                <a:gd name="T0" fmla="*/ 255 w 543"/>
                <a:gd name="T1" fmla="*/ 69 h 369"/>
                <a:gd name="T2" fmla="*/ 35 w 543"/>
                <a:gd name="T3" fmla="*/ 109 h 369"/>
                <a:gd name="T4" fmla="*/ 75 w 543"/>
                <a:gd name="T5" fmla="*/ 249 h 369"/>
                <a:gd name="T6" fmla="*/ 355 w 543"/>
                <a:gd name="T7" fmla="*/ 369 h 369"/>
                <a:gd name="T8" fmla="*/ 475 w 543"/>
                <a:gd name="T9" fmla="*/ 349 h 369"/>
                <a:gd name="T10" fmla="*/ 495 w 543"/>
                <a:gd name="T11" fmla="*/ 169 h 369"/>
                <a:gd name="T12" fmla="*/ 255 w 543"/>
                <a:gd name="T13" fmla="*/ 69 h 369"/>
              </a:gdLst>
              <a:ahLst/>
              <a:cxnLst>
                <a:cxn ang="0">
                  <a:pos x="T0" y="T1"/>
                </a:cxn>
                <a:cxn ang="0">
                  <a:pos x="T2" y="T3"/>
                </a:cxn>
                <a:cxn ang="0">
                  <a:pos x="T4" y="T5"/>
                </a:cxn>
                <a:cxn ang="0">
                  <a:pos x="T6" y="T7"/>
                </a:cxn>
                <a:cxn ang="0">
                  <a:pos x="T8" y="T9"/>
                </a:cxn>
                <a:cxn ang="0">
                  <a:pos x="T10" y="T11"/>
                </a:cxn>
                <a:cxn ang="0">
                  <a:pos x="T12" y="T13"/>
                </a:cxn>
              </a:cxnLst>
              <a:rect l="0" t="0" r="r" b="b"/>
              <a:pathLst>
                <a:path w="543" h="369">
                  <a:moveTo>
                    <a:pt x="255" y="69"/>
                  </a:moveTo>
                  <a:cubicBezTo>
                    <a:pt x="181" y="82"/>
                    <a:pt x="87" y="56"/>
                    <a:pt x="35" y="109"/>
                  </a:cubicBezTo>
                  <a:cubicBezTo>
                    <a:pt x="0" y="143"/>
                    <a:pt x="51" y="206"/>
                    <a:pt x="75" y="249"/>
                  </a:cubicBezTo>
                  <a:cubicBezTo>
                    <a:pt x="137" y="364"/>
                    <a:pt x="235" y="345"/>
                    <a:pt x="355" y="369"/>
                  </a:cubicBezTo>
                  <a:cubicBezTo>
                    <a:pt x="395" y="362"/>
                    <a:pt x="438" y="367"/>
                    <a:pt x="475" y="349"/>
                  </a:cubicBezTo>
                  <a:cubicBezTo>
                    <a:pt x="543" y="314"/>
                    <a:pt x="509" y="212"/>
                    <a:pt x="495" y="169"/>
                  </a:cubicBezTo>
                  <a:cubicBezTo>
                    <a:pt x="468" y="90"/>
                    <a:pt x="323" y="0"/>
                    <a:pt x="255" y="69"/>
                  </a:cubicBezTo>
                  <a:close/>
                </a:path>
              </a:pathLst>
            </a:custGeom>
            <a:grpFill/>
            <a:ln w="9525">
              <a:solidFill>
                <a:srgbClr val="000000"/>
              </a:solidFill>
              <a:round/>
              <a:headEnd/>
              <a:tailEnd/>
            </a:ln>
          </p:spPr>
          <p:txBody>
            <a:bodyPr/>
            <a:lstStyle/>
            <a:p>
              <a:endParaRPr lang="it-IT"/>
            </a:p>
          </p:txBody>
        </p:sp>
        <p:sp>
          <p:nvSpPr>
            <p:cNvPr id="33804" name="AutoShape 12"/>
            <p:cNvSpPr>
              <a:spLocks noChangeArrowheads="1"/>
            </p:cNvSpPr>
            <p:nvPr/>
          </p:nvSpPr>
          <p:spPr bwMode="auto">
            <a:xfrm>
              <a:off x="3072" y="2592"/>
              <a:ext cx="192" cy="192"/>
            </a:xfrm>
            <a:prstGeom prst="upArrow">
              <a:avLst>
                <a:gd name="adj1" fmla="val 50000"/>
                <a:gd name="adj2" fmla="val 25000"/>
              </a:avLst>
            </a:prstGeom>
            <a:gr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grpSp>
      <p:sp>
        <p:nvSpPr>
          <p:cNvPr id="33805" name="Text Box 13"/>
          <p:cNvSpPr txBox="1">
            <a:spLocks noChangeArrowheads="1"/>
          </p:cNvSpPr>
          <p:nvPr/>
        </p:nvSpPr>
        <p:spPr bwMode="auto">
          <a:xfrm>
            <a:off x="838200" y="1295400"/>
            <a:ext cx="78486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just"/>
            <a:r>
              <a:rPr lang="it-IT" sz="1800" dirty="0"/>
              <a:t>At the crack </a:t>
            </a:r>
            <a:r>
              <a:rPr lang="it-IT" sz="1800" dirty="0" err="1"/>
              <a:t>tip</a:t>
            </a:r>
            <a:r>
              <a:rPr lang="it-IT" sz="1800" dirty="0"/>
              <a:t>, </a:t>
            </a:r>
            <a:r>
              <a:rPr lang="it-IT" sz="1800" dirty="0" err="1"/>
              <a:t>tetragonal</a:t>
            </a:r>
            <a:r>
              <a:rPr lang="it-IT" sz="1800" dirty="0"/>
              <a:t> ZrO</a:t>
            </a:r>
            <a:r>
              <a:rPr lang="it-IT" sz="1800" baseline="-25000" dirty="0"/>
              <a:t>2</a:t>
            </a:r>
            <a:r>
              <a:rPr lang="it-IT" sz="1800" dirty="0"/>
              <a:t> </a:t>
            </a:r>
            <a:r>
              <a:rPr lang="it-IT" sz="1800" dirty="0" err="1"/>
              <a:t>particles</a:t>
            </a:r>
            <a:r>
              <a:rPr lang="it-IT" sz="1800" dirty="0"/>
              <a:t> </a:t>
            </a:r>
            <a:r>
              <a:rPr lang="it-IT" sz="1800" dirty="0" err="1"/>
              <a:t>transform</a:t>
            </a:r>
            <a:r>
              <a:rPr lang="it-IT" sz="1800" dirty="0"/>
              <a:t> to </a:t>
            </a:r>
            <a:r>
              <a:rPr lang="it-IT" sz="1800" dirty="0" err="1"/>
              <a:t>monoclinic</a:t>
            </a:r>
            <a:r>
              <a:rPr lang="it-IT" dirty="0"/>
              <a:t>;</a:t>
            </a:r>
            <a:r>
              <a:rPr lang="it-IT" sz="1800" dirty="0"/>
              <a:t> </a:t>
            </a:r>
            <a:r>
              <a:rPr lang="it-IT" sz="1800" dirty="0" err="1"/>
              <a:t>they</a:t>
            </a:r>
            <a:r>
              <a:rPr lang="it-IT" sz="1800" dirty="0"/>
              <a:t> </a:t>
            </a:r>
            <a:r>
              <a:rPr lang="it-IT" sz="1800" dirty="0" err="1"/>
              <a:t>try</a:t>
            </a:r>
            <a:r>
              <a:rPr lang="it-IT" sz="1800" dirty="0"/>
              <a:t> to </a:t>
            </a:r>
            <a:r>
              <a:rPr lang="it-IT" sz="1800" dirty="0" err="1"/>
              <a:t>expand</a:t>
            </a:r>
            <a:r>
              <a:rPr lang="it-IT" sz="1800" dirty="0"/>
              <a:t> and, </a:t>
            </a:r>
            <a:r>
              <a:rPr lang="it-IT" sz="1800" dirty="0" err="1"/>
              <a:t>consequently</a:t>
            </a:r>
            <a:r>
              <a:rPr lang="it-IT" sz="1800" dirty="0"/>
              <a:t>,</a:t>
            </a:r>
          </a:p>
          <a:p>
            <a:pPr algn="just"/>
            <a:r>
              <a:rPr lang="it-IT" sz="1800" dirty="0"/>
              <a:t> </a:t>
            </a:r>
          </a:p>
          <a:p>
            <a:pPr algn="ctr"/>
            <a:r>
              <a:rPr lang="it-IT" sz="1800" dirty="0"/>
              <a:t>EXERT A CLOSING PRESSURE ON THE ADVANCING CRACK!!</a:t>
            </a:r>
          </a:p>
        </p:txBody>
      </p:sp>
      <p:sp>
        <p:nvSpPr>
          <p:cNvPr id="33806" name="Line 14"/>
          <p:cNvSpPr>
            <a:spLocks noChangeShapeType="1"/>
          </p:cNvSpPr>
          <p:nvPr/>
        </p:nvSpPr>
        <p:spPr bwMode="auto">
          <a:xfrm flipH="1" flipV="1">
            <a:off x="4495800" y="3505200"/>
            <a:ext cx="30480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3807" name="Line 15"/>
          <p:cNvSpPr>
            <a:spLocks noChangeShapeType="1"/>
          </p:cNvSpPr>
          <p:nvPr/>
        </p:nvSpPr>
        <p:spPr bwMode="auto">
          <a:xfrm flipH="1">
            <a:off x="5410200" y="4495800"/>
            <a:ext cx="23622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3808" name="Text Box 16"/>
          <p:cNvSpPr txBox="1">
            <a:spLocks noChangeArrowheads="1"/>
          </p:cNvSpPr>
          <p:nvPr/>
        </p:nvSpPr>
        <p:spPr bwMode="auto">
          <a:xfrm>
            <a:off x="6864350" y="3997325"/>
            <a:ext cx="176329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1800" b="1" dirty="0" err="1"/>
              <a:t>Monoclinic</a:t>
            </a:r>
            <a:r>
              <a:rPr lang="it-IT" sz="1800" b="1" dirty="0"/>
              <a:t> ZrO</a:t>
            </a:r>
            <a:r>
              <a:rPr lang="it-IT" sz="1800" b="1" baseline="-25000" dirty="0"/>
              <a:t>2</a:t>
            </a:r>
            <a:endParaRPr lang="it-IT" baseline="-25000" dirty="0"/>
          </a:p>
        </p:txBody>
      </p:sp>
    </p:spTree>
    <p:extLst>
      <p:ext uri="{BB962C8B-B14F-4D97-AF65-F5344CB8AC3E}">
        <p14:creationId xmlns:p14="http://schemas.microsoft.com/office/powerpoint/2010/main" val="42805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805"/>
                                        </p:tgtEl>
                                        <p:attrNameLst>
                                          <p:attrName>style.visibility</p:attrName>
                                        </p:attrNameLst>
                                      </p:cBhvr>
                                      <p:to>
                                        <p:strVal val="visible"/>
                                      </p:to>
                                    </p:set>
                                    <p:animEffect transition="in" filter="dissolve">
                                      <p:cBhvr>
                                        <p:cTn id="7" dur="500"/>
                                        <p:tgtEl>
                                          <p:spTgt spid="33805"/>
                                        </p:tgtEl>
                                      </p:cBhvr>
                                    </p:animEffect>
                                  </p:childTnLst>
                                </p:cTn>
                              </p:par>
                            </p:childTnLst>
                          </p:cTn>
                        </p:par>
                        <p:par>
                          <p:cTn id="8" fill="hold" nodeType="afterGroup">
                            <p:stCondLst>
                              <p:cond delay="500"/>
                            </p:stCondLst>
                            <p:childTnLst>
                              <p:par>
                                <p:cTn id="9" presetID="17" presetClass="entr" presetSubtype="8" fill="hold" grpId="0" nodeType="afterEffect">
                                  <p:stCondLst>
                                    <p:cond delay="2000"/>
                                  </p:stCondLst>
                                  <p:childTnLst>
                                    <p:set>
                                      <p:cBhvr>
                                        <p:cTn id="10" dur="1" fill="hold">
                                          <p:stCondLst>
                                            <p:cond delay="0"/>
                                          </p:stCondLst>
                                        </p:cTn>
                                        <p:tgtEl>
                                          <p:spTgt spid="33796"/>
                                        </p:tgtEl>
                                        <p:attrNameLst>
                                          <p:attrName>style.visibility</p:attrName>
                                        </p:attrNameLst>
                                      </p:cBhvr>
                                      <p:to>
                                        <p:strVal val="visible"/>
                                      </p:to>
                                    </p:set>
                                    <p:anim calcmode="lin" valueType="num">
                                      <p:cBhvr>
                                        <p:cTn id="11" dur="500" fill="hold"/>
                                        <p:tgtEl>
                                          <p:spTgt spid="33796"/>
                                        </p:tgtEl>
                                        <p:attrNameLst>
                                          <p:attrName>ppt_x</p:attrName>
                                        </p:attrNameLst>
                                      </p:cBhvr>
                                      <p:tavLst>
                                        <p:tav tm="0">
                                          <p:val>
                                            <p:strVal val="#ppt_x-#ppt_w/2"/>
                                          </p:val>
                                        </p:tav>
                                        <p:tav tm="100000">
                                          <p:val>
                                            <p:strVal val="#ppt_x"/>
                                          </p:val>
                                        </p:tav>
                                      </p:tavLst>
                                    </p:anim>
                                    <p:anim calcmode="lin" valueType="num">
                                      <p:cBhvr>
                                        <p:cTn id="12" dur="500" fill="hold"/>
                                        <p:tgtEl>
                                          <p:spTgt spid="33796"/>
                                        </p:tgtEl>
                                        <p:attrNameLst>
                                          <p:attrName>ppt_y</p:attrName>
                                        </p:attrNameLst>
                                      </p:cBhvr>
                                      <p:tavLst>
                                        <p:tav tm="0">
                                          <p:val>
                                            <p:strVal val="#ppt_y"/>
                                          </p:val>
                                        </p:tav>
                                        <p:tav tm="100000">
                                          <p:val>
                                            <p:strVal val="#ppt_y"/>
                                          </p:val>
                                        </p:tav>
                                      </p:tavLst>
                                    </p:anim>
                                    <p:anim calcmode="lin" valueType="num">
                                      <p:cBhvr>
                                        <p:cTn id="13" dur="500" fill="hold"/>
                                        <p:tgtEl>
                                          <p:spTgt spid="33796"/>
                                        </p:tgtEl>
                                        <p:attrNameLst>
                                          <p:attrName>ppt_w</p:attrName>
                                        </p:attrNameLst>
                                      </p:cBhvr>
                                      <p:tavLst>
                                        <p:tav tm="0">
                                          <p:val>
                                            <p:fltVal val="0"/>
                                          </p:val>
                                        </p:tav>
                                        <p:tav tm="100000">
                                          <p:val>
                                            <p:strVal val="#ppt_w"/>
                                          </p:val>
                                        </p:tav>
                                      </p:tavLst>
                                    </p:anim>
                                    <p:anim calcmode="lin" valueType="num">
                                      <p:cBhvr>
                                        <p:cTn id="14" dur="500" fill="hold"/>
                                        <p:tgtEl>
                                          <p:spTgt spid="337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Automobile che frena"/>
                                        </p:tgtEl>
                                      </p:cMediaNode>
                                    </p:audio>
                                  </p:subTnLst>
                                </p:cTn>
                              </p:par>
                            </p:childTnLst>
                          </p:cTn>
                        </p:par>
                        <p:par>
                          <p:cTn id="15" fill="hold" nodeType="afterGroup">
                            <p:stCondLst>
                              <p:cond delay="3000"/>
                            </p:stCondLst>
                            <p:childTnLst>
                              <p:par>
                                <p:cTn id="16" presetID="4" presetClass="entr" presetSubtype="32" fill="hold" nodeType="afterEffect">
                                  <p:stCondLst>
                                    <p:cond delay="0"/>
                                  </p:stCondLst>
                                  <p:childTnLst>
                                    <p:set>
                                      <p:cBhvr>
                                        <p:cTn id="17" dur="1" fill="hold">
                                          <p:stCondLst>
                                            <p:cond delay="0"/>
                                          </p:stCondLst>
                                        </p:cTn>
                                        <p:tgtEl>
                                          <p:spTgt spid="33799"/>
                                        </p:tgtEl>
                                        <p:attrNameLst>
                                          <p:attrName>style.visibility</p:attrName>
                                        </p:attrNameLst>
                                      </p:cBhvr>
                                      <p:to>
                                        <p:strVal val="visible"/>
                                      </p:to>
                                    </p:set>
                                    <p:animEffect transition="in" filter="box(out)">
                                      <p:cBhvr>
                                        <p:cTn id="18" dur="500"/>
                                        <p:tgtEl>
                                          <p:spTgt spid="33799"/>
                                        </p:tgtEl>
                                      </p:cBhvr>
                                    </p:animEffect>
                                  </p:childTnLst>
                                </p:cTn>
                              </p:par>
                            </p:childTnLst>
                          </p:cTn>
                        </p:par>
                        <p:par>
                          <p:cTn id="19" fill="hold" nodeType="afterGroup">
                            <p:stCondLst>
                              <p:cond delay="3500"/>
                            </p:stCondLst>
                            <p:childTnLst>
                              <p:par>
                                <p:cTn id="20" presetID="4" presetClass="entr" presetSubtype="32" fill="hold" nodeType="afterEffect">
                                  <p:stCondLst>
                                    <p:cond delay="0"/>
                                  </p:stCondLst>
                                  <p:childTnLst>
                                    <p:set>
                                      <p:cBhvr>
                                        <p:cTn id="21" dur="1" fill="hold">
                                          <p:stCondLst>
                                            <p:cond delay="0"/>
                                          </p:stCondLst>
                                        </p:cTn>
                                        <p:tgtEl>
                                          <p:spTgt spid="33802"/>
                                        </p:tgtEl>
                                        <p:attrNameLst>
                                          <p:attrName>style.visibility</p:attrName>
                                        </p:attrNameLst>
                                      </p:cBhvr>
                                      <p:to>
                                        <p:strVal val="visible"/>
                                      </p:to>
                                    </p:set>
                                    <p:animEffect transition="in" filter="box(out)">
                                      <p:cBhvr>
                                        <p:cTn id="22" dur="500"/>
                                        <p:tgtEl>
                                          <p:spTgt spid="33802"/>
                                        </p:tgtEl>
                                      </p:cBhvr>
                                    </p:animEffect>
                                  </p:childTnLst>
                                </p:cTn>
                              </p:par>
                            </p:childTnLst>
                          </p:cTn>
                        </p:par>
                        <p:par>
                          <p:cTn id="23" fill="hold" nodeType="afterGroup">
                            <p:stCondLst>
                              <p:cond delay="4000"/>
                            </p:stCondLst>
                            <p:childTnLst>
                              <p:par>
                                <p:cTn id="24" presetID="9" presetClass="entr" presetSubtype="0" fill="hold" grpId="0" nodeType="afterEffect">
                                  <p:stCondLst>
                                    <p:cond delay="0"/>
                                  </p:stCondLst>
                                  <p:childTnLst>
                                    <p:set>
                                      <p:cBhvr>
                                        <p:cTn id="25" dur="1" fill="hold">
                                          <p:stCondLst>
                                            <p:cond delay="0"/>
                                          </p:stCondLst>
                                        </p:cTn>
                                        <p:tgtEl>
                                          <p:spTgt spid="33808"/>
                                        </p:tgtEl>
                                        <p:attrNameLst>
                                          <p:attrName>style.visibility</p:attrName>
                                        </p:attrNameLst>
                                      </p:cBhvr>
                                      <p:to>
                                        <p:strVal val="visible"/>
                                      </p:to>
                                    </p:set>
                                    <p:animEffect transition="in" filter="dissolve">
                                      <p:cBhvr>
                                        <p:cTn id="26" dur="500"/>
                                        <p:tgtEl>
                                          <p:spTgt spid="33808"/>
                                        </p:tgtEl>
                                      </p:cBhvr>
                                    </p:animEffect>
                                  </p:childTnLst>
                                </p:cTn>
                              </p:par>
                            </p:childTnLst>
                          </p:cTn>
                        </p:par>
                        <p:par>
                          <p:cTn id="27" fill="hold" nodeType="afterGroup">
                            <p:stCondLst>
                              <p:cond delay="4500"/>
                            </p:stCondLst>
                            <p:childTnLst>
                              <p:par>
                                <p:cTn id="28" presetID="9" presetClass="entr" presetSubtype="0" fill="hold" grpId="0" nodeType="afterEffect">
                                  <p:stCondLst>
                                    <p:cond delay="0"/>
                                  </p:stCondLst>
                                  <p:childTnLst>
                                    <p:set>
                                      <p:cBhvr>
                                        <p:cTn id="29" dur="1" fill="hold">
                                          <p:stCondLst>
                                            <p:cond delay="0"/>
                                          </p:stCondLst>
                                        </p:cTn>
                                        <p:tgtEl>
                                          <p:spTgt spid="33806"/>
                                        </p:tgtEl>
                                        <p:attrNameLst>
                                          <p:attrName>style.visibility</p:attrName>
                                        </p:attrNameLst>
                                      </p:cBhvr>
                                      <p:to>
                                        <p:strVal val="visible"/>
                                      </p:to>
                                    </p:set>
                                    <p:animEffect transition="in" filter="dissolve">
                                      <p:cBhvr>
                                        <p:cTn id="30" dur="500"/>
                                        <p:tgtEl>
                                          <p:spTgt spid="33806"/>
                                        </p:tgtEl>
                                      </p:cBhvr>
                                    </p:animEffect>
                                  </p:childTnLst>
                                </p:cTn>
                              </p:par>
                            </p:childTnLst>
                          </p:cTn>
                        </p:par>
                        <p:par>
                          <p:cTn id="31" fill="hold" nodeType="afterGroup">
                            <p:stCondLst>
                              <p:cond delay="5000"/>
                            </p:stCondLst>
                            <p:childTnLst>
                              <p:par>
                                <p:cTn id="32" presetID="9" presetClass="entr" presetSubtype="0" fill="hold" grpId="0" nodeType="afterEffect">
                                  <p:stCondLst>
                                    <p:cond delay="0"/>
                                  </p:stCondLst>
                                  <p:childTnLst>
                                    <p:set>
                                      <p:cBhvr>
                                        <p:cTn id="33" dur="1" fill="hold">
                                          <p:stCondLst>
                                            <p:cond delay="0"/>
                                          </p:stCondLst>
                                        </p:cTn>
                                        <p:tgtEl>
                                          <p:spTgt spid="33807"/>
                                        </p:tgtEl>
                                        <p:attrNameLst>
                                          <p:attrName>style.visibility</p:attrName>
                                        </p:attrNameLst>
                                      </p:cBhvr>
                                      <p:to>
                                        <p:strVal val="visible"/>
                                      </p:to>
                                    </p:set>
                                    <p:animEffect transition="in" filter="dissolve">
                                      <p:cBhvr>
                                        <p:cTn id="34" dur="500"/>
                                        <p:tgtEl>
                                          <p:spTgt spid="33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33805" grpId="0" autoUpdateAnimBg="0"/>
      <p:bldP spid="33806" grpId="0" animBg="1"/>
      <p:bldP spid="33807" grpId="0" animBg="1"/>
      <p:bldP spid="3380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99799" y="157190"/>
            <a:ext cx="2978212" cy="2193534"/>
          </a:xfrm>
          <a:prstGeom prst="rect">
            <a:avLst/>
          </a:prstGeom>
        </p:spPr>
      </p:pic>
      <p:sp>
        <p:nvSpPr>
          <p:cNvPr id="8" name="Arco a tutto sesto 7"/>
          <p:cNvSpPr/>
          <p:nvPr/>
        </p:nvSpPr>
        <p:spPr>
          <a:xfrm>
            <a:off x="4426068" y="1178577"/>
            <a:ext cx="1962865" cy="205243"/>
          </a:xfrm>
          <a:prstGeom prst="blockArc">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3" name="Triangolo isoscele 12"/>
          <p:cNvSpPr/>
          <p:nvPr/>
        </p:nvSpPr>
        <p:spPr>
          <a:xfrm rot="10800000">
            <a:off x="4285217" y="789318"/>
            <a:ext cx="333559" cy="500280"/>
          </a:xfrm>
          <a:prstGeom prst="triangl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Triangolo isoscele 13"/>
          <p:cNvSpPr/>
          <p:nvPr/>
        </p:nvSpPr>
        <p:spPr>
          <a:xfrm rot="10800000">
            <a:off x="6236533" y="789318"/>
            <a:ext cx="333559" cy="500280"/>
          </a:xfrm>
          <a:prstGeom prst="triangl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Freccia su 14"/>
          <p:cNvSpPr/>
          <p:nvPr/>
        </p:nvSpPr>
        <p:spPr>
          <a:xfrm>
            <a:off x="5170162" y="1215960"/>
            <a:ext cx="262998" cy="795316"/>
          </a:xfrm>
          <a:prstGeom prst="up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CasellaDiTesto 21"/>
          <p:cNvSpPr txBox="1"/>
          <p:nvPr/>
        </p:nvSpPr>
        <p:spPr>
          <a:xfrm>
            <a:off x="4805922" y="2072640"/>
            <a:ext cx="1015009" cy="369332"/>
          </a:xfrm>
          <a:prstGeom prst="rect">
            <a:avLst/>
          </a:prstGeom>
          <a:noFill/>
        </p:spPr>
        <p:txBody>
          <a:bodyPr wrap="none" rtlCol="0">
            <a:spAutoFit/>
          </a:bodyPr>
          <a:lstStyle/>
          <a:p>
            <a:r>
              <a:rPr lang="it-IT" dirty="0"/>
              <a:t>500 </a:t>
            </a:r>
            <a:r>
              <a:rPr lang="it-IT" dirty="0" err="1"/>
              <a:t>Mpa</a:t>
            </a:r>
            <a:r>
              <a:rPr lang="it-IT" dirty="0"/>
              <a:t> </a:t>
            </a:r>
          </a:p>
        </p:txBody>
      </p:sp>
      <p:sp>
        <p:nvSpPr>
          <p:cNvPr id="27" name="CasellaDiTesto 26"/>
          <p:cNvSpPr txBox="1"/>
          <p:nvPr/>
        </p:nvSpPr>
        <p:spPr>
          <a:xfrm>
            <a:off x="3308372" y="0"/>
            <a:ext cx="5494002" cy="461665"/>
          </a:xfrm>
          <a:prstGeom prst="rect">
            <a:avLst/>
          </a:prstGeom>
          <a:noFill/>
        </p:spPr>
        <p:txBody>
          <a:bodyPr wrap="square" rtlCol="0">
            <a:spAutoFit/>
          </a:bodyPr>
          <a:lstStyle/>
          <a:p>
            <a:r>
              <a:rPr lang="it-IT" sz="2400" b="1" dirty="0"/>
              <a:t>2nd </a:t>
            </a:r>
            <a:r>
              <a:rPr lang="it-IT" sz="2400" b="1" dirty="0" err="1"/>
              <a:t>consequence</a:t>
            </a:r>
            <a:r>
              <a:rPr lang="it-IT" sz="2400" b="1" dirty="0"/>
              <a:t>: pseudo-</a:t>
            </a:r>
            <a:r>
              <a:rPr lang="it-IT" sz="2400" b="1" dirty="0" err="1"/>
              <a:t>plasticity</a:t>
            </a:r>
            <a:endParaRPr lang="it-IT" sz="2400" b="1" dirty="0"/>
          </a:p>
        </p:txBody>
      </p:sp>
      <p:grpSp>
        <p:nvGrpSpPr>
          <p:cNvPr id="34" name="Gruppo 33"/>
          <p:cNvGrpSpPr/>
          <p:nvPr/>
        </p:nvGrpSpPr>
        <p:grpSpPr>
          <a:xfrm>
            <a:off x="7193280" y="528320"/>
            <a:ext cx="1456694" cy="1942812"/>
            <a:chOff x="7193280" y="528320"/>
            <a:chExt cx="1456694" cy="1942812"/>
          </a:xfrm>
        </p:grpSpPr>
        <p:cxnSp>
          <p:nvCxnSpPr>
            <p:cNvPr id="3" name="Connettore 2 2"/>
            <p:cNvCxnSpPr/>
            <p:nvPr/>
          </p:nvCxnSpPr>
          <p:spPr>
            <a:xfrm flipV="1">
              <a:off x="7193280" y="528320"/>
              <a:ext cx="0" cy="157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Connettore 2 27"/>
            <p:cNvCxnSpPr/>
            <p:nvPr/>
          </p:nvCxnSpPr>
          <p:spPr>
            <a:xfrm>
              <a:off x="7193280" y="2104246"/>
              <a:ext cx="145669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Figura a mano libera 30"/>
            <p:cNvSpPr/>
            <p:nvPr/>
          </p:nvSpPr>
          <p:spPr>
            <a:xfrm>
              <a:off x="7244080" y="640080"/>
              <a:ext cx="650240" cy="1432560"/>
            </a:xfrm>
            <a:custGeom>
              <a:avLst/>
              <a:gdLst>
                <a:gd name="connsiteX0" fmla="*/ 0 w 650240"/>
                <a:gd name="connsiteY0" fmla="*/ 1432560 h 1432560"/>
                <a:gd name="connsiteX1" fmla="*/ 396240 w 650240"/>
                <a:gd name="connsiteY1" fmla="*/ 132080 h 1432560"/>
                <a:gd name="connsiteX2" fmla="*/ 447040 w 650240"/>
                <a:gd name="connsiteY2" fmla="*/ 335280 h 1432560"/>
                <a:gd name="connsiteX3" fmla="*/ 589280 w 650240"/>
                <a:gd name="connsiteY3" fmla="*/ 0 h 1432560"/>
                <a:gd name="connsiteX4" fmla="*/ 589280 w 650240"/>
                <a:gd name="connsiteY4" fmla="*/ 0 h 1432560"/>
                <a:gd name="connsiteX5" fmla="*/ 650240 w 650240"/>
                <a:gd name="connsiteY5" fmla="*/ 121920 h 14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240" h="1432560">
                  <a:moveTo>
                    <a:pt x="0" y="1432560"/>
                  </a:moveTo>
                  <a:cubicBezTo>
                    <a:pt x="160866" y="873760"/>
                    <a:pt x="321733" y="314960"/>
                    <a:pt x="396240" y="132080"/>
                  </a:cubicBezTo>
                  <a:cubicBezTo>
                    <a:pt x="470747" y="-50800"/>
                    <a:pt x="414867" y="357293"/>
                    <a:pt x="447040" y="335280"/>
                  </a:cubicBezTo>
                  <a:cubicBezTo>
                    <a:pt x="479213" y="313267"/>
                    <a:pt x="589280" y="0"/>
                    <a:pt x="589280" y="0"/>
                  </a:cubicBezTo>
                  <a:lnTo>
                    <a:pt x="589280" y="0"/>
                  </a:lnTo>
                  <a:lnTo>
                    <a:pt x="650240" y="12192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32" name="CasellaDiTesto 31"/>
            <p:cNvSpPr txBox="1"/>
            <p:nvPr/>
          </p:nvSpPr>
          <p:spPr>
            <a:xfrm>
              <a:off x="7527648" y="2101800"/>
              <a:ext cx="733344" cy="369332"/>
            </a:xfrm>
            <a:prstGeom prst="rect">
              <a:avLst/>
            </a:prstGeom>
            <a:noFill/>
          </p:spPr>
          <p:txBody>
            <a:bodyPr wrap="none" rtlCol="0">
              <a:spAutoFit/>
            </a:bodyPr>
            <a:lstStyle/>
            <a:p>
              <a:r>
                <a:rPr lang="it-IT" dirty="0" err="1"/>
                <a:t>Strain</a:t>
              </a:r>
              <a:endParaRPr lang="it-IT" dirty="0"/>
            </a:p>
          </p:txBody>
        </p:sp>
      </p:grpSp>
      <p:sp>
        <p:nvSpPr>
          <p:cNvPr id="33" name="CasellaDiTesto 32"/>
          <p:cNvSpPr txBox="1"/>
          <p:nvPr/>
        </p:nvSpPr>
        <p:spPr>
          <a:xfrm rot="16200000">
            <a:off x="6368167" y="1107322"/>
            <a:ext cx="1280895" cy="369332"/>
          </a:xfrm>
          <a:prstGeom prst="rect">
            <a:avLst/>
          </a:prstGeom>
          <a:noFill/>
        </p:spPr>
        <p:txBody>
          <a:bodyPr wrap="none" rtlCol="0">
            <a:spAutoFit/>
          </a:bodyPr>
          <a:lstStyle/>
          <a:p>
            <a:r>
              <a:rPr lang="it-IT" dirty="0"/>
              <a:t>Stress, </a:t>
            </a:r>
            <a:r>
              <a:rPr lang="it-IT" dirty="0" err="1"/>
              <a:t>MPa</a:t>
            </a:r>
            <a:endParaRPr lang="it-IT" dirty="0"/>
          </a:p>
        </p:txBody>
      </p:sp>
      <p:grpSp>
        <p:nvGrpSpPr>
          <p:cNvPr id="51" name="Gruppo 50"/>
          <p:cNvGrpSpPr/>
          <p:nvPr/>
        </p:nvGrpSpPr>
        <p:grpSpPr>
          <a:xfrm>
            <a:off x="99799" y="2350724"/>
            <a:ext cx="8600975" cy="2282985"/>
            <a:chOff x="99799" y="2350724"/>
            <a:chExt cx="8600975" cy="2282985"/>
          </a:xfrm>
        </p:grpSpPr>
        <p:grpSp>
          <p:nvGrpSpPr>
            <p:cNvPr id="25" name="Gruppo 24"/>
            <p:cNvGrpSpPr/>
            <p:nvPr/>
          </p:nvGrpSpPr>
          <p:grpSpPr>
            <a:xfrm>
              <a:off x="99799" y="2350724"/>
              <a:ext cx="6289134" cy="2245260"/>
              <a:chOff x="99799" y="2350724"/>
              <a:chExt cx="6289134" cy="2245260"/>
            </a:xfrm>
          </p:grpSpPr>
          <p:pic>
            <p:nvPicPr>
              <p:cNvPr id="6" name="Immagine 5"/>
              <p:cNvPicPr>
                <a:picLocks noChangeAspect="1"/>
              </p:cNvPicPr>
              <p:nvPr/>
            </p:nvPicPr>
            <p:blipFill>
              <a:blip r:embed="rId3"/>
              <a:stretch>
                <a:fillRect/>
              </a:stretch>
            </p:blipFill>
            <p:spPr>
              <a:xfrm>
                <a:off x="99799" y="2350724"/>
                <a:ext cx="3091833" cy="2245260"/>
              </a:xfrm>
              <a:prstGeom prst="rect">
                <a:avLst/>
              </a:prstGeom>
            </p:spPr>
          </p:pic>
          <p:sp>
            <p:nvSpPr>
              <p:cNvPr id="12" name="Arco a tutto sesto 11"/>
              <p:cNvSpPr/>
              <p:nvPr/>
            </p:nvSpPr>
            <p:spPr>
              <a:xfrm>
                <a:off x="4259289" y="2892643"/>
                <a:ext cx="1962865" cy="769660"/>
              </a:xfrm>
              <a:prstGeom prst="blockArc">
                <a:avLst>
                  <a:gd name="adj1" fmla="val 10984378"/>
                  <a:gd name="adj2" fmla="val 21292073"/>
                  <a:gd name="adj3" fmla="val 5474"/>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6" name="Freccia su 15"/>
              <p:cNvSpPr/>
              <p:nvPr/>
            </p:nvSpPr>
            <p:spPr>
              <a:xfrm>
                <a:off x="4942336" y="2892642"/>
                <a:ext cx="633496" cy="1263527"/>
              </a:xfrm>
              <a:prstGeom prst="up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Triangolo isoscele 17"/>
              <p:cNvSpPr/>
              <p:nvPr/>
            </p:nvSpPr>
            <p:spPr>
              <a:xfrm rot="10800000">
                <a:off x="4092509" y="2642503"/>
                <a:ext cx="333559" cy="500280"/>
              </a:xfrm>
              <a:prstGeom prst="triangl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Triangolo isoscele 18"/>
              <p:cNvSpPr/>
              <p:nvPr/>
            </p:nvSpPr>
            <p:spPr>
              <a:xfrm rot="10800000">
                <a:off x="6055374" y="2642503"/>
                <a:ext cx="333559" cy="500280"/>
              </a:xfrm>
              <a:prstGeom prst="triangl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3" name="CasellaDiTesto 22"/>
              <p:cNvSpPr txBox="1"/>
              <p:nvPr/>
            </p:nvSpPr>
            <p:spPr>
              <a:xfrm>
                <a:off x="4725573" y="4156169"/>
                <a:ext cx="1017038" cy="369332"/>
              </a:xfrm>
              <a:prstGeom prst="rect">
                <a:avLst/>
              </a:prstGeom>
              <a:noFill/>
            </p:spPr>
            <p:txBody>
              <a:bodyPr wrap="none" rtlCol="0">
                <a:spAutoFit/>
              </a:bodyPr>
              <a:lstStyle/>
              <a:p>
                <a:r>
                  <a:rPr lang="it-IT" dirty="0"/>
                  <a:t>600 </a:t>
                </a:r>
                <a:r>
                  <a:rPr lang="it-IT" dirty="0" err="1"/>
                  <a:t>Mpa</a:t>
                </a:r>
                <a:r>
                  <a:rPr lang="it-IT" dirty="0"/>
                  <a:t> </a:t>
                </a:r>
              </a:p>
            </p:txBody>
          </p:sp>
        </p:grpSp>
        <p:grpSp>
          <p:nvGrpSpPr>
            <p:cNvPr id="41" name="Gruppo 40"/>
            <p:cNvGrpSpPr/>
            <p:nvPr/>
          </p:nvGrpSpPr>
          <p:grpSpPr>
            <a:xfrm>
              <a:off x="6874748" y="2670577"/>
              <a:ext cx="1826026" cy="1963132"/>
              <a:chOff x="6874748" y="2670577"/>
              <a:chExt cx="1826026" cy="1963132"/>
            </a:xfrm>
          </p:grpSpPr>
          <p:cxnSp>
            <p:nvCxnSpPr>
              <p:cNvPr id="36" name="Connettore 2 35"/>
              <p:cNvCxnSpPr/>
              <p:nvPr/>
            </p:nvCxnSpPr>
            <p:spPr>
              <a:xfrm flipV="1">
                <a:off x="7244080" y="2690897"/>
                <a:ext cx="0" cy="157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Connettore 2 36"/>
              <p:cNvCxnSpPr/>
              <p:nvPr/>
            </p:nvCxnSpPr>
            <p:spPr>
              <a:xfrm>
                <a:off x="7244080" y="4266823"/>
                <a:ext cx="145669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Figura a mano libera 37"/>
              <p:cNvSpPr/>
              <p:nvPr/>
            </p:nvSpPr>
            <p:spPr>
              <a:xfrm>
                <a:off x="7264400" y="2670577"/>
                <a:ext cx="1026160" cy="1595120"/>
              </a:xfrm>
              <a:custGeom>
                <a:avLst/>
                <a:gdLst>
                  <a:gd name="connsiteX0" fmla="*/ 0 w 650240"/>
                  <a:gd name="connsiteY0" fmla="*/ 1432560 h 1432560"/>
                  <a:gd name="connsiteX1" fmla="*/ 396240 w 650240"/>
                  <a:gd name="connsiteY1" fmla="*/ 132080 h 1432560"/>
                  <a:gd name="connsiteX2" fmla="*/ 447040 w 650240"/>
                  <a:gd name="connsiteY2" fmla="*/ 335280 h 1432560"/>
                  <a:gd name="connsiteX3" fmla="*/ 589280 w 650240"/>
                  <a:gd name="connsiteY3" fmla="*/ 0 h 1432560"/>
                  <a:gd name="connsiteX4" fmla="*/ 589280 w 650240"/>
                  <a:gd name="connsiteY4" fmla="*/ 0 h 1432560"/>
                  <a:gd name="connsiteX5" fmla="*/ 650240 w 650240"/>
                  <a:gd name="connsiteY5" fmla="*/ 121920 h 1432560"/>
                  <a:gd name="connsiteX0" fmla="*/ 0 w 955040"/>
                  <a:gd name="connsiteY0" fmla="*/ 1574800 h 1574800"/>
                  <a:gd name="connsiteX1" fmla="*/ 396240 w 955040"/>
                  <a:gd name="connsiteY1" fmla="*/ 274320 h 1574800"/>
                  <a:gd name="connsiteX2" fmla="*/ 447040 w 955040"/>
                  <a:gd name="connsiteY2" fmla="*/ 477520 h 1574800"/>
                  <a:gd name="connsiteX3" fmla="*/ 589280 w 955040"/>
                  <a:gd name="connsiteY3" fmla="*/ 142240 h 1574800"/>
                  <a:gd name="connsiteX4" fmla="*/ 589280 w 955040"/>
                  <a:gd name="connsiteY4" fmla="*/ 142240 h 1574800"/>
                  <a:gd name="connsiteX5" fmla="*/ 955040 w 955040"/>
                  <a:gd name="connsiteY5" fmla="*/ 0 h 1574800"/>
                  <a:gd name="connsiteX0" fmla="*/ 0 w 955040"/>
                  <a:gd name="connsiteY0" fmla="*/ 1574800 h 1574800"/>
                  <a:gd name="connsiteX1" fmla="*/ 396240 w 955040"/>
                  <a:gd name="connsiteY1" fmla="*/ 274320 h 1574800"/>
                  <a:gd name="connsiteX2" fmla="*/ 447040 w 955040"/>
                  <a:gd name="connsiteY2" fmla="*/ 477520 h 1574800"/>
                  <a:gd name="connsiteX3" fmla="*/ 589280 w 955040"/>
                  <a:gd name="connsiteY3" fmla="*/ 142240 h 1574800"/>
                  <a:gd name="connsiteX4" fmla="*/ 589280 w 955040"/>
                  <a:gd name="connsiteY4" fmla="*/ 142240 h 1574800"/>
                  <a:gd name="connsiteX5" fmla="*/ 955040 w 955040"/>
                  <a:gd name="connsiteY5" fmla="*/ 0 h 1574800"/>
                  <a:gd name="connsiteX0" fmla="*/ 0 w 1026160"/>
                  <a:gd name="connsiteY0" fmla="*/ 1595120 h 1595120"/>
                  <a:gd name="connsiteX1" fmla="*/ 396240 w 1026160"/>
                  <a:gd name="connsiteY1" fmla="*/ 294640 h 1595120"/>
                  <a:gd name="connsiteX2" fmla="*/ 447040 w 1026160"/>
                  <a:gd name="connsiteY2" fmla="*/ 497840 h 1595120"/>
                  <a:gd name="connsiteX3" fmla="*/ 589280 w 1026160"/>
                  <a:gd name="connsiteY3" fmla="*/ 162560 h 1595120"/>
                  <a:gd name="connsiteX4" fmla="*/ 589280 w 1026160"/>
                  <a:gd name="connsiteY4" fmla="*/ 162560 h 1595120"/>
                  <a:gd name="connsiteX5" fmla="*/ 1026160 w 1026160"/>
                  <a:gd name="connsiteY5" fmla="*/ 0 h 1595120"/>
                  <a:gd name="connsiteX0" fmla="*/ 0 w 1026160"/>
                  <a:gd name="connsiteY0" fmla="*/ 1595120 h 1595120"/>
                  <a:gd name="connsiteX1" fmla="*/ 396240 w 1026160"/>
                  <a:gd name="connsiteY1" fmla="*/ 294640 h 1595120"/>
                  <a:gd name="connsiteX2" fmla="*/ 447040 w 1026160"/>
                  <a:gd name="connsiteY2" fmla="*/ 497840 h 1595120"/>
                  <a:gd name="connsiteX3" fmla="*/ 589280 w 1026160"/>
                  <a:gd name="connsiteY3" fmla="*/ 162560 h 1595120"/>
                  <a:gd name="connsiteX4" fmla="*/ 589280 w 1026160"/>
                  <a:gd name="connsiteY4" fmla="*/ 162560 h 1595120"/>
                  <a:gd name="connsiteX5" fmla="*/ 751840 w 1026160"/>
                  <a:gd name="connsiteY5" fmla="*/ 387583 h 1595120"/>
                  <a:gd name="connsiteX6" fmla="*/ 1026160 w 1026160"/>
                  <a:gd name="connsiteY6" fmla="*/ 0 h 159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160" h="1595120">
                    <a:moveTo>
                      <a:pt x="0" y="1595120"/>
                    </a:moveTo>
                    <a:cubicBezTo>
                      <a:pt x="160866" y="1036320"/>
                      <a:pt x="321733" y="477520"/>
                      <a:pt x="396240" y="294640"/>
                    </a:cubicBezTo>
                    <a:cubicBezTo>
                      <a:pt x="470747" y="111760"/>
                      <a:pt x="414867" y="519853"/>
                      <a:pt x="447040" y="497840"/>
                    </a:cubicBezTo>
                    <a:cubicBezTo>
                      <a:pt x="479213" y="475827"/>
                      <a:pt x="589280" y="162560"/>
                      <a:pt x="589280" y="162560"/>
                    </a:cubicBezTo>
                    <a:lnTo>
                      <a:pt x="589280" y="162560"/>
                    </a:lnTo>
                    <a:cubicBezTo>
                      <a:pt x="616373" y="200064"/>
                      <a:pt x="679027" y="414676"/>
                      <a:pt x="751840" y="387583"/>
                    </a:cubicBezTo>
                    <a:cubicBezTo>
                      <a:pt x="824653" y="360490"/>
                      <a:pt x="985520" y="40890"/>
                      <a:pt x="102616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39" name="CasellaDiTesto 38"/>
              <p:cNvSpPr txBox="1"/>
              <p:nvPr/>
            </p:nvSpPr>
            <p:spPr>
              <a:xfrm>
                <a:off x="7578448" y="4264377"/>
                <a:ext cx="733344" cy="369332"/>
              </a:xfrm>
              <a:prstGeom prst="rect">
                <a:avLst/>
              </a:prstGeom>
              <a:noFill/>
            </p:spPr>
            <p:txBody>
              <a:bodyPr wrap="none" rtlCol="0">
                <a:spAutoFit/>
              </a:bodyPr>
              <a:lstStyle/>
              <a:p>
                <a:r>
                  <a:rPr lang="it-IT" dirty="0" err="1"/>
                  <a:t>Strain</a:t>
                </a:r>
                <a:endParaRPr lang="it-IT" dirty="0"/>
              </a:p>
            </p:txBody>
          </p:sp>
          <p:sp>
            <p:nvSpPr>
              <p:cNvPr id="40" name="CasellaDiTesto 39"/>
              <p:cNvSpPr txBox="1"/>
              <p:nvPr/>
            </p:nvSpPr>
            <p:spPr>
              <a:xfrm rot="16200000">
                <a:off x="6418966" y="3287175"/>
                <a:ext cx="1280895" cy="369332"/>
              </a:xfrm>
              <a:prstGeom prst="rect">
                <a:avLst/>
              </a:prstGeom>
              <a:noFill/>
            </p:spPr>
            <p:txBody>
              <a:bodyPr wrap="none" rtlCol="0">
                <a:spAutoFit/>
              </a:bodyPr>
              <a:lstStyle/>
              <a:p>
                <a:r>
                  <a:rPr lang="it-IT" dirty="0"/>
                  <a:t>Stress, </a:t>
                </a:r>
                <a:r>
                  <a:rPr lang="it-IT" dirty="0" err="1"/>
                  <a:t>MPa</a:t>
                </a:r>
                <a:endParaRPr lang="it-IT" dirty="0"/>
              </a:p>
            </p:txBody>
          </p:sp>
        </p:grpSp>
      </p:grpSp>
      <p:sp>
        <p:nvSpPr>
          <p:cNvPr id="46" name="CasellaDiTesto 45"/>
          <p:cNvSpPr txBox="1"/>
          <p:nvPr/>
        </p:nvSpPr>
        <p:spPr>
          <a:xfrm>
            <a:off x="7527648" y="6510015"/>
            <a:ext cx="733344" cy="369332"/>
          </a:xfrm>
          <a:prstGeom prst="rect">
            <a:avLst/>
          </a:prstGeom>
          <a:noFill/>
        </p:spPr>
        <p:txBody>
          <a:bodyPr wrap="none" rtlCol="0">
            <a:spAutoFit/>
          </a:bodyPr>
          <a:lstStyle/>
          <a:p>
            <a:r>
              <a:rPr lang="it-IT" dirty="0" err="1"/>
              <a:t>Strain</a:t>
            </a:r>
            <a:endParaRPr lang="it-IT" dirty="0"/>
          </a:p>
        </p:txBody>
      </p:sp>
      <p:grpSp>
        <p:nvGrpSpPr>
          <p:cNvPr id="52" name="Gruppo 51"/>
          <p:cNvGrpSpPr/>
          <p:nvPr/>
        </p:nvGrpSpPr>
        <p:grpSpPr>
          <a:xfrm>
            <a:off x="99799" y="4595984"/>
            <a:ext cx="8550175" cy="2265866"/>
            <a:chOff x="99799" y="4595984"/>
            <a:chExt cx="8550175" cy="2265866"/>
          </a:xfrm>
        </p:grpSpPr>
        <p:grpSp>
          <p:nvGrpSpPr>
            <p:cNvPr id="26" name="Gruppo 25"/>
            <p:cNvGrpSpPr/>
            <p:nvPr/>
          </p:nvGrpSpPr>
          <p:grpSpPr>
            <a:xfrm>
              <a:off x="99799" y="4595984"/>
              <a:ext cx="6289134" cy="2265866"/>
              <a:chOff x="99799" y="4595984"/>
              <a:chExt cx="6289134" cy="2265866"/>
            </a:xfrm>
          </p:grpSpPr>
          <p:pic>
            <p:nvPicPr>
              <p:cNvPr id="7" name="Immagine 6"/>
              <p:cNvPicPr>
                <a:picLocks noChangeAspect="1"/>
              </p:cNvPicPr>
              <p:nvPr/>
            </p:nvPicPr>
            <p:blipFill>
              <a:blip r:embed="rId4"/>
              <a:stretch>
                <a:fillRect/>
              </a:stretch>
            </p:blipFill>
            <p:spPr>
              <a:xfrm>
                <a:off x="99799" y="4595984"/>
                <a:ext cx="3027055" cy="2265866"/>
              </a:xfrm>
              <a:prstGeom prst="rect">
                <a:avLst/>
              </a:prstGeom>
            </p:spPr>
          </p:pic>
          <p:sp>
            <p:nvSpPr>
              <p:cNvPr id="11" name="Arco a tutto sesto 10"/>
              <p:cNvSpPr/>
              <p:nvPr/>
            </p:nvSpPr>
            <p:spPr>
              <a:xfrm>
                <a:off x="4273668" y="4874520"/>
                <a:ext cx="1962865" cy="1475184"/>
              </a:xfrm>
              <a:prstGeom prst="blockArc">
                <a:avLst>
                  <a:gd name="adj1" fmla="val 10984378"/>
                  <a:gd name="adj2" fmla="val 21292073"/>
                  <a:gd name="adj3" fmla="val 5474"/>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7" name="Freccia su 16"/>
              <p:cNvSpPr/>
              <p:nvPr/>
            </p:nvSpPr>
            <p:spPr>
              <a:xfrm>
                <a:off x="4798783" y="5014092"/>
                <a:ext cx="943828" cy="1681959"/>
              </a:xfrm>
              <a:prstGeom prst="up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Triangolo isoscele 19"/>
              <p:cNvSpPr/>
              <p:nvPr/>
            </p:nvSpPr>
            <p:spPr>
              <a:xfrm rot="10800000">
                <a:off x="4092509" y="5065403"/>
                <a:ext cx="333559" cy="500280"/>
              </a:xfrm>
              <a:prstGeom prst="triangl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Triangolo isoscele 20"/>
              <p:cNvSpPr/>
              <p:nvPr/>
            </p:nvSpPr>
            <p:spPr>
              <a:xfrm rot="10800000">
                <a:off x="6055374" y="5065403"/>
                <a:ext cx="333559" cy="500280"/>
              </a:xfrm>
              <a:prstGeom prst="triangl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4" name="CasellaDiTesto 23"/>
              <p:cNvSpPr txBox="1"/>
              <p:nvPr/>
            </p:nvSpPr>
            <p:spPr>
              <a:xfrm>
                <a:off x="4725573" y="6366156"/>
                <a:ext cx="1017038" cy="369332"/>
              </a:xfrm>
              <a:prstGeom prst="rect">
                <a:avLst/>
              </a:prstGeom>
              <a:solidFill>
                <a:schemeClr val="bg1"/>
              </a:solidFill>
            </p:spPr>
            <p:txBody>
              <a:bodyPr wrap="none" rtlCol="0">
                <a:spAutoFit/>
              </a:bodyPr>
              <a:lstStyle/>
              <a:p>
                <a:r>
                  <a:rPr lang="it-IT" dirty="0"/>
                  <a:t>700 </a:t>
                </a:r>
                <a:r>
                  <a:rPr lang="it-IT" dirty="0" err="1"/>
                  <a:t>Mpa</a:t>
                </a:r>
                <a:r>
                  <a:rPr lang="it-IT" dirty="0"/>
                  <a:t> </a:t>
                </a:r>
              </a:p>
            </p:txBody>
          </p:sp>
        </p:grpSp>
        <p:grpSp>
          <p:nvGrpSpPr>
            <p:cNvPr id="50" name="Gruppo 49"/>
            <p:cNvGrpSpPr/>
            <p:nvPr/>
          </p:nvGrpSpPr>
          <p:grpSpPr>
            <a:xfrm>
              <a:off x="6823948" y="4824775"/>
              <a:ext cx="1826026" cy="1687686"/>
              <a:chOff x="6823948" y="4824775"/>
              <a:chExt cx="1826026" cy="1687686"/>
            </a:xfrm>
          </p:grpSpPr>
          <p:cxnSp>
            <p:nvCxnSpPr>
              <p:cNvPr id="43" name="Connettore 2 42"/>
              <p:cNvCxnSpPr/>
              <p:nvPr/>
            </p:nvCxnSpPr>
            <p:spPr>
              <a:xfrm flipV="1">
                <a:off x="7193280" y="4936535"/>
                <a:ext cx="0" cy="157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Connettore 2 43"/>
              <p:cNvCxnSpPr/>
              <p:nvPr/>
            </p:nvCxnSpPr>
            <p:spPr>
              <a:xfrm>
                <a:off x="7193280" y="6512461"/>
                <a:ext cx="145669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Figura a mano libera 44"/>
              <p:cNvSpPr/>
              <p:nvPr/>
            </p:nvSpPr>
            <p:spPr>
              <a:xfrm>
                <a:off x="7213600" y="4824775"/>
                <a:ext cx="1330960" cy="1686560"/>
              </a:xfrm>
              <a:custGeom>
                <a:avLst/>
                <a:gdLst>
                  <a:gd name="connsiteX0" fmla="*/ 0 w 650240"/>
                  <a:gd name="connsiteY0" fmla="*/ 1432560 h 1432560"/>
                  <a:gd name="connsiteX1" fmla="*/ 396240 w 650240"/>
                  <a:gd name="connsiteY1" fmla="*/ 132080 h 1432560"/>
                  <a:gd name="connsiteX2" fmla="*/ 447040 w 650240"/>
                  <a:gd name="connsiteY2" fmla="*/ 335280 h 1432560"/>
                  <a:gd name="connsiteX3" fmla="*/ 589280 w 650240"/>
                  <a:gd name="connsiteY3" fmla="*/ 0 h 1432560"/>
                  <a:gd name="connsiteX4" fmla="*/ 589280 w 650240"/>
                  <a:gd name="connsiteY4" fmla="*/ 0 h 1432560"/>
                  <a:gd name="connsiteX5" fmla="*/ 650240 w 650240"/>
                  <a:gd name="connsiteY5" fmla="*/ 121920 h 1432560"/>
                  <a:gd name="connsiteX0" fmla="*/ 0 w 955040"/>
                  <a:gd name="connsiteY0" fmla="*/ 1574800 h 1574800"/>
                  <a:gd name="connsiteX1" fmla="*/ 396240 w 955040"/>
                  <a:gd name="connsiteY1" fmla="*/ 274320 h 1574800"/>
                  <a:gd name="connsiteX2" fmla="*/ 447040 w 955040"/>
                  <a:gd name="connsiteY2" fmla="*/ 477520 h 1574800"/>
                  <a:gd name="connsiteX3" fmla="*/ 589280 w 955040"/>
                  <a:gd name="connsiteY3" fmla="*/ 142240 h 1574800"/>
                  <a:gd name="connsiteX4" fmla="*/ 589280 w 955040"/>
                  <a:gd name="connsiteY4" fmla="*/ 142240 h 1574800"/>
                  <a:gd name="connsiteX5" fmla="*/ 955040 w 955040"/>
                  <a:gd name="connsiteY5" fmla="*/ 0 h 1574800"/>
                  <a:gd name="connsiteX0" fmla="*/ 0 w 955040"/>
                  <a:gd name="connsiteY0" fmla="*/ 1574800 h 1574800"/>
                  <a:gd name="connsiteX1" fmla="*/ 396240 w 955040"/>
                  <a:gd name="connsiteY1" fmla="*/ 274320 h 1574800"/>
                  <a:gd name="connsiteX2" fmla="*/ 447040 w 955040"/>
                  <a:gd name="connsiteY2" fmla="*/ 477520 h 1574800"/>
                  <a:gd name="connsiteX3" fmla="*/ 589280 w 955040"/>
                  <a:gd name="connsiteY3" fmla="*/ 142240 h 1574800"/>
                  <a:gd name="connsiteX4" fmla="*/ 589280 w 955040"/>
                  <a:gd name="connsiteY4" fmla="*/ 142240 h 1574800"/>
                  <a:gd name="connsiteX5" fmla="*/ 955040 w 955040"/>
                  <a:gd name="connsiteY5" fmla="*/ 0 h 1574800"/>
                  <a:gd name="connsiteX0" fmla="*/ 0 w 1026160"/>
                  <a:gd name="connsiteY0" fmla="*/ 1595120 h 1595120"/>
                  <a:gd name="connsiteX1" fmla="*/ 396240 w 1026160"/>
                  <a:gd name="connsiteY1" fmla="*/ 294640 h 1595120"/>
                  <a:gd name="connsiteX2" fmla="*/ 447040 w 1026160"/>
                  <a:gd name="connsiteY2" fmla="*/ 497840 h 1595120"/>
                  <a:gd name="connsiteX3" fmla="*/ 589280 w 1026160"/>
                  <a:gd name="connsiteY3" fmla="*/ 162560 h 1595120"/>
                  <a:gd name="connsiteX4" fmla="*/ 589280 w 1026160"/>
                  <a:gd name="connsiteY4" fmla="*/ 162560 h 1595120"/>
                  <a:gd name="connsiteX5" fmla="*/ 1026160 w 1026160"/>
                  <a:gd name="connsiteY5" fmla="*/ 0 h 1595120"/>
                  <a:gd name="connsiteX0" fmla="*/ 0 w 1026160"/>
                  <a:gd name="connsiteY0" fmla="*/ 1595120 h 1595120"/>
                  <a:gd name="connsiteX1" fmla="*/ 396240 w 1026160"/>
                  <a:gd name="connsiteY1" fmla="*/ 294640 h 1595120"/>
                  <a:gd name="connsiteX2" fmla="*/ 447040 w 1026160"/>
                  <a:gd name="connsiteY2" fmla="*/ 497840 h 1595120"/>
                  <a:gd name="connsiteX3" fmla="*/ 589280 w 1026160"/>
                  <a:gd name="connsiteY3" fmla="*/ 162560 h 1595120"/>
                  <a:gd name="connsiteX4" fmla="*/ 589280 w 1026160"/>
                  <a:gd name="connsiteY4" fmla="*/ 162560 h 1595120"/>
                  <a:gd name="connsiteX5" fmla="*/ 751840 w 1026160"/>
                  <a:gd name="connsiteY5" fmla="*/ 387583 h 1595120"/>
                  <a:gd name="connsiteX6" fmla="*/ 1026160 w 1026160"/>
                  <a:gd name="connsiteY6" fmla="*/ 0 h 1595120"/>
                  <a:gd name="connsiteX0" fmla="*/ 0 w 1330960"/>
                  <a:gd name="connsiteY0" fmla="*/ 1686560 h 1686560"/>
                  <a:gd name="connsiteX1" fmla="*/ 396240 w 1330960"/>
                  <a:gd name="connsiteY1" fmla="*/ 386080 h 1686560"/>
                  <a:gd name="connsiteX2" fmla="*/ 447040 w 1330960"/>
                  <a:gd name="connsiteY2" fmla="*/ 589280 h 1686560"/>
                  <a:gd name="connsiteX3" fmla="*/ 589280 w 1330960"/>
                  <a:gd name="connsiteY3" fmla="*/ 254000 h 1686560"/>
                  <a:gd name="connsiteX4" fmla="*/ 589280 w 1330960"/>
                  <a:gd name="connsiteY4" fmla="*/ 254000 h 1686560"/>
                  <a:gd name="connsiteX5" fmla="*/ 751840 w 1330960"/>
                  <a:gd name="connsiteY5" fmla="*/ 479023 h 1686560"/>
                  <a:gd name="connsiteX6" fmla="*/ 1330960 w 1330960"/>
                  <a:gd name="connsiteY6" fmla="*/ 0 h 168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0960" h="1686560">
                    <a:moveTo>
                      <a:pt x="0" y="1686560"/>
                    </a:moveTo>
                    <a:cubicBezTo>
                      <a:pt x="160866" y="1127760"/>
                      <a:pt x="321733" y="568960"/>
                      <a:pt x="396240" y="386080"/>
                    </a:cubicBezTo>
                    <a:cubicBezTo>
                      <a:pt x="470747" y="203200"/>
                      <a:pt x="414867" y="611293"/>
                      <a:pt x="447040" y="589280"/>
                    </a:cubicBezTo>
                    <a:cubicBezTo>
                      <a:pt x="479213" y="567267"/>
                      <a:pt x="589280" y="254000"/>
                      <a:pt x="589280" y="254000"/>
                    </a:cubicBezTo>
                    <a:lnTo>
                      <a:pt x="589280" y="254000"/>
                    </a:lnTo>
                    <a:cubicBezTo>
                      <a:pt x="616373" y="291504"/>
                      <a:pt x="679027" y="506116"/>
                      <a:pt x="751840" y="479023"/>
                    </a:cubicBezTo>
                    <a:cubicBezTo>
                      <a:pt x="824653" y="451930"/>
                      <a:pt x="1290320" y="40890"/>
                      <a:pt x="133096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47" name="CasellaDiTesto 46"/>
              <p:cNvSpPr txBox="1"/>
              <p:nvPr/>
            </p:nvSpPr>
            <p:spPr>
              <a:xfrm rot="16200000">
                <a:off x="6368166" y="5532813"/>
                <a:ext cx="1280895" cy="369332"/>
              </a:xfrm>
              <a:prstGeom prst="rect">
                <a:avLst/>
              </a:prstGeom>
              <a:noFill/>
            </p:spPr>
            <p:txBody>
              <a:bodyPr wrap="none" rtlCol="0">
                <a:spAutoFit/>
              </a:bodyPr>
              <a:lstStyle/>
              <a:p>
                <a:r>
                  <a:rPr lang="it-IT" dirty="0"/>
                  <a:t>Stress, </a:t>
                </a:r>
                <a:r>
                  <a:rPr lang="it-IT" dirty="0" err="1"/>
                  <a:t>MPa</a:t>
                </a:r>
                <a:endParaRPr lang="it-IT" dirty="0"/>
              </a:p>
            </p:txBody>
          </p:sp>
          <p:cxnSp>
            <p:nvCxnSpPr>
              <p:cNvPr id="49" name="Connettore 1 48"/>
              <p:cNvCxnSpPr>
                <a:stCxn id="45" idx="6"/>
              </p:cNvCxnSpPr>
              <p:nvPr/>
            </p:nvCxnSpPr>
            <p:spPr>
              <a:xfrm>
                <a:off x="8544560" y="4824775"/>
                <a:ext cx="0" cy="139314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pic>
        <p:nvPicPr>
          <p:cNvPr id="5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034094" y="354205"/>
            <a:ext cx="601055" cy="81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0706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it-IT" dirty="0" err="1">
                <a:latin typeface="MetaPlusBold" charset="0"/>
              </a:rPr>
              <a:t>Raman</a:t>
            </a:r>
            <a:r>
              <a:rPr lang="it-IT" dirty="0">
                <a:latin typeface="MetaPlusBold" charset="0"/>
              </a:rPr>
              <a:t> </a:t>
            </a:r>
            <a:r>
              <a:rPr lang="it-IT" dirty="0" err="1">
                <a:latin typeface="MetaPlusBold" charset="0"/>
              </a:rPr>
              <a:t>spectroscopy</a:t>
            </a:r>
            <a:r>
              <a:rPr lang="it-IT" dirty="0">
                <a:latin typeface="MetaPlusBold" charset="0"/>
              </a:rPr>
              <a:t> of </a:t>
            </a:r>
            <a:r>
              <a:rPr lang="it-IT" dirty="0" err="1">
                <a:latin typeface="MetaPlusBold" charset="0"/>
              </a:rPr>
              <a:t>zirconia</a:t>
            </a:r>
            <a:endParaRPr lang="it-IT" dirty="0">
              <a:latin typeface="MetaPlusBold" charset="0"/>
            </a:endParaRPr>
          </a:p>
        </p:txBody>
      </p:sp>
      <p:pic>
        <p:nvPicPr>
          <p:cNvPr id="51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361" y="2493118"/>
            <a:ext cx="4028600" cy="38422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TextBox 4"/>
          <p:cNvSpPr txBox="1">
            <a:spLocks noChangeArrowheads="1"/>
          </p:cNvSpPr>
          <p:nvPr/>
        </p:nvSpPr>
        <p:spPr bwMode="auto">
          <a:xfrm>
            <a:off x="5074545" y="4741895"/>
            <a:ext cx="223156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it-IT" sz="2000" dirty="0" err="1"/>
              <a:t>Purely</a:t>
            </a:r>
            <a:r>
              <a:rPr lang="it-IT" sz="2000" dirty="0"/>
              <a:t> </a:t>
            </a:r>
            <a:r>
              <a:rPr lang="it-IT" sz="2000" dirty="0" err="1"/>
              <a:t>monoclinic</a:t>
            </a:r>
            <a:r>
              <a:rPr lang="it-IT" sz="2000" dirty="0"/>
              <a:t> (m) (</a:t>
            </a:r>
            <a:r>
              <a:rPr lang="it-IT" sz="2000" dirty="0" err="1"/>
              <a:t>peaks</a:t>
            </a:r>
            <a:r>
              <a:rPr lang="it-IT" sz="2000" dirty="0"/>
              <a:t> </a:t>
            </a:r>
            <a:r>
              <a:rPr lang="it-IT" sz="2000" dirty="0" err="1"/>
              <a:t>at</a:t>
            </a:r>
            <a:r>
              <a:rPr lang="it-IT" sz="2000" dirty="0"/>
              <a:t> 181 and 190 cm</a:t>
            </a:r>
            <a:r>
              <a:rPr lang="it-IT" sz="2000" baseline="30000" dirty="0"/>
              <a:t>-1</a:t>
            </a:r>
            <a:r>
              <a:rPr lang="it-IT" sz="2000" dirty="0"/>
              <a:t>)</a:t>
            </a:r>
          </a:p>
        </p:txBody>
      </p:sp>
      <p:sp>
        <p:nvSpPr>
          <p:cNvPr id="5125" name="TextBox 7"/>
          <p:cNvSpPr txBox="1">
            <a:spLocks noChangeArrowheads="1"/>
          </p:cNvSpPr>
          <p:nvPr/>
        </p:nvSpPr>
        <p:spPr bwMode="auto">
          <a:xfrm>
            <a:off x="5074545" y="2646379"/>
            <a:ext cx="196501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it-IT" sz="2000" dirty="0" err="1"/>
              <a:t>Purely</a:t>
            </a:r>
            <a:r>
              <a:rPr lang="it-IT" sz="2000" dirty="0"/>
              <a:t> </a:t>
            </a:r>
            <a:r>
              <a:rPr lang="it-IT" sz="2000" dirty="0" err="1"/>
              <a:t>tetragonal</a:t>
            </a:r>
            <a:r>
              <a:rPr lang="it-IT" sz="2000" dirty="0"/>
              <a:t> (t) (</a:t>
            </a:r>
            <a:r>
              <a:rPr lang="it-IT" sz="2000" dirty="0" err="1"/>
              <a:t>peaks</a:t>
            </a:r>
            <a:r>
              <a:rPr lang="it-IT" sz="2000" dirty="0"/>
              <a:t> </a:t>
            </a:r>
            <a:r>
              <a:rPr lang="it-IT" sz="2000" dirty="0" err="1"/>
              <a:t>at</a:t>
            </a:r>
            <a:r>
              <a:rPr lang="it-IT" sz="2000" dirty="0"/>
              <a:t> 147 and 265 cm</a:t>
            </a:r>
            <a:r>
              <a:rPr lang="it-IT" sz="2000" baseline="30000" dirty="0"/>
              <a:t>-1</a:t>
            </a:r>
            <a:r>
              <a:rPr lang="it-IT" sz="2000" dirty="0"/>
              <a:t>)</a:t>
            </a:r>
          </a:p>
        </p:txBody>
      </p:sp>
      <p:sp>
        <p:nvSpPr>
          <p:cNvPr id="2" name="CasellaDiTesto 1"/>
          <p:cNvSpPr txBox="1"/>
          <p:nvPr/>
        </p:nvSpPr>
        <p:spPr>
          <a:xfrm>
            <a:off x="0" y="6332422"/>
            <a:ext cx="2136710" cy="646331"/>
          </a:xfrm>
          <a:prstGeom prst="rect">
            <a:avLst/>
          </a:prstGeom>
          <a:noFill/>
        </p:spPr>
        <p:txBody>
          <a:bodyPr wrap="none" rtlCol="0">
            <a:spAutoFit/>
          </a:bodyPr>
          <a:lstStyle/>
          <a:p>
            <a:r>
              <a:rPr lang="it-IT" dirty="0" err="1"/>
              <a:t>Lughi</a:t>
            </a:r>
            <a:r>
              <a:rPr lang="it-IT" dirty="0"/>
              <a:t> and Clarke</a:t>
            </a:r>
          </a:p>
          <a:p>
            <a:r>
              <a:rPr lang="it-IT" dirty="0"/>
              <a:t>Acta </a:t>
            </a:r>
            <a:r>
              <a:rPr lang="it-IT" dirty="0" err="1"/>
              <a:t>Materialia</a:t>
            </a:r>
            <a:r>
              <a:rPr lang="it-IT" dirty="0"/>
              <a:t> 2007</a:t>
            </a:r>
          </a:p>
        </p:txBody>
      </p:sp>
      <p:sp>
        <p:nvSpPr>
          <p:cNvPr id="3" name="Rettangolo 2"/>
          <p:cNvSpPr/>
          <p:nvPr/>
        </p:nvSpPr>
        <p:spPr>
          <a:xfrm>
            <a:off x="1405210" y="2769544"/>
            <a:ext cx="905280" cy="148609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AutoShape 3"/>
          <p:cNvSpPr>
            <a:spLocks noChangeArrowheads="1"/>
          </p:cNvSpPr>
          <p:nvPr/>
        </p:nvSpPr>
        <p:spPr bwMode="auto">
          <a:xfrm>
            <a:off x="7315200" y="2256164"/>
            <a:ext cx="1062015" cy="1428017"/>
          </a:xfrm>
          <a:prstGeom prst="cube">
            <a:avLst>
              <a:gd name="adj" fmla="val 25000"/>
            </a:avLst>
          </a:prstGeom>
          <a:solidFill>
            <a:srgbClr val="FF0000"/>
          </a:solidFill>
          <a:ln w="9525">
            <a:solidFill>
              <a:schemeClr val="tx1"/>
            </a:solidFill>
            <a:miter lim="800000"/>
            <a:headEnd/>
            <a:tailEnd/>
          </a:ln>
          <a:effectLst/>
        </p:spPr>
        <p:txBody>
          <a:bodyPr wrap="none" anchor="ctr"/>
          <a:lstStyle/>
          <a:p>
            <a:endParaRPr lang="it-IT"/>
          </a:p>
        </p:txBody>
      </p:sp>
      <p:sp>
        <p:nvSpPr>
          <p:cNvPr id="10" name="AutoShape 4"/>
          <p:cNvSpPr>
            <a:spLocks noChangeArrowheads="1"/>
          </p:cNvSpPr>
          <p:nvPr/>
        </p:nvSpPr>
        <p:spPr bwMode="auto">
          <a:xfrm rot="475302">
            <a:off x="7419228" y="4238997"/>
            <a:ext cx="1397410" cy="1738336"/>
          </a:xfrm>
          <a:prstGeom prst="cube">
            <a:avLst>
              <a:gd name="adj" fmla="val 41565"/>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2" name="Rettangolo 11"/>
          <p:cNvSpPr/>
          <p:nvPr/>
        </p:nvSpPr>
        <p:spPr>
          <a:xfrm>
            <a:off x="1405210" y="4267037"/>
            <a:ext cx="905280" cy="1486097"/>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5" name="Connettore 1 4"/>
          <p:cNvCxnSpPr/>
          <p:nvPr/>
        </p:nvCxnSpPr>
        <p:spPr>
          <a:xfrm flipH="1">
            <a:off x="2986072" y="1891396"/>
            <a:ext cx="27024" cy="4173939"/>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CasellaDiTesto 7"/>
          <p:cNvSpPr txBox="1"/>
          <p:nvPr/>
        </p:nvSpPr>
        <p:spPr>
          <a:xfrm>
            <a:off x="2877979" y="1585140"/>
            <a:ext cx="2550586" cy="369332"/>
          </a:xfrm>
          <a:prstGeom prst="rect">
            <a:avLst/>
          </a:prstGeom>
          <a:noFill/>
        </p:spPr>
        <p:txBody>
          <a:bodyPr wrap="none" rtlCol="0">
            <a:spAutoFit/>
          </a:bodyPr>
          <a:lstStyle/>
          <a:p>
            <a:r>
              <a:rPr lang="it-IT" dirty="0"/>
              <a:t>Stress-</a:t>
            </a:r>
            <a:r>
              <a:rPr lang="it-IT" dirty="0" err="1"/>
              <a:t>induced</a:t>
            </a:r>
            <a:r>
              <a:rPr lang="it-IT" dirty="0"/>
              <a:t> band </a:t>
            </a:r>
            <a:r>
              <a:rPr lang="it-IT" dirty="0" err="1"/>
              <a:t>shift</a:t>
            </a:r>
            <a:endParaRPr lang="it-IT" dirty="0"/>
          </a:p>
        </p:txBody>
      </p:sp>
    </p:spTree>
    <p:extLst>
      <p:ext uri="{BB962C8B-B14F-4D97-AF65-F5344CB8AC3E}">
        <p14:creationId xmlns:p14="http://schemas.microsoft.com/office/powerpoint/2010/main" val="185553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l="5009" t="7288" b="8102"/>
          <a:stretch>
            <a:fillRect/>
          </a:stretch>
        </p:blipFill>
        <p:spPr bwMode="auto">
          <a:xfrm>
            <a:off x="4635500" y="0"/>
            <a:ext cx="4302125" cy="3625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l="5991" t="8177" b="9732"/>
          <a:stretch>
            <a:fillRect/>
          </a:stretch>
        </p:blipFill>
        <p:spPr bwMode="auto">
          <a:xfrm>
            <a:off x="4635500" y="3208338"/>
            <a:ext cx="4416425" cy="3649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Immagine 3"/>
          <p:cNvPicPr>
            <a:picLocks noChangeAspect="1"/>
          </p:cNvPicPr>
          <p:nvPr/>
        </p:nvPicPr>
        <p:blipFill>
          <a:blip r:embed="rId4"/>
          <a:stretch>
            <a:fillRect/>
          </a:stretch>
        </p:blipFill>
        <p:spPr>
          <a:xfrm>
            <a:off x="0" y="-28814"/>
            <a:ext cx="4292600" cy="3175000"/>
          </a:xfrm>
          <a:prstGeom prst="rect">
            <a:avLst/>
          </a:prstGeom>
        </p:spPr>
      </p:pic>
      <p:sp>
        <p:nvSpPr>
          <p:cNvPr id="5" name="Callout 1 4"/>
          <p:cNvSpPr/>
          <p:nvPr/>
        </p:nvSpPr>
        <p:spPr>
          <a:xfrm>
            <a:off x="5989259" y="202070"/>
            <a:ext cx="2232277" cy="384831"/>
          </a:xfrm>
          <a:prstGeom prst="borderCallout1">
            <a:avLst>
              <a:gd name="adj1" fmla="val 18750"/>
              <a:gd name="adj2" fmla="val -8333"/>
              <a:gd name="adj3" fmla="val 260119"/>
              <a:gd name="adj4" fmla="val -46975"/>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err="1">
                <a:ln>
                  <a:solidFill>
                    <a:schemeClr val="tx1"/>
                  </a:solidFill>
                </a:ln>
                <a:solidFill>
                  <a:schemeClr val="tx1"/>
                </a:solidFill>
              </a:rPr>
              <a:t>Monoclinic</a:t>
            </a:r>
            <a:r>
              <a:rPr lang="it-IT" dirty="0">
                <a:ln>
                  <a:solidFill>
                    <a:schemeClr val="tx1"/>
                  </a:solidFill>
                </a:ln>
                <a:solidFill>
                  <a:schemeClr val="tx1"/>
                </a:solidFill>
              </a:rPr>
              <a:t> </a:t>
            </a:r>
            <a:r>
              <a:rPr lang="it-IT" dirty="0" err="1">
                <a:ln>
                  <a:solidFill>
                    <a:schemeClr val="tx1"/>
                  </a:solidFill>
                </a:ln>
                <a:solidFill>
                  <a:schemeClr val="tx1"/>
                </a:solidFill>
              </a:rPr>
              <a:t>content</a:t>
            </a:r>
            <a:r>
              <a:rPr lang="it-IT" dirty="0">
                <a:ln>
                  <a:solidFill>
                    <a:schemeClr val="tx1"/>
                  </a:solidFill>
                </a:ln>
                <a:solidFill>
                  <a:schemeClr val="tx1"/>
                </a:solidFill>
              </a:rPr>
              <a:t> %</a:t>
            </a:r>
          </a:p>
        </p:txBody>
      </p:sp>
      <p:sp>
        <p:nvSpPr>
          <p:cNvPr id="6" name="Callout 1 5"/>
          <p:cNvSpPr/>
          <p:nvPr/>
        </p:nvSpPr>
        <p:spPr>
          <a:xfrm>
            <a:off x="5989259" y="3433434"/>
            <a:ext cx="2078327" cy="384831"/>
          </a:xfrm>
          <a:prstGeom prst="borderCallout1">
            <a:avLst>
              <a:gd name="adj1" fmla="val 18750"/>
              <a:gd name="adj2" fmla="val -8333"/>
              <a:gd name="adj3" fmla="val 10944"/>
              <a:gd name="adj4" fmla="val -1002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ln>
                  <a:solidFill>
                    <a:schemeClr val="tx1"/>
                  </a:solidFill>
                </a:ln>
                <a:solidFill>
                  <a:schemeClr val="tx1"/>
                </a:solidFill>
              </a:rPr>
              <a:t>Stress </a:t>
            </a:r>
            <a:r>
              <a:rPr lang="it-IT" dirty="0" err="1">
                <a:ln>
                  <a:solidFill>
                    <a:schemeClr val="tx1"/>
                  </a:solidFill>
                </a:ln>
                <a:solidFill>
                  <a:schemeClr val="tx1"/>
                </a:solidFill>
              </a:rPr>
              <a:t>GPa</a:t>
            </a:r>
            <a:endParaRPr lang="it-IT" dirty="0">
              <a:ln>
                <a:solidFill>
                  <a:schemeClr val="tx1"/>
                </a:solidFill>
              </a:ln>
              <a:solidFill>
                <a:schemeClr val="tx1"/>
              </a:solidFill>
            </a:endParaRPr>
          </a:p>
        </p:txBody>
      </p:sp>
      <p:pic>
        <p:nvPicPr>
          <p:cNvPr id="7" name="Immagine 6"/>
          <p:cNvPicPr>
            <a:picLocks noChangeAspect="1"/>
          </p:cNvPicPr>
          <p:nvPr/>
        </p:nvPicPr>
        <p:blipFill>
          <a:blip r:embed="rId5"/>
          <a:stretch>
            <a:fillRect/>
          </a:stretch>
        </p:blipFill>
        <p:spPr>
          <a:xfrm>
            <a:off x="0" y="6118494"/>
            <a:ext cx="1574432" cy="873203"/>
          </a:xfrm>
          <a:prstGeom prst="rect">
            <a:avLst/>
          </a:prstGeom>
        </p:spPr>
      </p:pic>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208338"/>
            <a:ext cx="4797994" cy="31301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18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458950" y="6488668"/>
            <a:ext cx="2685050" cy="276999"/>
          </a:xfrm>
          <a:prstGeom prst="rect">
            <a:avLst/>
          </a:prstGeom>
          <a:noFill/>
        </p:spPr>
        <p:txBody>
          <a:bodyPr wrap="none" rtlCol="0">
            <a:spAutoFit/>
          </a:bodyPr>
          <a:lstStyle/>
          <a:p>
            <a:r>
              <a:rPr lang="it-IT" sz="1200" dirty="0"/>
              <a:t>Sergo and Clarke, </a:t>
            </a:r>
            <a:r>
              <a:rPr lang="it-IT" sz="1200" dirty="0" err="1"/>
              <a:t>J</a:t>
            </a:r>
            <a:r>
              <a:rPr lang="it-IT" sz="1200" dirty="0"/>
              <a:t> </a:t>
            </a:r>
            <a:r>
              <a:rPr lang="it-IT" sz="1200" dirty="0" err="1"/>
              <a:t>Am</a:t>
            </a:r>
            <a:r>
              <a:rPr lang="it-IT" sz="1200" dirty="0"/>
              <a:t> </a:t>
            </a:r>
            <a:r>
              <a:rPr lang="it-IT" sz="1200" dirty="0" err="1"/>
              <a:t>Ceram</a:t>
            </a:r>
            <a:r>
              <a:rPr lang="it-IT" sz="1200" dirty="0"/>
              <a:t> </a:t>
            </a:r>
            <a:r>
              <a:rPr lang="it-IT" sz="1200" dirty="0" err="1"/>
              <a:t>Soc</a:t>
            </a:r>
            <a:r>
              <a:rPr lang="it-IT" sz="1200" dirty="0"/>
              <a:t>, 1995</a:t>
            </a:r>
          </a:p>
        </p:txBody>
      </p:sp>
      <p:sp>
        <p:nvSpPr>
          <p:cNvPr id="4" name="CasellaDiTesto 3"/>
          <p:cNvSpPr txBox="1"/>
          <p:nvPr/>
        </p:nvSpPr>
        <p:spPr>
          <a:xfrm>
            <a:off x="567488" y="30001"/>
            <a:ext cx="8136663" cy="1200328"/>
          </a:xfrm>
          <a:prstGeom prst="rect">
            <a:avLst/>
          </a:prstGeom>
          <a:noFill/>
        </p:spPr>
        <p:txBody>
          <a:bodyPr wrap="none" rtlCol="0">
            <a:spAutoFit/>
          </a:bodyPr>
          <a:lstStyle/>
          <a:p>
            <a:r>
              <a:rPr lang="it-IT" sz="2400" b="1" dirty="0" err="1">
                <a:solidFill>
                  <a:srgbClr val="FF0000"/>
                </a:solidFill>
              </a:rPr>
              <a:t>Monoclinic</a:t>
            </a:r>
            <a:r>
              <a:rPr lang="it-IT" sz="2400" b="1" dirty="0">
                <a:solidFill>
                  <a:srgbClr val="FF0000"/>
                </a:solidFill>
              </a:rPr>
              <a:t> </a:t>
            </a:r>
            <a:r>
              <a:rPr lang="it-IT" sz="2400" b="1" dirty="0" err="1">
                <a:solidFill>
                  <a:srgbClr val="FF0000"/>
                </a:solidFill>
              </a:rPr>
              <a:t>fraction</a:t>
            </a:r>
            <a:r>
              <a:rPr lang="it-IT" sz="2400" b="1" dirty="0">
                <a:solidFill>
                  <a:srgbClr val="FF0000"/>
                </a:solidFill>
              </a:rPr>
              <a:t> </a:t>
            </a:r>
            <a:r>
              <a:rPr lang="it-IT" sz="2400" b="1" dirty="0" err="1">
                <a:solidFill>
                  <a:srgbClr val="FF0000"/>
                </a:solidFill>
              </a:rPr>
              <a:t>increases</a:t>
            </a:r>
            <a:r>
              <a:rPr lang="it-IT" sz="2400" b="1" dirty="0">
                <a:solidFill>
                  <a:srgbClr val="FF0000"/>
                </a:solidFill>
              </a:rPr>
              <a:t> more </a:t>
            </a:r>
            <a:r>
              <a:rPr lang="it-IT" sz="2400" b="1" dirty="0" err="1">
                <a:solidFill>
                  <a:srgbClr val="FF0000"/>
                </a:solidFill>
              </a:rPr>
              <a:t>rapidly</a:t>
            </a:r>
            <a:r>
              <a:rPr lang="it-IT" sz="2400" b="1" dirty="0">
                <a:solidFill>
                  <a:srgbClr val="FF0000"/>
                </a:solidFill>
              </a:rPr>
              <a:t> </a:t>
            </a:r>
            <a:r>
              <a:rPr lang="it-IT" sz="2400" b="1" dirty="0" err="1">
                <a:solidFill>
                  <a:srgbClr val="FF0000"/>
                </a:solidFill>
              </a:rPr>
              <a:t>if</a:t>
            </a:r>
            <a:r>
              <a:rPr lang="it-IT" sz="2400" b="1" dirty="0">
                <a:solidFill>
                  <a:srgbClr val="FF0000"/>
                </a:solidFill>
              </a:rPr>
              <a:t> </a:t>
            </a:r>
            <a:r>
              <a:rPr lang="it-IT" sz="2400" b="1" dirty="0" err="1">
                <a:solidFill>
                  <a:srgbClr val="FF0000"/>
                </a:solidFill>
              </a:rPr>
              <a:t>there</a:t>
            </a:r>
            <a:r>
              <a:rPr lang="it-IT" sz="2400" b="1" dirty="0">
                <a:solidFill>
                  <a:srgbClr val="FF0000"/>
                </a:solidFill>
              </a:rPr>
              <a:t> </a:t>
            </a:r>
            <a:r>
              <a:rPr lang="it-IT" sz="2400" b="1" dirty="0" err="1">
                <a:solidFill>
                  <a:srgbClr val="FF0000"/>
                </a:solidFill>
              </a:rPr>
              <a:t>is</a:t>
            </a:r>
            <a:r>
              <a:rPr lang="it-IT" sz="2400" b="1" dirty="0">
                <a:solidFill>
                  <a:srgbClr val="FF0000"/>
                </a:solidFill>
              </a:rPr>
              <a:t> </a:t>
            </a:r>
            <a:r>
              <a:rPr lang="it-IT" sz="2400" b="1" dirty="0" err="1">
                <a:solidFill>
                  <a:srgbClr val="FF0000"/>
                </a:solidFill>
              </a:rPr>
              <a:t>already</a:t>
            </a:r>
            <a:r>
              <a:rPr lang="it-IT" sz="2400" b="1" dirty="0">
                <a:solidFill>
                  <a:srgbClr val="FF0000"/>
                </a:solidFill>
              </a:rPr>
              <a:t> </a:t>
            </a:r>
          </a:p>
          <a:p>
            <a:r>
              <a:rPr lang="it-IT" sz="2400" b="1" dirty="0">
                <a:solidFill>
                  <a:srgbClr val="FF0000"/>
                </a:solidFill>
              </a:rPr>
              <a:t>some </a:t>
            </a:r>
            <a:r>
              <a:rPr lang="it-IT" sz="2400" b="1" dirty="0" err="1">
                <a:solidFill>
                  <a:srgbClr val="FF0000"/>
                </a:solidFill>
              </a:rPr>
              <a:t>monoclinic</a:t>
            </a:r>
            <a:r>
              <a:rPr lang="it-IT" sz="2400" b="1" dirty="0">
                <a:solidFill>
                  <a:srgbClr val="FF0000"/>
                </a:solidFill>
              </a:rPr>
              <a:t>, </a:t>
            </a:r>
            <a:r>
              <a:rPr lang="it-IT" sz="2400" b="1" dirty="0" err="1">
                <a:solidFill>
                  <a:srgbClr val="FF0000"/>
                </a:solidFill>
              </a:rPr>
              <a:t>even</a:t>
            </a:r>
            <a:r>
              <a:rPr lang="it-IT" sz="2400" b="1" dirty="0">
                <a:solidFill>
                  <a:srgbClr val="FF0000"/>
                </a:solidFill>
              </a:rPr>
              <a:t> </a:t>
            </a:r>
            <a:r>
              <a:rPr lang="it-IT" sz="2400" b="1" dirty="0" err="1">
                <a:solidFill>
                  <a:srgbClr val="FF0000"/>
                </a:solidFill>
              </a:rPr>
              <a:t>at</a:t>
            </a:r>
            <a:r>
              <a:rPr lang="it-IT" sz="2400" b="1" dirty="0">
                <a:solidFill>
                  <a:srgbClr val="FF0000"/>
                </a:solidFill>
              </a:rPr>
              <a:t> room temperature! </a:t>
            </a:r>
          </a:p>
          <a:p>
            <a:r>
              <a:rPr lang="it-IT" sz="2400" b="1" dirty="0">
                <a:solidFill>
                  <a:srgbClr val="FF0000"/>
                </a:solidFill>
              </a:rPr>
              <a:t>a </a:t>
            </a:r>
            <a:r>
              <a:rPr lang="it-IT" sz="2400" b="1" dirty="0" err="1">
                <a:solidFill>
                  <a:srgbClr val="FF0000"/>
                </a:solidFill>
              </a:rPr>
              <a:t>frightening</a:t>
            </a:r>
            <a:r>
              <a:rPr lang="it-IT" sz="2400" b="1" dirty="0">
                <a:solidFill>
                  <a:srgbClr val="FF0000"/>
                </a:solidFill>
              </a:rPr>
              <a:t> </a:t>
            </a:r>
            <a:r>
              <a:rPr lang="it-IT" sz="2400" b="1" dirty="0" err="1">
                <a:solidFill>
                  <a:srgbClr val="FF0000"/>
                </a:solidFill>
              </a:rPr>
              <a:t>kinetics</a:t>
            </a:r>
            <a:r>
              <a:rPr lang="it-IT" sz="2400" b="1" dirty="0">
                <a:solidFill>
                  <a:srgbClr val="FF0000"/>
                </a:solidFill>
              </a:rPr>
              <a:t>!</a:t>
            </a:r>
          </a:p>
        </p:txBody>
      </p:sp>
      <p:pic>
        <p:nvPicPr>
          <p:cNvPr id="5" name="Immagine 4"/>
          <p:cNvPicPr>
            <a:picLocks noChangeAspect="1"/>
          </p:cNvPicPr>
          <p:nvPr/>
        </p:nvPicPr>
        <p:blipFill>
          <a:blip r:embed="rId2"/>
          <a:stretch>
            <a:fillRect/>
          </a:stretch>
        </p:blipFill>
        <p:spPr>
          <a:xfrm rot="19202339">
            <a:off x="6241330" y="1546863"/>
            <a:ext cx="3993195" cy="3941681"/>
          </a:xfrm>
          <a:prstGeom prst="rect">
            <a:avLst/>
          </a:prstGeom>
        </p:spPr>
      </p:pic>
      <p:pic>
        <p:nvPicPr>
          <p:cNvPr id="2" name="Immagine 1"/>
          <p:cNvPicPr>
            <a:picLocks noChangeAspect="1"/>
          </p:cNvPicPr>
          <p:nvPr/>
        </p:nvPicPr>
        <p:blipFill>
          <a:blip r:embed="rId3"/>
          <a:stretch>
            <a:fillRect/>
          </a:stretch>
        </p:blipFill>
        <p:spPr>
          <a:xfrm>
            <a:off x="0" y="798231"/>
            <a:ext cx="6847022" cy="5041045"/>
          </a:xfrm>
          <a:prstGeom prst="rect">
            <a:avLst/>
          </a:prstGeom>
        </p:spPr>
      </p:pic>
      <p:cxnSp>
        <p:nvCxnSpPr>
          <p:cNvPr id="7" name="Connettore 1 6"/>
          <p:cNvCxnSpPr/>
          <p:nvPr/>
        </p:nvCxnSpPr>
        <p:spPr>
          <a:xfrm>
            <a:off x="7974446" y="2950481"/>
            <a:ext cx="971127" cy="0"/>
          </a:xfrm>
          <a:prstGeom prst="line">
            <a:avLst/>
          </a:prstGeom>
          <a:ln w="5715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80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5241838" y="2379524"/>
            <a:ext cx="1437225" cy="369332"/>
          </a:xfrm>
          <a:prstGeom prst="rect">
            <a:avLst/>
          </a:prstGeom>
          <a:noFill/>
        </p:spPr>
        <p:txBody>
          <a:bodyPr wrap="none" rtlCol="0">
            <a:spAutoFit/>
          </a:bodyPr>
          <a:lstStyle/>
          <a:p>
            <a:r>
              <a:rPr lang="it-IT" dirty="0"/>
              <a:t>M-ZrO2 </a:t>
            </a:r>
            <a:r>
              <a:rPr lang="it-IT" dirty="0" err="1"/>
              <a:t>grain</a:t>
            </a:r>
            <a:endParaRPr lang="it-IT" dirty="0"/>
          </a:p>
        </p:txBody>
      </p:sp>
      <p:sp>
        <p:nvSpPr>
          <p:cNvPr id="8" name="Rettangolo 7"/>
          <p:cNvSpPr/>
          <p:nvPr/>
        </p:nvSpPr>
        <p:spPr>
          <a:xfrm rot="1223139">
            <a:off x="6747965" y="2020661"/>
            <a:ext cx="1462398" cy="124631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err="1">
                <a:solidFill>
                  <a:schemeClr val="tx1"/>
                </a:solidFill>
              </a:rPr>
              <a:t>Surface</a:t>
            </a:r>
            <a:endParaRPr lang="it-IT" dirty="0">
              <a:solidFill>
                <a:schemeClr val="tx1"/>
              </a:solidFill>
            </a:endParaRPr>
          </a:p>
          <a:p>
            <a:pPr algn="ctr"/>
            <a:r>
              <a:rPr lang="it-IT" dirty="0" err="1">
                <a:solidFill>
                  <a:schemeClr val="tx1"/>
                </a:solidFill>
              </a:rPr>
              <a:t>Degradation</a:t>
            </a:r>
            <a:r>
              <a:rPr lang="it-IT" dirty="0">
                <a:solidFill>
                  <a:schemeClr val="tx1"/>
                </a:solidFill>
              </a:rPr>
              <a:t>!</a:t>
            </a:r>
          </a:p>
        </p:txBody>
      </p:sp>
      <p:sp>
        <p:nvSpPr>
          <p:cNvPr id="9" name="CasellaDiTesto 8"/>
          <p:cNvSpPr txBox="1"/>
          <p:nvPr/>
        </p:nvSpPr>
        <p:spPr>
          <a:xfrm>
            <a:off x="4705769" y="523570"/>
            <a:ext cx="2641882" cy="369332"/>
          </a:xfrm>
          <a:prstGeom prst="rect">
            <a:avLst/>
          </a:prstGeom>
          <a:noFill/>
        </p:spPr>
        <p:txBody>
          <a:bodyPr wrap="none" rtlCol="0">
            <a:spAutoFit/>
          </a:bodyPr>
          <a:lstStyle/>
          <a:p>
            <a:r>
              <a:rPr lang="it-IT" dirty="0" err="1"/>
              <a:t>Aging</a:t>
            </a:r>
            <a:r>
              <a:rPr lang="it-IT" dirty="0"/>
              <a:t> </a:t>
            </a:r>
            <a:r>
              <a:rPr lang="it-IT" dirty="0" err="1"/>
              <a:t>problem</a:t>
            </a:r>
            <a:r>
              <a:rPr lang="it-IT" dirty="0"/>
              <a:t> of </a:t>
            </a:r>
            <a:r>
              <a:rPr lang="it-IT" dirty="0" err="1"/>
              <a:t>zirconia</a:t>
            </a:r>
            <a:endParaRPr lang="it-IT" dirty="0"/>
          </a:p>
        </p:txBody>
      </p:sp>
      <p:sp>
        <p:nvSpPr>
          <p:cNvPr id="11" name="AutoShape 10"/>
          <p:cNvSpPr>
            <a:spLocks noChangeArrowheads="1"/>
          </p:cNvSpPr>
          <p:nvPr/>
        </p:nvSpPr>
        <p:spPr bwMode="auto">
          <a:xfrm rot="5400000">
            <a:off x="6513963" y="4257699"/>
            <a:ext cx="1101725" cy="828675"/>
          </a:xfrm>
          <a:prstGeom prst="hexagon">
            <a:avLst>
              <a:gd name="adj" fmla="val 33238"/>
              <a:gd name="vf" fmla="val 115470"/>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2" name="AutoShape 11"/>
          <p:cNvSpPr>
            <a:spLocks noChangeArrowheads="1"/>
          </p:cNvSpPr>
          <p:nvPr/>
        </p:nvSpPr>
        <p:spPr bwMode="auto">
          <a:xfrm rot="5400000">
            <a:off x="5713863" y="4371999"/>
            <a:ext cx="1101725" cy="828675"/>
          </a:xfrm>
          <a:prstGeom prst="hexagon">
            <a:avLst>
              <a:gd name="adj" fmla="val 33238"/>
              <a:gd name="vf" fmla="val 115470"/>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3" name="AutoShape 12"/>
          <p:cNvSpPr>
            <a:spLocks noChangeArrowheads="1"/>
          </p:cNvSpPr>
          <p:nvPr/>
        </p:nvSpPr>
        <p:spPr bwMode="auto">
          <a:xfrm rot="5400000">
            <a:off x="4342263" y="4257699"/>
            <a:ext cx="1101725" cy="828675"/>
          </a:xfrm>
          <a:prstGeom prst="hexagon">
            <a:avLst>
              <a:gd name="adj" fmla="val 33238"/>
              <a:gd name="vf" fmla="val 115470"/>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4" name="AutoShape 13"/>
          <p:cNvSpPr>
            <a:spLocks noChangeArrowheads="1"/>
          </p:cNvSpPr>
          <p:nvPr/>
        </p:nvSpPr>
        <p:spPr bwMode="auto">
          <a:xfrm rot="5400000">
            <a:off x="5142363" y="4257699"/>
            <a:ext cx="1101725" cy="828675"/>
          </a:xfrm>
          <a:prstGeom prst="hexagon">
            <a:avLst>
              <a:gd name="adj" fmla="val 33238"/>
              <a:gd name="vf" fmla="val 115470"/>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5" name="AutoShape 14"/>
          <p:cNvSpPr>
            <a:spLocks noChangeArrowheads="1"/>
          </p:cNvSpPr>
          <p:nvPr/>
        </p:nvSpPr>
        <p:spPr bwMode="auto">
          <a:xfrm rot="5400000">
            <a:off x="5429701" y="5157806"/>
            <a:ext cx="1101725" cy="828675"/>
          </a:xfrm>
          <a:prstGeom prst="hexagon">
            <a:avLst>
              <a:gd name="adj" fmla="val 33238"/>
              <a:gd name="vf" fmla="val 115470"/>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6" name="AutoShape 15"/>
          <p:cNvSpPr>
            <a:spLocks noChangeArrowheads="1"/>
          </p:cNvSpPr>
          <p:nvPr/>
        </p:nvSpPr>
        <p:spPr bwMode="auto">
          <a:xfrm rot="5400000">
            <a:off x="6258376" y="5057799"/>
            <a:ext cx="1101725" cy="828675"/>
          </a:xfrm>
          <a:prstGeom prst="hexagon">
            <a:avLst>
              <a:gd name="adj" fmla="val 33238"/>
              <a:gd name="vf" fmla="val 115470"/>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7" name="AutoShape 16"/>
          <p:cNvSpPr>
            <a:spLocks noChangeArrowheads="1"/>
          </p:cNvSpPr>
          <p:nvPr/>
        </p:nvSpPr>
        <p:spPr bwMode="auto">
          <a:xfrm rot="5400000">
            <a:off x="4658176" y="5057799"/>
            <a:ext cx="1101725" cy="828675"/>
          </a:xfrm>
          <a:prstGeom prst="hexagon">
            <a:avLst>
              <a:gd name="adj" fmla="val 33238"/>
              <a:gd name="vf" fmla="val 115470"/>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 name="Freeform 17"/>
          <p:cNvSpPr>
            <a:spLocks/>
          </p:cNvSpPr>
          <p:nvPr/>
        </p:nvSpPr>
        <p:spPr bwMode="auto">
          <a:xfrm>
            <a:off x="4346472" y="3447553"/>
            <a:ext cx="3676650" cy="2835275"/>
          </a:xfrm>
          <a:custGeom>
            <a:avLst/>
            <a:gdLst>
              <a:gd name="T0" fmla="*/ 450 w 5790"/>
              <a:gd name="T1" fmla="*/ 44 h 4466"/>
              <a:gd name="T2" fmla="*/ 319 w 5790"/>
              <a:gd name="T3" fmla="*/ 300 h 4466"/>
              <a:gd name="T4" fmla="*/ 450 w 5790"/>
              <a:gd name="T5" fmla="*/ 944 h 4466"/>
              <a:gd name="T6" fmla="*/ 90 w 5790"/>
              <a:gd name="T7" fmla="*/ 1304 h 4466"/>
              <a:gd name="T8" fmla="*/ 90 w 5790"/>
              <a:gd name="T9" fmla="*/ 2564 h 4466"/>
              <a:gd name="T10" fmla="*/ 630 w 5790"/>
              <a:gd name="T11" fmla="*/ 2924 h 4466"/>
              <a:gd name="T12" fmla="*/ 679 w 5790"/>
              <a:gd name="T13" fmla="*/ 4160 h 4466"/>
              <a:gd name="T14" fmla="*/ 4259 w 5790"/>
              <a:gd name="T15" fmla="*/ 4260 h 4466"/>
              <a:gd name="T16" fmla="*/ 4950 w 5790"/>
              <a:gd name="T17" fmla="*/ 2924 h 4466"/>
              <a:gd name="T18" fmla="*/ 5670 w 5790"/>
              <a:gd name="T19" fmla="*/ 2384 h 4466"/>
              <a:gd name="T20" fmla="*/ 5670 w 5790"/>
              <a:gd name="T21" fmla="*/ 1484 h 4466"/>
              <a:gd name="T22" fmla="*/ 5099 w 5790"/>
              <a:gd name="T23" fmla="*/ 1100 h 4466"/>
              <a:gd name="T24" fmla="*/ 5239 w 5790"/>
              <a:gd name="T25" fmla="*/ 0 h 4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90" h="4466">
                <a:moveTo>
                  <a:pt x="450" y="44"/>
                </a:moveTo>
                <a:cubicBezTo>
                  <a:pt x="428" y="87"/>
                  <a:pt x="319" y="150"/>
                  <a:pt x="319" y="300"/>
                </a:cubicBezTo>
                <a:cubicBezTo>
                  <a:pt x="319" y="450"/>
                  <a:pt x="488" y="777"/>
                  <a:pt x="450" y="944"/>
                </a:cubicBezTo>
                <a:cubicBezTo>
                  <a:pt x="412" y="1111"/>
                  <a:pt x="150" y="1034"/>
                  <a:pt x="90" y="1304"/>
                </a:cubicBezTo>
                <a:cubicBezTo>
                  <a:pt x="30" y="1574"/>
                  <a:pt x="0" y="2294"/>
                  <a:pt x="90" y="2564"/>
                </a:cubicBezTo>
                <a:cubicBezTo>
                  <a:pt x="180" y="2834"/>
                  <a:pt x="532" y="2658"/>
                  <a:pt x="630" y="2924"/>
                </a:cubicBezTo>
                <a:cubicBezTo>
                  <a:pt x="728" y="3190"/>
                  <a:pt x="74" y="3937"/>
                  <a:pt x="679" y="4160"/>
                </a:cubicBezTo>
                <a:cubicBezTo>
                  <a:pt x="1284" y="4383"/>
                  <a:pt x="3547" y="4466"/>
                  <a:pt x="4259" y="4260"/>
                </a:cubicBezTo>
                <a:cubicBezTo>
                  <a:pt x="4971" y="4054"/>
                  <a:pt x="4715" y="3237"/>
                  <a:pt x="4950" y="2924"/>
                </a:cubicBezTo>
                <a:cubicBezTo>
                  <a:pt x="5185" y="2611"/>
                  <a:pt x="5550" y="2624"/>
                  <a:pt x="5670" y="2384"/>
                </a:cubicBezTo>
                <a:cubicBezTo>
                  <a:pt x="5790" y="2144"/>
                  <a:pt x="5765" y="1698"/>
                  <a:pt x="5670" y="1484"/>
                </a:cubicBezTo>
                <a:cubicBezTo>
                  <a:pt x="5575" y="1270"/>
                  <a:pt x="5171" y="1347"/>
                  <a:pt x="5099" y="1100"/>
                </a:cubicBezTo>
                <a:cubicBezTo>
                  <a:pt x="5027" y="853"/>
                  <a:pt x="5210" y="229"/>
                  <a:pt x="5239" y="0"/>
                </a:cubicBezTo>
              </a:path>
            </a:pathLst>
          </a:custGeom>
          <a:noFill/>
          <a:ln w="38100" cap="flat" cmpd="sng">
            <a:solidFill>
              <a:srgbClr val="000000"/>
            </a:solidFill>
            <a:prstDash val="sysDot"/>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1" name="AutoShape 20"/>
          <p:cNvSpPr>
            <a:spLocks noChangeArrowheads="1"/>
          </p:cNvSpPr>
          <p:nvPr/>
        </p:nvSpPr>
        <p:spPr bwMode="auto">
          <a:xfrm rot="5400000">
            <a:off x="4537526" y="3522145"/>
            <a:ext cx="1028700" cy="914400"/>
          </a:xfrm>
          <a:prstGeom prst="homePlate">
            <a:avLst>
              <a:gd name="adj" fmla="val 28125"/>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22" name="AutoShape 21"/>
          <p:cNvSpPr>
            <a:spLocks noChangeArrowheads="1"/>
          </p:cNvSpPr>
          <p:nvPr/>
        </p:nvSpPr>
        <p:spPr bwMode="auto">
          <a:xfrm rot="5961897">
            <a:off x="6329629" y="3589687"/>
            <a:ext cx="1028700" cy="914400"/>
          </a:xfrm>
          <a:prstGeom prst="homePlate">
            <a:avLst>
              <a:gd name="adj" fmla="val 28125"/>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23" name="AutoShape 22" descr="Solid diamond"/>
          <p:cNvSpPr>
            <a:spLocks noChangeArrowheads="1"/>
          </p:cNvSpPr>
          <p:nvPr/>
        </p:nvSpPr>
        <p:spPr bwMode="auto">
          <a:xfrm rot="5400000">
            <a:off x="5355539" y="3264375"/>
            <a:ext cx="1311960" cy="1233487"/>
          </a:xfrm>
          <a:prstGeom prst="hexagon">
            <a:avLst>
              <a:gd name="adj" fmla="val 31725"/>
              <a:gd name="vf" fmla="val 115470"/>
            </a:avLst>
          </a:prstGeom>
          <a:solidFill>
            <a:srgbClr val="3366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4" name="Rettangolo 3"/>
          <p:cNvSpPr/>
          <p:nvPr/>
        </p:nvSpPr>
        <p:spPr>
          <a:xfrm>
            <a:off x="3799830" y="1550278"/>
            <a:ext cx="5190142" cy="537039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a:blip r:embed="rId2"/>
          <a:stretch>
            <a:fillRect/>
          </a:stretch>
        </p:blipFill>
        <p:spPr>
          <a:xfrm>
            <a:off x="4736891" y="2170116"/>
            <a:ext cx="3144569" cy="2885440"/>
          </a:xfrm>
          <a:prstGeom prst="rect">
            <a:avLst/>
          </a:prstGeom>
        </p:spPr>
      </p:pic>
      <p:sp>
        <p:nvSpPr>
          <p:cNvPr id="29" name="AutoShape 3"/>
          <p:cNvSpPr>
            <a:spLocks noChangeArrowheads="1"/>
          </p:cNvSpPr>
          <p:nvPr/>
        </p:nvSpPr>
        <p:spPr bwMode="auto">
          <a:xfrm>
            <a:off x="631755" y="816620"/>
            <a:ext cx="1770350" cy="2115951"/>
          </a:xfrm>
          <a:prstGeom prst="cube">
            <a:avLst>
              <a:gd name="adj" fmla="val 25000"/>
            </a:avLst>
          </a:prstGeom>
          <a:solidFill>
            <a:schemeClr val="bg1">
              <a:lumMod val="50000"/>
            </a:schemeClr>
          </a:solidFill>
          <a:ln w="9525">
            <a:solidFill>
              <a:schemeClr val="tx1"/>
            </a:solidFill>
            <a:miter lim="800000"/>
            <a:headEnd/>
            <a:tailEnd/>
          </a:ln>
          <a:effectLst/>
        </p:spPr>
        <p:txBody>
          <a:bodyPr wrap="none" anchor="ctr"/>
          <a:lstStyle/>
          <a:p>
            <a:endParaRPr lang="it-IT"/>
          </a:p>
        </p:txBody>
      </p:sp>
      <p:sp>
        <p:nvSpPr>
          <p:cNvPr id="30" name="Text Box 6"/>
          <p:cNvSpPr txBox="1">
            <a:spLocks noChangeArrowheads="1"/>
          </p:cNvSpPr>
          <p:nvPr/>
        </p:nvSpPr>
        <p:spPr bwMode="auto">
          <a:xfrm>
            <a:off x="455934" y="30208"/>
            <a:ext cx="2393251" cy="6780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it-IT" sz="2000" dirty="0"/>
              <a:t>TETRAGONAL</a:t>
            </a:r>
          </a:p>
          <a:p>
            <a:pPr algn="ctr"/>
            <a:r>
              <a:rPr lang="it-IT" sz="1800" dirty="0"/>
              <a:t>1100°C&gt;T&gt;2100°C (T.F.)</a:t>
            </a:r>
            <a:endParaRPr lang="it-IT" sz="2000" dirty="0"/>
          </a:p>
        </p:txBody>
      </p:sp>
      <p:grpSp>
        <p:nvGrpSpPr>
          <p:cNvPr id="31" name="Group 13"/>
          <p:cNvGrpSpPr>
            <a:grpSpLocks/>
          </p:cNvGrpSpPr>
          <p:nvPr/>
        </p:nvGrpSpPr>
        <p:grpSpPr bwMode="auto">
          <a:xfrm>
            <a:off x="515798" y="2836355"/>
            <a:ext cx="2772259" cy="3849365"/>
            <a:chOff x="4208" y="2299"/>
            <a:chExt cx="1284" cy="1864"/>
          </a:xfrm>
        </p:grpSpPr>
        <p:sp>
          <p:nvSpPr>
            <p:cNvPr id="32" name="AutoShape 4"/>
            <p:cNvSpPr>
              <a:spLocks noChangeArrowheads="1"/>
            </p:cNvSpPr>
            <p:nvPr/>
          </p:nvSpPr>
          <p:spPr bwMode="auto">
            <a:xfrm rot="475302">
              <a:off x="4272" y="2688"/>
              <a:ext cx="1151" cy="1475"/>
            </a:xfrm>
            <a:prstGeom prst="cube">
              <a:avLst>
                <a:gd name="adj" fmla="val 41565"/>
              </a:avLst>
            </a:prstGeom>
            <a:solidFill>
              <a:srgbClr val="00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3" name="Text Box 7"/>
            <p:cNvSpPr txBox="1">
              <a:spLocks noChangeArrowheads="1"/>
            </p:cNvSpPr>
            <p:nvPr/>
          </p:nvSpPr>
          <p:spPr bwMode="auto">
            <a:xfrm>
              <a:off x="4208" y="2299"/>
              <a:ext cx="1284" cy="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it-IT" sz="2000" dirty="0"/>
                <a:t>MONOCLINIC</a:t>
              </a:r>
            </a:p>
            <a:p>
              <a:pPr algn="ctr"/>
              <a:r>
                <a:rPr lang="it-IT" sz="1800" dirty="0"/>
                <a:t>1100°C&gt;T&gt; </a:t>
              </a:r>
              <a:r>
                <a:rPr lang="it-IT" dirty="0"/>
                <a:t>Room </a:t>
              </a:r>
              <a:r>
                <a:rPr lang="it-IT" dirty="0" err="1"/>
                <a:t>Temp</a:t>
              </a:r>
              <a:r>
                <a:rPr lang="it-IT" dirty="0"/>
                <a:t>.</a:t>
              </a:r>
              <a:endParaRPr lang="it-IT" sz="2000" dirty="0"/>
            </a:p>
          </p:txBody>
        </p:sp>
      </p:grpSp>
      <p:sp>
        <p:nvSpPr>
          <p:cNvPr id="34" name="AutoShape 8"/>
          <p:cNvSpPr>
            <a:spLocks noChangeArrowheads="1"/>
          </p:cNvSpPr>
          <p:nvPr/>
        </p:nvSpPr>
        <p:spPr bwMode="auto">
          <a:xfrm rot="5400000">
            <a:off x="-1810137" y="1920146"/>
            <a:ext cx="3800279" cy="180005"/>
          </a:xfrm>
          <a:prstGeom prst="rightArrow">
            <a:avLst>
              <a:gd name="adj1" fmla="val 50000"/>
              <a:gd name="adj2" fmla="val 921552"/>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Tree>
    <p:extLst>
      <p:ext uri="{BB962C8B-B14F-4D97-AF65-F5344CB8AC3E}">
        <p14:creationId xmlns:p14="http://schemas.microsoft.com/office/powerpoint/2010/main" val="46481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hidden"/>
                                      </p:to>
                                    </p:set>
                                  </p:childTnLst>
                                </p:cTn>
                              </p:par>
                              <p:par>
                                <p:cTn id="10" presetID="42" presetClass="path" presetSubtype="0" accel="50000" decel="50000" fill="hold" grpId="0" nodeType="withEffect">
                                  <p:stCondLst>
                                    <p:cond delay="0"/>
                                  </p:stCondLst>
                                  <p:childTnLst>
                                    <p:animMotion origin="layout" path="M -2.43835E-6 4.47015E-6 L -0.13459 -0.09626 " pathEditMode="relative" rAng="0" ptsTypes="AA">
                                      <p:cBhvr>
                                        <p:cTn id="11" dur="2000" fill="hold"/>
                                        <p:tgtEl>
                                          <p:spTgt spid="21"/>
                                        </p:tgtEl>
                                        <p:attrNameLst>
                                          <p:attrName>ppt_x</p:attrName>
                                          <p:attrName>ppt_y</p:attrName>
                                        </p:attrNameLst>
                                      </p:cBhvr>
                                      <p:rCtr x="-6738" y="-4813"/>
                                    </p:animMotion>
                                  </p:childTnLst>
                                </p:cTn>
                              </p:par>
                              <p:par>
                                <p:cTn id="12" presetID="42" presetClass="path" presetSubtype="0" accel="50000" decel="50000" fill="hold" grpId="0" nodeType="withEffect">
                                  <p:stCondLst>
                                    <p:cond delay="0"/>
                                  </p:stCondLst>
                                  <p:childTnLst>
                                    <p:animMotion origin="layout" path="M 2.5356E-6 -3.25312E-6 L 0.15856 -0.07519 " pathEditMode="relative" rAng="0" ptsTypes="AA">
                                      <p:cBhvr>
                                        <p:cTn id="13" dur="2000" fill="hold"/>
                                        <p:tgtEl>
                                          <p:spTgt spid="22"/>
                                        </p:tgtEl>
                                        <p:attrNameLst>
                                          <p:attrName>ppt_x</p:attrName>
                                          <p:attrName>ppt_y</p:attrName>
                                        </p:attrNameLst>
                                      </p:cBhvr>
                                      <p:rCtr x="7919" y="-3771"/>
                                    </p:animMotion>
                                  </p:childTnLst>
                                </p:cTn>
                              </p:par>
                              <p:par>
                                <p:cTn id="14" presetID="6" presetClass="emph" presetSubtype="0" fill="hold" grpId="0" nodeType="withEffect">
                                  <p:stCondLst>
                                    <p:cond delay="0"/>
                                  </p:stCondLst>
                                  <p:childTnLst>
                                    <p:animScale>
                                      <p:cBhvr>
                                        <p:cTn id="15" dur="2000" fill="hold"/>
                                        <p:tgtEl>
                                          <p:spTgt spid="23"/>
                                        </p:tgtEl>
                                      </p:cBhvr>
                                      <p:by x="150000" y="150000"/>
                                    </p:animScale>
                                  </p:childTnLst>
                                </p:cTn>
                              </p:par>
                              <p:par>
                                <p:cTn id="16" presetID="1" presetClass="exit" presetSubtype="0" fill="hold" nodeType="withEffect">
                                  <p:stCondLst>
                                    <p:cond delay="0"/>
                                  </p:stCondLst>
                                  <p:childTnLst>
                                    <p:set>
                                      <p:cBhvr>
                                        <p:cTn id="17" dur="1" fill="hold">
                                          <p:stCondLst>
                                            <p:cond delay="0"/>
                                          </p:stCondLst>
                                        </p:cTn>
                                        <p:tgtEl>
                                          <p:spTgt spid="2"/>
                                        </p:tgtEl>
                                        <p:attrNameLst>
                                          <p:attrName>style.visibility</p:attrName>
                                        </p:attrNameLst>
                                      </p:cBhvr>
                                      <p:to>
                                        <p:strVal val="hidden"/>
                                      </p:to>
                                    </p:set>
                                  </p:childTnLst>
                                </p:cTn>
                              </p:par>
                              <p:par>
                                <p:cTn id="18" presetID="9"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par>
                                <p:cTn id="21" presetID="9"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dissolve">
                                      <p:cBhvr>
                                        <p:cTn id="23" dur="500"/>
                                        <p:tgtEl>
                                          <p:spTgt spid="31"/>
                                        </p:tgtEl>
                                      </p:cBhvr>
                                    </p:animEffect>
                                  </p:childTnLst>
                                </p:cTn>
                              </p:par>
                              <p:par>
                                <p:cTn id="24" presetID="42" presetClass="path" presetSubtype="0" accel="50000" decel="50000" fill="hold" grpId="0" nodeType="withEffect">
                                  <p:stCondLst>
                                    <p:cond delay="0"/>
                                  </p:stCondLst>
                                  <p:childTnLst>
                                    <p:animMotion origin="layout" path="M 0 0  L 0 0.33306  E" pathEditMode="relative" ptsTypes="">
                                      <p:cBhvr>
                                        <p:cTn id="25" dur="2000" fill="hold"/>
                                        <p:tgtEl>
                                          <p:spTgt spid="3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4"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zirconia frac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802" y="2330040"/>
            <a:ext cx="4714875" cy="3105150"/>
          </a:xfrm>
          <a:prstGeom prst="rect">
            <a:avLst/>
          </a:prstGeom>
        </p:spPr>
      </p:pic>
      <p:pic>
        <p:nvPicPr>
          <p:cNvPr id="3" name="Immagine 2" descr="zirconia x r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40" y="2330040"/>
            <a:ext cx="3009900" cy="3219450"/>
          </a:xfrm>
          <a:prstGeom prst="rect">
            <a:avLst/>
          </a:prstGeom>
        </p:spPr>
      </p:pic>
      <p:sp>
        <p:nvSpPr>
          <p:cNvPr id="4" name="CasellaDiTesto 3"/>
          <p:cNvSpPr txBox="1"/>
          <p:nvPr/>
        </p:nvSpPr>
        <p:spPr>
          <a:xfrm>
            <a:off x="870857" y="1187583"/>
            <a:ext cx="7058994" cy="830997"/>
          </a:xfrm>
          <a:prstGeom prst="rect">
            <a:avLst/>
          </a:prstGeom>
          <a:noFill/>
        </p:spPr>
        <p:txBody>
          <a:bodyPr wrap="none" rtlCol="0">
            <a:spAutoFit/>
          </a:bodyPr>
          <a:lstStyle/>
          <a:p>
            <a:pPr algn="ctr"/>
            <a:r>
              <a:rPr lang="it-IT" sz="2400" dirty="0" err="1"/>
              <a:t>Fracture</a:t>
            </a:r>
            <a:r>
              <a:rPr lang="it-IT" sz="2400" dirty="0"/>
              <a:t> of </a:t>
            </a:r>
            <a:r>
              <a:rPr lang="it-IT" sz="2400" dirty="0" err="1"/>
              <a:t>zirconia</a:t>
            </a:r>
            <a:r>
              <a:rPr lang="it-IT" sz="2400" dirty="0"/>
              <a:t> </a:t>
            </a:r>
            <a:r>
              <a:rPr lang="it-IT" sz="2400" dirty="0" err="1"/>
              <a:t>ball</a:t>
            </a:r>
            <a:r>
              <a:rPr lang="it-IT" sz="2400" dirty="0"/>
              <a:t> heads for hip joint </a:t>
            </a:r>
            <a:r>
              <a:rPr lang="it-IT" sz="2400" dirty="0" err="1"/>
              <a:t>prostheses</a:t>
            </a:r>
            <a:r>
              <a:rPr lang="it-IT" sz="2400" dirty="0"/>
              <a:t>: </a:t>
            </a:r>
          </a:p>
          <a:p>
            <a:pPr algn="ctr"/>
            <a:r>
              <a:rPr lang="it-IT" sz="2400" dirty="0"/>
              <a:t>the </a:t>
            </a:r>
            <a:r>
              <a:rPr lang="it-IT" sz="2400" dirty="0" err="1"/>
              <a:t>Prozyr</a:t>
            </a:r>
            <a:r>
              <a:rPr lang="it-IT" sz="2400" dirty="0"/>
              <a:t>® affaire</a:t>
            </a:r>
          </a:p>
        </p:txBody>
      </p:sp>
      <p:sp>
        <p:nvSpPr>
          <p:cNvPr id="5" name="Rettangolo 4"/>
          <p:cNvSpPr/>
          <p:nvPr/>
        </p:nvSpPr>
        <p:spPr>
          <a:xfrm>
            <a:off x="170080" y="5552138"/>
            <a:ext cx="8567520" cy="954107"/>
          </a:xfrm>
          <a:prstGeom prst="rect">
            <a:avLst/>
          </a:prstGeom>
        </p:spPr>
        <p:txBody>
          <a:bodyPr wrap="square">
            <a:spAutoFit/>
          </a:bodyPr>
          <a:lstStyle/>
          <a:p>
            <a:r>
              <a:rPr lang="it-IT" sz="1400" dirty="0"/>
              <a:t>St. </a:t>
            </a:r>
            <a:r>
              <a:rPr lang="it-IT" sz="1400" dirty="0" err="1"/>
              <a:t>Gobain</a:t>
            </a:r>
            <a:r>
              <a:rPr lang="it-IT" sz="1400" dirty="0"/>
              <a:t> </a:t>
            </a:r>
            <a:r>
              <a:rPr lang="it-IT" sz="1400" dirty="0" err="1"/>
              <a:t>Desmarquest</a:t>
            </a:r>
            <a:r>
              <a:rPr lang="it-IT" sz="1400" dirty="0"/>
              <a:t> </a:t>
            </a:r>
            <a:r>
              <a:rPr lang="it-IT" sz="1400" dirty="0" err="1"/>
              <a:t>reported</a:t>
            </a:r>
            <a:r>
              <a:rPr lang="it-IT" sz="1400" dirty="0"/>
              <a:t> 162 </a:t>
            </a:r>
            <a:r>
              <a:rPr lang="it-IT" sz="1400" dirty="0" err="1"/>
              <a:t>known</a:t>
            </a:r>
            <a:r>
              <a:rPr lang="it-IT" sz="1400" dirty="0"/>
              <a:t> </a:t>
            </a:r>
            <a:r>
              <a:rPr lang="it-IT" sz="1400" dirty="0" err="1"/>
              <a:t>failures</a:t>
            </a:r>
            <a:r>
              <a:rPr lang="it-IT" sz="1400" dirty="0"/>
              <a:t> </a:t>
            </a:r>
            <a:r>
              <a:rPr lang="it-IT" sz="1400" dirty="0" err="1"/>
              <a:t>requiring</a:t>
            </a:r>
            <a:r>
              <a:rPr lang="it-IT" sz="1400" dirty="0"/>
              <a:t> </a:t>
            </a:r>
            <a:r>
              <a:rPr lang="it-IT" sz="1400" dirty="0" err="1"/>
              <a:t>revision</a:t>
            </a:r>
            <a:r>
              <a:rPr lang="it-IT" sz="1400" dirty="0"/>
              <a:t>, and </a:t>
            </a:r>
            <a:r>
              <a:rPr lang="it-IT" sz="1400" dirty="0" err="1"/>
              <a:t>that</a:t>
            </a:r>
            <a:r>
              <a:rPr lang="it-IT" sz="1400" dirty="0"/>
              <a:t> 9,051 heads </a:t>
            </a:r>
            <a:r>
              <a:rPr lang="it-IT" sz="1400" dirty="0" err="1"/>
              <a:t>were</a:t>
            </a:r>
            <a:r>
              <a:rPr lang="it-IT" sz="1400" dirty="0"/>
              <a:t> </a:t>
            </a:r>
            <a:r>
              <a:rPr lang="it-IT" sz="1400" dirty="0" err="1"/>
              <a:t>involved</a:t>
            </a:r>
            <a:r>
              <a:rPr lang="it-IT" sz="1400" dirty="0"/>
              <a:t> in the </a:t>
            </a:r>
            <a:r>
              <a:rPr lang="it-IT" sz="1400" dirty="0" err="1"/>
              <a:t>affected</a:t>
            </a:r>
            <a:r>
              <a:rPr lang="it-IT" sz="1400" dirty="0"/>
              <a:t> </a:t>
            </a:r>
            <a:r>
              <a:rPr lang="it-IT" sz="1400" dirty="0" err="1"/>
              <a:t>batches</a:t>
            </a:r>
            <a:r>
              <a:rPr lang="it-IT" sz="1400" dirty="0"/>
              <a:t>. Of </a:t>
            </a:r>
            <a:r>
              <a:rPr lang="it-IT" sz="1400" dirty="0" err="1"/>
              <a:t>those</a:t>
            </a:r>
            <a:r>
              <a:rPr lang="it-IT" sz="1400" dirty="0"/>
              <a:t> 9,051 heads </a:t>
            </a:r>
            <a:r>
              <a:rPr lang="it-IT" sz="1400" dirty="0" err="1"/>
              <a:t>involved</a:t>
            </a:r>
            <a:r>
              <a:rPr lang="it-IT" sz="1400" dirty="0"/>
              <a:t>, </a:t>
            </a:r>
            <a:r>
              <a:rPr lang="it-IT" sz="1400" dirty="0" err="1"/>
              <a:t>it</a:t>
            </a:r>
            <a:r>
              <a:rPr lang="it-IT" sz="1400" dirty="0"/>
              <a:t> </a:t>
            </a:r>
            <a:r>
              <a:rPr lang="it-IT" sz="1400" dirty="0" err="1"/>
              <a:t>is</a:t>
            </a:r>
            <a:r>
              <a:rPr lang="it-IT" sz="1400" dirty="0"/>
              <a:t> </a:t>
            </a:r>
            <a:r>
              <a:rPr lang="it-IT" sz="1400" dirty="0" err="1"/>
              <a:t>unknown</a:t>
            </a:r>
            <a:r>
              <a:rPr lang="it-IT" sz="1400" dirty="0"/>
              <a:t> </a:t>
            </a:r>
            <a:r>
              <a:rPr lang="it-IT" sz="1400" dirty="0" err="1"/>
              <a:t>how</a:t>
            </a:r>
            <a:r>
              <a:rPr lang="it-IT" sz="1400" dirty="0"/>
              <a:t> </a:t>
            </a:r>
            <a:r>
              <a:rPr lang="it-IT" sz="1400" dirty="0" err="1"/>
              <a:t>many</a:t>
            </a:r>
            <a:r>
              <a:rPr lang="it-IT" sz="1400" dirty="0"/>
              <a:t> </a:t>
            </a:r>
            <a:r>
              <a:rPr lang="it-IT" sz="1400" dirty="0" err="1"/>
              <a:t>have</a:t>
            </a:r>
            <a:r>
              <a:rPr lang="it-IT" sz="1400" dirty="0"/>
              <a:t> </a:t>
            </a:r>
            <a:r>
              <a:rPr lang="it-IT" sz="1400" dirty="0" err="1"/>
              <a:t>already</a:t>
            </a:r>
            <a:r>
              <a:rPr lang="it-IT" sz="1400" dirty="0"/>
              <a:t> </a:t>
            </a:r>
            <a:r>
              <a:rPr lang="it-IT" sz="1400" dirty="0" err="1"/>
              <a:t>been</a:t>
            </a:r>
            <a:r>
              <a:rPr lang="it-IT" sz="1400" dirty="0"/>
              <a:t> </a:t>
            </a:r>
            <a:r>
              <a:rPr lang="it-IT" sz="1400" dirty="0" err="1"/>
              <a:t>implanted</a:t>
            </a:r>
            <a:r>
              <a:rPr lang="it-IT" sz="1400" dirty="0"/>
              <a:t>. The company </a:t>
            </a:r>
            <a:r>
              <a:rPr lang="it-IT" sz="1400" dirty="0" err="1"/>
              <a:t>recalled</a:t>
            </a:r>
            <a:r>
              <a:rPr lang="it-IT" sz="1400" dirty="0"/>
              <a:t> </a:t>
            </a:r>
            <a:r>
              <a:rPr lang="it-IT" sz="1400" dirty="0" err="1"/>
              <a:t>several</a:t>
            </a:r>
            <a:r>
              <a:rPr lang="it-IT" sz="1400" dirty="0"/>
              <a:t> </a:t>
            </a:r>
            <a:r>
              <a:rPr lang="it-IT" sz="1400" dirty="0" err="1"/>
              <a:t>batches</a:t>
            </a:r>
            <a:r>
              <a:rPr lang="it-IT" sz="1400" dirty="0"/>
              <a:t> by production </a:t>
            </a:r>
            <a:r>
              <a:rPr lang="it-IT" sz="1400" dirty="0" err="1"/>
              <a:t>numbers</a:t>
            </a:r>
            <a:r>
              <a:rPr lang="it-IT" sz="1400" dirty="0"/>
              <a:t> and, due to a </a:t>
            </a:r>
            <a:r>
              <a:rPr lang="it-IT" sz="1400" dirty="0" err="1"/>
              <a:t>class</a:t>
            </a:r>
            <a:r>
              <a:rPr lang="it-IT" sz="1400" dirty="0"/>
              <a:t> </a:t>
            </a:r>
            <a:r>
              <a:rPr lang="it-IT" sz="1400" dirty="0" err="1"/>
              <a:t>action</a:t>
            </a:r>
            <a:r>
              <a:rPr lang="it-IT" sz="1400" dirty="0"/>
              <a:t>, </a:t>
            </a:r>
            <a:r>
              <a:rPr lang="it-IT" sz="1400" dirty="0" err="1"/>
              <a:t>filed</a:t>
            </a:r>
            <a:r>
              <a:rPr lang="it-IT" sz="1400" dirty="0"/>
              <a:t> for </a:t>
            </a:r>
            <a:r>
              <a:rPr lang="it-IT" sz="1400" dirty="0" err="1"/>
              <a:t>bankruptcy</a:t>
            </a:r>
            <a:r>
              <a:rPr lang="it-IT" sz="1400" dirty="0"/>
              <a:t> and </a:t>
            </a:r>
            <a:r>
              <a:rPr lang="it-IT" sz="1400" dirty="0" err="1"/>
              <a:t>disappeared</a:t>
            </a:r>
            <a:r>
              <a:rPr lang="it-IT" sz="1400" dirty="0"/>
              <a:t>.</a:t>
            </a:r>
          </a:p>
        </p:txBody>
      </p:sp>
    </p:spTree>
    <p:extLst>
      <p:ext uri="{BB962C8B-B14F-4D97-AF65-F5344CB8AC3E}">
        <p14:creationId xmlns:p14="http://schemas.microsoft.com/office/powerpoint/2010/main" val="2184187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22000"/>
          </a:blip>
          <a:stretch>
            <a:fillRect/>
          </a:stretch>
        </a:blip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0" y="0"/>
            <a:ext cx="4459256" cy="1524000"/>
          </a:xfrm>
        </p:spPr>
        <p:txBody>
          <a:bodyPr/>
          <a:lstStyle/>
          <a:p>
            <a:r>
              <a:rPr lang="it-IT" dirty="0" err="1"/>
              <a:t>Outline</a:t>
            </a:r>
            <a:endParaRPr lang="it-IT" dirty="0"/>
          </a:p>
        </p:txBody>
      </p:sp>
      <p:sp>
        <p:nvSpPr>
          <p:cNvPr id="229379" name="Rectangle 3"/>
          <p:cNvSpPr>
            <a:spLocks noGrp="1" noChangeArrowheads="1"/>
          </p:cNvSpPr>
          <p:nvPr>
            <p:ph type="body" idx="1"/>
          </p:nvPr>
        </p:nvSpPr>
        <p:spPr>
          <a:xfrm>
            <a:off x="0" y="1890713"/>
            <a:ext cx="3999201" cy="3352800"/>
          </a:xfrm>
          <a:blipFill rotWithShape="1">
            <a:blip r:embed="rId3">
              <a:alphaModFix amt="36000"/>
            </a:blip>
            <a:stretch>
              <a:fillRect/>
            </a:stretch>
          </a:blipFill>
        </p:spPr>
        <p:txBody>
          <a:bodyPr/>
          <a:lstStyle/>
          <a:p>
            <a:pPr lvl="1">
              <a:buFontTx/>
              <a:buNone/>
            </a:pPr>
            <a:r>
              <a:rPr lang="it-IT" sz="2000" b="1" dirty="0" err="1"/>
              <a:t>Techniques</a:t>
            </a:r>
            <a:endParaRPr lang="it-IT" sz="2000" b="1" dirty="0"/>
          </a:p>
          <a:p>
            <a:pPr lvl="1">
              <a:buFontTx/>
              <a:buNone/>
            </a:pPr>
            <a:endParaRPr lang="it-IT" sz="2000" b="1" dirty="0"/>
          </a:p>
          <a:p>
            <a:pPr lvl="1">
              <a:buFontTx/>
              <a:buNone/>
            </a:pPr>
            <a:r>
              <a:rPr lang="it-IT" sz="2000" b="1" dirty="0" err="1">
                <a:solidFill>
                  <a:srgbClr val="000000"/>
                </a:solidFill>
              </a:rPr>
              <a:t>Raman</a:t>
            </a:r>
            <a:r>
              <a:rPr lang="it-IT" sz="2000" b="1" dirty="0">
                <a:solidFill>
                  <a:srgbClr val="000000"/>
                </a:solidFill>
              </a:rPr>
              <a:t> </a:t>
            </a:r>
            <a:r>
              <a:rPr lang="it-IT" sz="2000" b="1" dirty="0" err="1">
                <a:solidFill>
                  <a:srgbClr val="000000"/>
                </a:solidFill>
              </a:rPr>
              <a:t>spectroscopy</a:t>
            </a:r>
            <a:endParaRPr lang="it-IT" sz="2000" b="1" dirty="0">
              <a:solidFill>
                <a:srgbClr val="000000"/>
              </a:solidFill>
            </a:endParaRPr>
          </a:p>
          <a:p>
            <a:pPr lvl="1">
              <a:buFontTx/>
              <a:buNone/>
            </a:pPr>
            <a:r>
              <a:rPr lang="it-IT" sz="2000" b="1" dirty="0" err="1">
                <a:solidFill>
                  <a:srgbClr val="000000"/>
                </a:solidFill>
              </a:rPr>
              <a:t>Fluorescence</a:t>
            </a:r>
            <a:r>
              <a:rPr lang="it-IT" sz="2000" b="1" dirty="0">
                <a:solidFill>
                  <a:srgbClr val="000000"/>
                </a:solidFill>
              </a:rPr>
              <a:t> </a:t>
            </a:r>
            <a:r>
              <a:rPr lang="it-IT" sz="2000" b="1" dirty="0" err="1">
                <a:solidFill>
                  <a:srgbClr val="000000"/>
                </a:solidFill>
              </a:rPr>
              <a:t>spectroscopy</a:t>
            </a:r>
            <a:endParaRPr lang="it-IT" sz="2000" b="1" dirty="0">
              <a:solidFill>
                <a:srgbClr val="000000"/>
              </a:solidFill>
            </a:endParaRPr>
          </a:p>
          <a:p>
            <a:pPr lvl="1">
              <a:buFontTx/>
              <a:buNone/>
            </a:pPr>
            <a:endParaRPr lang="it-IT" sz="2000" b="1" dirty="0">
              <a:solidFill>
                <a:srgbClr val="000000"/>
              </a:solidFill>
            </a:endParaRPr>
          </a:p>
          <a:p>
            <a:pPr lvl="1">
              <a:buFontTx/>
              <a:buNone/>
            </a:pPr>
            <a:r>
              <a:rPr lang="it-IT" sz="2000" b="1" dirty="0" err="1">
                <a:solidFill>
                  <a:srgbClr val="000000"/>
                </a:solidFill>
              </a:rPr>
              <a:t>Instrumentation</a:t>
            </a:r>
            <a:endParaRPr lang="it-IT" sz="2000" b="1" dirty="0">
              <a:solidFill>
                <a:srgbClr val="000000"/>
              </a:solidFill>
            </a:endParaRPr>
          </a:p>
        </p:txBody>
      </p:sp>
      <p:sp>
        <p:nvSpPr>
          <p:cNvPr id="229381" name="Text Box 5"/>
          <p:cNvSpPr txBox="1">
            <a:spLocks noChangeArrowheads="1"/>
          </p:cNvSpPr>
          <p:nvPr/>
        </p:nvSpPr>
        <p:spPr bwMode="auto">
          <a:xfrm>
            <a:off x="4800600" y="1524000"/>
            <a:ext cx="39020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it-IT"/>
          </a:p>
        </p:txBody>
      </p:sp>
      <p:sp>
        <p:nvSpPr>
          <p:cNvPr id="229382" name="Text Box 6"/>
          <p:cNvSpPr txBox="1">
            <a:spLocks noChangeArrowheads="1"/>
          </p:cNvSpPr>
          <p:nvPr/>
        </p:nvSpPr>
        <p:spPr bwMode="auto">
          <a:xfrm>
            <a:off x="4084045" y="840395"/>
            <a:ext cx="5449599" cy="5709255"/>
          </a:xfrm>
          <a:prstGeom prst="rect">
            <a:avLst/>
          </a:prstGeom>
          <a:blipFill rotWithShape="1">
            <a:blip r:embed="rId3">
              <a:alphaModFix amt="36000"/>
            </a:blip>
            <a:stretch>
              <a:fillRect/>
            </a:stretch>
          </a:blipFill>
          <a:ln>
            <a:noFill/>
          </a:ln>
          <a:effectLst/>
        </p:spPr>
        <p:txBody>
          <a:bodyPr wrap="square" anchor="b">
            <a:spAutoFit/>
          </a:bodyPr>
          <a:lstStyle/>
          <a:p>
            <a:r>
              <a:rPr lang="it-IT" sz="2000" b="1" dirty="0" err="1"/>
              <a:t>Technological</a:t>
            </a:r>
            <a:r>
              <a:rPr lang="it-IT" sz="2000" b="1" dirty="0"/>
              <a:t> </a:t>
            </a:r>
            <a:r>
              <a:rPr lang="it-IT" sz="2000" b="1" dirty="0" err="1"/>
              <a:t>issues</a:t>
            </a:r>
            <a:r>
              <a:rPr lang="it-IT" sz="2000" b="1" dirty="0"/>
              <a:t> </a:t>
            </a:r>
            <a:r>
              <a:rPr lang="it-IT" sz="2000" b="1" dirty="0" err="1"/>
              <a:t>tackled</a:t>
            </a:r>
            <a:endParaRPr lang="it-IT" sz="2000" b="1" dirty="0"/>
          </a:p>
          <a:p>
            <a:endParaRPr lang="it-IT" sz="2000" b="1" dirty="0"/>
          </a:p>
          <a:p>
            <a:r>
              <a:rPr lang="sk-SK" sz="2000" b="1" dirty="0">
                <a:solidFill>
                  <a:srgbClr val="FF0000"/>
                </a:solidFill>
                <a:latin typeface="Calibri"/>
                <a:cs typeface="Calibri"/>
              </a:rPr>
              <a:t>-) Stresses in Silicon-based microcircuits;</a:t>
            </a:r>
          </a:p>
          <a:p>
            <a:endParaRPr lang="sk-SK" sz="2000" b="1" dirty="0">
              <a:solidFill>
                <a:srgbClr val="FF0000"/>
              </a:solidFill>
              <a:latin typeface="Calibri"/>
              <a:cs typeface="Calibri"/>
            </a:endParaRPr>
          </a:p>
          <a:p>
            <a:r>
              <a:rPr lang="sk-SK" sz="2000" b="1" dirty="0">
                <a:solidFill>
                  <a:srgbClr val="FF0000"/>
                </a:solidFill>
                <a:latin typeface="Calibri"/>
                <a:cs typeface="Calibri"/>
              </a:rPr>
              <a:t>-) Aging of Perovskite-based capacitors;</a:t>
            </a:r>
          </a:p>
          <a:p>
            <a:endParaRPr lang="sk-SK" sz="2000" b="1" dirty="0">
              <a:solidFill>
                <a:srgbClr val="FF0000"/>
              </a:solidFill>
              <a:latin typeface="Calibri"/>
              <a:cs typeface="Calibri"/>
            </a:endParaRPr>
          </a:p>
          <a:p>
            <a:r>
              <a:rPr lang="sk-SK" sz="2000" b="1" dirty="0">
                <a:solidFill>
                  <a:srgbClr val="FF0000"/>
                </a:solidFill>
                <a:latin typeface="Calibri"/>
                <a:cs typeface="Calibri"/>
              </a:rPr>
              <a:t>-) Phases and stresses in ceramic materials: Hyp Joint Prostheses;</a:t>
            </a:r>
          </a:p>
          <a:p>
            <a:endParaRPr lang="sk-SK" sz="2000" b="1" dirty="0">
              <a:solidFill>
                <a:srgbClr val="FF0000"/>
              </a:solidFill>
              <a:latin typeface="Calibri"/>
              <a:cs typeface="Calibri"/>
            </a:endParaRPr>
          </a:p>
          <a:p>
            <a:r>
              <a:rPr lang="sk-SK" sz="2000" b="1" dirty="0">
                <a:solidFill>
                  <a:srgbClr val="FF0000"/>
                </a:solidFill>
                <a:latin typeface="Calibri"/>
                <a:cs typeface="Calibri"/>
              </a:rPr>
              <a:t>-) Stresses in Low-temperature Co-fired Ceramic for electronic applications;</a:t>
            </a:r>
          </a:p>
          <a:p>
            <a:endParaRPr lang="sk-SK" sz="2000" b="1" dirty="0">
              <a:solidFill>
                <a:srgbClr val="FF0000"/>
              </a:solidFill>
              <a:latin typeface="Calibri"/>
              <a:cs typeface="Calibri"/>
            </a:endParaRPr>
          </a:p>
          <a:p>
            <a:r>
              <a:rPr lang="sk-SK" sz="2000" b="1" dirty="0">
                <a:solidFill>
                  <a:srgbClr val="FF0000"/>
                </a:solidFill>
                <a:latin typeface="Calibri"/>
                <a:cs typeface="Calibri"/>
              </a:rPr>
              <a:t>-) Delamination of Thermal Barrier Coatings on Turbine blades for aerospace industry;</a:t>
            </a:r>
          </a:p>
          <a:p>
            <a:endParaRPr lang="sk-SK" sz="2000" b="1" dirty="0">
              <a:solidFill>
                <a:srgbClr val="FF0000"/>
              </a:solidFill>
              <a:latin typeface="Calibri"/>
              <a:cs typeface="Calibri"/>
            </a:endParaRPr>
          </a:p>
          <a:p>
            <a:r>
              <a:rPr lang="sk-SK" sz="2000" b="1" dirty="0">
                <a:solidFill>
                  <a:srgbClr val="FF0000"/>
                </a:solidFill>
                <a:latin typeface="Calibri"/>
                <a:cs typeface="Calibri"/>
              </a:rPr>
              <a:t>-) Residual stresses and toughness in ceramic nano composites;</a:t>
            </a:r>
            <a:endParaRPr lang="en-US" sz="2000" b="1" dirty="0">
              <a:solidFill>
                <a:srgbClr val="FF0000"/>
              </a:solidFill>
              <a:latin typeface="Calibri"/>
              <a:cs typeface="Calibri"/>
            </a:endParaRPr>
          </a:p>
          <a:p>
            <a:pPr>
              <a:lnSpc>
                <a:spcPct val="130000"/>
              </a:lnSpc>
            </a:pPr>
            <a:endParaRPr lang="it-IT" sz="2000" b="1" dirty="0"/>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4798" y="0"/>
            <a:ext cx="2859202" cy="614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938643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rub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111" y="761084"/>
            <a:ext cx="6629400" cy="5378068"/>
          </a:xfrm>
          <a:prstGeom prst="rect">
            <a:avLst/>
          </a:prstGeom>
        </p:spPr>
      </p:pic>
    </p:spTree>
    <p:extLst>
      <p:ext uri="{BB962C8B-B14F-4D97-AF65-F5344CB8AC3E}">
        <p14:creationId xmlns:p14="http://schemas.microsoft.com/office/powerpoint/2010/main" val="3376543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85800"/>
            <a:ext cx="6629400" cy="5351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9443" name="Text Box 3"/>
          <p:cNvSpPr txBox="1">
            <a:spLocks noChangeArrowheads="1"/>
          </p:cNvSpPr>
          <p:nvPr/>
        </p:nvSpPr>
        <p:spPr bwMode="auto">
          <a:xfrm>
            <a:off x="1905000" y="838200"/>
            <a:ext cx="5419422" cy="830997"/>
          </a:xfrm>
          <a:prstGeom prst="rect">
            <a:avLst/>
          </a:prstGeom>
          <a:noFill/>
          <a:ln>
            <a:noFill/>
          </a:ln>
          <a:effectLst/>
          <a:extLst>
            <a:ext uri="{909E8E84-426E-40dd-AFC4-6F175D3DCCD1}">
              <a14:hiddenFill xmlns:a14="http://schemas.microsoft.com/office/drawing/2010/main" xmlns="">
                <a:solidFill>
                  <a:srgbClr val="FF9999"/>
                </a:solidFill>
              </a14:hiddenFill>
            </a:ext>
            <a:ext uri="{91240B29-F687-4f45-9708-019B960494DF}">
              <a14:hiddenLine xmlns:a14="http://schemas.microsoft.com/office/drawing/2010/main" xmlns="" w="9525">
                <a:solidFill>
                  <a:srgbClr val="FF66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400" b="1" dirty="0" err="1"/>
              <a:t>Typical</a:t>
            </a:r>
            <a:r>
              <a:rPr lang="it-IT" sz="2400" b="1" dirty="0"/>
              <a:t> </a:t>
            </a:r>
            <a:r>
              <a:rPr lang="it-IT" sz="2400" b="1" dirty="0" err="1"/>
              <a:t>fluorescence</a:t>
            </a:r>
            <a:r>
              <a:rPr lang="it-IT" sz="2400" b="1" dirty="0"/>
              <a:t> </a:t>
            </a:r>
            <a:r>
              <a:rPr lang="it-IT" sz="2400" b="1" dirty="0" err="1"/>
              <a:t>spectrum</a:t>
            </a:r>
            <a:r>
              <a:rPr lang="it-IT" sz="2400" b="1" dirty="0"/>
              <a:t> of Al</a:t>
            </a:r>
            <a:r>
              <a:rPr lang="it-IT" sz="2400" b="1" baseline="-25000" dirty="0"/>
              <a:t>2</a:t>
            </a:r>
            <a:r>
              <a:rPr lang="it-IT" sz="2400" b="1" dirty="0"/>
              <a:t>O</a:t>
            </a:r>
            <a:r>
              <a:rPr lang="it-IT" sz="2400" b="1" baseline="-25000" dirty="0"/>
              <a:t>3</a:t>
            </a:r>
            <a:endParaRPr lang="it-IT" sz="2400" b="1" dirty="0"/>
          </a:p>
          <a:p>
            <a:r>
              <a:rPr lang="it-IT" sz="2400" b="1" dirty="0"/>
              <a:t>(</a:t>
            </a:r>
            <a:r>
              <a:rPr lang="it-IT" sz="2400" b="1" dirty="0" err="1"/>
              <a:t>ruby</a:t>
            </a:r>
            <a:r>
              <a:rPr lang="it-IT" sz="2400" b="1" dirty="0"/>
              <a:t> </a:t>
            </a:r>
            <a:r>
              <a:rPr lang="it-IT" sz="2400" b="1" dirty="0" err="1"/>
              <a:t>red</a:t>
            </a:r>
            <a:r>
              <a:rPr lang="it-IT" sz="2400" b="1" dirty="0"/>
              <a:t>, due to </a:t>
            </a:r>
            <a:r>
              <a:rPr lang="it-IT" sz="2400" b="1" dirty="0" err="1"/>
              <a:t>substitutional</a:t>
            </a:r>
            <a:r>
              <a:rPr lang="it-IT" sz="2400" b="1" dirty="0"/>
              <a:t> Cr</a:t>
            </a:r>
            <a:r>
              <a:rPr lang="it-IT" sz="2400" b="1" baseline="30000" dirty="0"/>
              <a:t>3+</a:t>
            </a:r>
            <a:r>
              <a:rPr lang="it-IT" sz="2400" b="1" dirty="0"/>
              <a:t> </a:t>
            </a:r>
            <a:r>
              <a:rPr lang="it-IT" sz="2400" b="1" dirty="0" err="1"/>
              <a:t>ions</a:t>
            </a:r>
            <a:r>
              <a:rPr lang="it-IT" sz="2400" b="1" dirty="0"/>
              <a:t>)</a:t>
            </a:r>
            <a:endParaRPr lang="it-IT" dirty="0"/>
          </a:p>
        </p:txBody>
      </p:sp>
      <p:sp>
        <p:nvSpPr>
          <p:cNvPr id="189447" name="Line 7"/>
          <p:cNvSpPr>
            <a:spLocks noChangeShapeType="1"/>
          </p:cNvSpPr>
          <p:nvPr/>
        </p:nvSpPr>
        <p:spPr bwMode="auto">
          <a:xfrm flipV="1">
            <a:off x="2122488" y="1709738"/>
            <a:ext cx="1587" cy="3465512"/>
          </a:xfrm>
          <a:prstGeom prst="line">
            <a:avLst/>
          </a:prstGeom>
          <a:noFill/>
          <a:ln w="396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9448" name="Line 8"/>
          <p:cNvSpPr>
            <a:spLocks noChangeShapeType="1"/>
          </p:cNvSpPr>
          <p:nvPr/>
        </p:nvSpPr>
        <p:spPr bwMode="auto">
          <a:xfrm flipV="1">
            <a:off x="7286625" y="1709738"/>
            <a:ext cx="1588" cy="3465512"/>
          </a:xfrm>
          <a:prstGeom prst="line">
            <a:avLst/>
          </a:prstGeom>
          <a:noFill/>
          <a:ln w="396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9449" name="Line 9"/>
          <p:cNvSpPr>
            <a:spLocks noChangeShapeType="1"/>
          </p:cNvSpPr>
          <p:nvPr/>
        </p:nvSpPr>
        <p:spPr bwMode="auto">
          <a:xfrm>
            <a:off x="2122488" y="5175250"/>
            <a:ext cx="5164137" cy="1588"/>
          </a:xfrm>
          <a:prstGeom prst="line">
            <a:avLst/>
          </a:prstGeom>
          <a:noFill/>
          <a:ln w="396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9450" name="Line 10"/>
          <p:cNvSpPr>
            <a:spLocks noChangeShapeType="1"/>
          </p:cNvSpPr>
          <p:nvPr/>
        </p:nvSpPr>
        <p:spPr bwMode="auto">
          <a:xfrm>
            <a:off x="2122488" y="1709738"/>
            <a:ext cx="5164137" cy="1587"/>
          </a:xfrm>
          <a:prstGeom prst="line">
            <a:avLst/>
          </a:prstGeom>
          <a:noFill/>
          <a:ln w="396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9451" name="Rectangle 11"/>
          <p:cNvSpPr>
            <a:spLocks noChangeArrowheads="1"/>
          </p:cNvSpPr>
          <p:nvPr/>
        </p:nvSpPr>
        <p:spPr bwMode="auto">
          <a:xfrm>
            <a:off x="2138453" y="1744493"/>
            <a:ext cx="5181600" cy="3429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dirty="0"/>
          </a:p>
        </p:txBody>
      </p:sp>
      <p:sp>
        <p:nvSpPr>
          <p:cNvPr id="189446" name="Freeform 6"/>
          <p:cNvSpPr>
            <a:spLocks/>
          </p:cNvSpPr>
          <p:nvPr/>
        </p:nvSpPr>
        <p:spPr bwMode="auto">
          <a:xfrm>
            <a:off x="2206450" y="1828800"/>
            <a:ext cx="5145088" cy="3354388"/>
          </a:xfrm>
          <a:custGeom>
            <a:avLst/>
            <a:gdLst>
              <a:gd name="T0" fmla="*/ 3204 w 3241"/>
              <a:gd name="T1" fmla="*/ 2113 h 2113"/>
              <a:gd name="T2" fmla="*/ 3143 w 3241"/>
              <a:gd name="T3" fmla="*/ 2113 h 2113"/>
              <a:gd name="T4" fmla="*/ 3094 w 3241"/>
              <a:gd name="T5" fmla="*/ 2113 h 2113"/>
              <a:gd name="T6" fmla="*/ 3045 w 3241"/>
              <a:gd name="T7" fmla="*/ 2113 h 2113"/>
              <a:gd name="T8" fmla="*/ 2983 w 3241"/>
              <a:gd name="T9" fmla="*/ 2113 h 2113"/>
              <a:gd name="T10" fmla="*/ 2934 w 3241"/>
              <a:gd name="T11" fmla="*/ 2113 h 2113"/>
              <a:gd name="T12" fmla="*/ 2885 w 3241"/>
              <a:gd name="T13" fmla="*/ 2101 h 2113"/>
              <a:gd name="T14" fmla="*/ 2824 w 3241"/>
              <a:gd name="T15" fmla="*/ 2101 h 2113"/>
              <a:gd name="T16" fmla="*/ 2774 w 3241"/>
              <a:gd name="T17" fmla="*/ 2101 h 2113"/>
              <a:gd name="T18" fmla="*/ 2725 w 3241"/>
              <a:gd name="T19" fmla="*/ 2090 h 2113"/>
              <a:gd name="T20" fmla="*/ 2664 w 3241"/>
              <a:gd name="T21" fmla="*/ 2090 h 2113"/>
              <a:gd name="T22" fmla="*/ 2615 w 3241"/>
              <a:gd name="T23" fmla="*/ 2078 h 2113"/>
              <a:gd name="T24" fmla="*/ 2554 w 3241"/>
              <a:gd name="T25" fmla="*/ 2067 h 2113"/>
              <a:gd name="T26" fmla="*/ 2504 w 3241"/>
              <a:gd name="T27" fmla="*/ 2055 h 2113"/>
              <a:gd name="T28" fmla="*/ 2455 w 3241"/>
              <a:gd name="T29" fmla="*/ 2043 h 2113"/>
              <a:gd name="T30" fmla="*/ 2394 w 3241"/>
              <a:gd name="T31" fmla="*/ 2008 h 2113"/>
              <a:gd name="T32" fmla="*/ 2345 w 3241"/>
              <a:gd name="T33" fmla="*/ 1962 h 2113"/>
              <a:gd name="T34" fmla="*/ 2296 w 3241"/>
              <a:gd name="T35" fmla="*/ 1869 h 2113"/>
              <a:gd name="T36" fmla="*/ 2234 w 3241"/>
              <a:gd name="T37" fmla="*/ 1695 h 2113"/>
              <a:gd name="T38" fmla="*/ 2185 w 3241"/>
              <a:gd name="T39" fmla="*/ 1335 h 2113"/>
              <a:gd name="T40" fmla="*/ 2136 w 3241"/>
              <a:gd name="T41" fmla="*/ 836 h 2113"/>
              <a:gd name="T42" fmla="*/ 2075 w 3241"/>
              <a:gd name="T43" fmla="*/ 789 h 2113"/>
              <a:gd name="T44" fmla="*/ 2026 w 3241"/>
              <a:gd name="T45" fmla="*/ 1196 h 2113"/>
              <a:gd name="T46" fmla="*/ 1977 w 3241"/>
              <a:gd name="T47" fmla="*/ 1486 h 2113"/>
              <a:gd name="T48" fmla="*/ 1915 w 3241"/>
              <a:gd name="T49" fmla="*/ 1602 h 2113"/>
              <a:gd name="T50" fmla="*/ 1866 w 3241"/>
              <a:gd name="T51" fmla="*/ 1602 h 2113"/>
              <a:gd name="T52" fmla="*/ 1805 w 3241"/>
              <a:gd name="T53" fmla="*/ 1486 h 2113"/>
              <a:gd name="T54" fmla="*/ 1756 w 3241"/>
              <a:gd name="T55" fmla="*/ 1219 h 2113"/>
              <a:gd name="T56" fmla="*/ 1707 w 3241"/>
              <a:gd name="T57" fmla="*/ 720 h 2113"/>
              <a:gd name="T58" fmla="*/ 1645 w 3241"/>
              <a:gd name="T59" fmla="*/ 128 h 2113"/>
              <a:gd name="T60" fmla="*/ 1596 w 3241"/>
              <a:gd name="T61" fmla="*/ 70 h 2113"/>
              <a:gd name="T62" fmla="*/ 1547 w 3241"/>
              <a:gd name="T63" fmla="*/ 569 h 2113"/>
              <a:gd name="T64" fmla="*/ 1486 w 3241"/>
              <a:gd name="T65" fmla="*/ 1080 h 2113"/>
              <a:gd name="T66" fmla="*/ 1436 w 3241"/>
              <a:gd name="T67" fmla="*/ 1428 h 2113"/>
              <a:gd name="T68" fmla="*/ 1387 w 3241"/>
              <a:gd name="T69" fmla="*/ 1637 h 2113"/>
              <a:gd name="T70" fmla="*/ 1326 w 3241"/>
              <a:gd name="T71" fmla="*/ 1776 h 2113"/>
              <a:gd name="T72" fmla="*/ 1277 w 3241"/>
              <a:gd name="T73" fmla="*/ 1858 h 2113"/>
              <a:gd name="T74" fmla="*/ 1228 w 3241"/>
              <a:gd name="T75" fmla="*/ 1904 h 2113"/>
              <a:gd name="T76" fmla="*/ 1166 w 3241"/>
              <a:gd name="T77" fmla="*/ 1950 h 2113"/>
              <a:gd name="T78" fmla="*/ 1117 w 3241"/>
              <a:gd name="T79" fmla="*/ 1985 h 2113"/>
              <a:gd name="T80" fmla="*/ 1056 w 3241"/>
              <a:gd name="T81" fmla="*/ 1997 h 2113"/>
              <a:gd name="T82" fmla="*/ 1007 w 3241"/>
              <a:gd name="T83" fmla="*/ 2020 h 2113"/>
              <a:gd name="T84" fmla="*/ 958 w 3241"/>
              <a:gd name="T85" fmla="*/ 2032 h 2113"/>
              <a:gd name="T86" fmla="*/ 896 w 3241"/>
              <a:gd name="T87" fmla="*/ 2043 h 2113"/>
              <a:gd name="T88" fmla="*/ 847 w 3241"/>
              <a:gd name="T89" fmla="*/ 2055 h 2113"/>
              <a:gd name="T90" fmla="*/ 798 w 3241"/>
              <a:gd name="T91" fmla="*/ 2055 h 2113"/>
              <a:gd name="T92" fmla="*/ 737 w 3241"/>
              <a:gd name="T93" fmla="*/ 2067 h 2113"/>
              <a:gd name="T94" fmla="*/ 688 w 3241"/>
              <a:gd name="T95" fmla="*/ 2067 h 2113"/>
              <a:gd name="T96" fmla="*/ 639 w 3241"/>
              <a:gd name="T97" fmla="*/ 2067 h 2113"/>
              <a:gd name="T98" fmla="*/ 577 w 3241"/>
              <a:gd name="T99" fmla="*/ 2067 h 2113"/>
              <a:gd name="T100" fmla="*/ 528 w 3241"/>
              <a:gd name="T101" fmla="*/ 2067 h 2113"/>
              <a:gd name="T102" fmla="*/ 479 w 3241"/>
              <a:gd name="T103" fmla="*/ 2067 h 2113"/>
              <a:gd name="T104" fmla="*/ 418 w 3241"/>
              <a:gd name="T105" fmla="*/ 2067 h 2113"/>
              <a:gd name="T106" fmla="*/ 368 w 3241"/>
              <a:gd name="T107" fmla="*/ 2078 h 2113"/>
              <a:gd name="T108" fmla="*/ 307 w 3241"/>
              <a:gd name="T109" fmla="*/ 2078 h 2113"/>
              <a:gd name="T110" fmla="*/ 258 w 3241"/>
              <a:gd name="T111" fmla="*/ 2078 h 2113"/>
              <a:gd name="T112" fmla="*/ 209 w 3241"/>
              <a:gd name="T113" fmla="*/ 2078 h 2113"/>
              <a:gd name="T114" fmla="*/ 148 w 3241"/>
              <a:gd name="T115" fmla="*/ 2078 h 2113"/>
              <a:gd name="T116" fmla="*/ 98 w 3241"/>
              <a:gd name="T117" fmla="*/ 2078 h 2113"/>
              <a:gd name="T118" fmla="*/ 49 w 3241"/>
              <a:gd name="T119" fmla="*/ 2090 h 2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1" h="2113">
                <a:moveTo>
                  <a:pt x="3241" y="2113"/>
                </a:moveTo>
                <a:lnTo>
                  <a:pt x="3229" y="2113"/>
                </a:lnTo>
                <a:lnTo>
                  <a:pt x="3216" y="2113"/>
                </a:lnTo>
                <a:lnTo>
                  <a:pt x="3204" y="2113"/>
                </a:lnTo>
                <a:lnTo>
                  <a:pt x="3192" y="2113"/>
                </a:lnTo>
                <a:lnTo>
                  <a:pt x="3180" y="2113"/>
                </a:lnTo>
                <a:lnTo>
                  <a:pt x="3155" y="2113"/>
                </a:lnTo>
                <a:lnTo>
                  <a:pt x="3143" y="2113"/>
                </a:lnTo>
                <a:lnTo>
                  <a:pt x="3130" y="2113"/>
                </a:lnTo>
                <a:lnTo>
                  <a:pt x="3118" y="2113"/>
                </a:lnTo>
                <a:lnTo>
                  <a:pt x="3106" y="2113"/>
                </a:lnTo>
                <a:lnTo>
                  <a:pt x="3094" y="2113"/>
                </a:lnTo>
                <a:lnTo>
                  <a:pt x="3081" y="2113"/>
                </a:lnTo>
                <a:lnTo>
                  <a:pt x="3069" y="2113"/>
                </a:lnTo>
                <a:lnTo>
                  <a:pt x="3057" y="2113"/>
                </a:lnTo>
                <a:lnTo>
                  <a:pt x="3045" y="2113"/>
                </a:lnTo>
                <a:lnTo>
                  <a:pt x="3032" y="2113"/>
                </a:lnTo>
                <a:lnTo>
                  <a:pt x="3008" y="2113"/>
                </a:lnTo>
                <a:lnTo>
                  <a:pt x="2995" y="2113"/>
                </a:lnTo>
                <a:lnTo>
                  <a:pt x="2983" y="2113"/>
                </a:lnTo>
                <a:lnTo>
                  <a:pt x="2971" y="2113"/>
                </a:lnTo>
                <a:lnTo>
                  <a:pt x="2959" y="2113"/>
                </a:lnTo>
                <a:lnTo>
                  <a:pt x="2946" y="2113"/>
                </a:lnTo>
                <a:lnTo>
                  <a:pt x="2934" y="2113"/>
                </a:lnTo>
                <a:lnTo>
                  <a:pt x="2922" y="2113"/>
                </a:lnTo>
                <a:lnTo>
                  <a:pt x="2910" y="2113"/>
                </a:lnTo>
                <a:lnTo>
                  <a:pt x="2897" y="2113"/>
                </a:lnTo>
                <a:lnTo>
                  <a:pt x="2885" y="2101"/>
                </a:lnTo>
                <a:lnTo>
                  <a:pt x="2860" y="2101"/>
                </a:lnTo>
                <a:lnTo>
                  <a:pt x="2848" y="2101"/>
                </a:lnTo>
                <a:lnTo>
                  <a:pt x="2836" y="2101"/>
                </a:lnTo>
                <a:lnTo>
                  <a:pt x="2824" y="2101"/>
                </a:lnTo>
                <a:lnTo>
                  <a:pt x="2811" y="2101"/>
                </a:lnTo>
                <a:lnTo>
                  <a:pt x="2799" y="2101"/>
                </a:lnTo>
                <a:lnTo>
                  <a:pt x="2787" y="2101"/>
                </a:lnTo>
                <a:lnTo>
                  <a:pt x="2774" y="2101"/>
                </a:lnTo>
                <a:lnTo>
                  <a:pt x="2762" y="2101"/>
                </a:lnTo>
                <a:lnTo>
                  <a:pt x="2750" y="2101"/>
                </a:lnTo>
                <a:lnTo>
                  <a:pt x="2738" y="2101"/>
                </a:lnTo>
                <a:lnTo>
                  <a:pt x="2725" y="2090"/>
                </a:lnTo>
                <a:lnTo>
                  <a:pt x="2701" y="2090"/>
                </a:lnTo>
                <a:lnTo>
                  <a:pt x="2689" y="2090"/>
                </a:lnTo>
                <a:lnTo>
                  <a:pt x="2676" y="2090"/>
                </a:lnTo>
                <a:lnTo>
                  <a:pt x="2664" y="2090"/>
                </a:lnTo>
                <a:lnTo>
                  <a:pt x="2652" y="2090"/>
                </a:lnTo>
                <a:lnTo>
                  <a:pt x="2639" y="2090"/>
                </a:lnTo>
                <a:lnTo>
                  <a:pt x="2627" y="2078"/>
                </a:lnTo>
                <a:lnTo>
                  <a:pt x="2615" y="2078"/>
                </a:lnTo>
                <a:lnTo>
                  <a:pt x="2603" y="2078"/>
                </a:lnTo>
                <a:lnTo>
                  <a:pt x="2590" y="2078"/>
                </a:lnTo>
                <a:lnTo>
                  <a:pt x="2578" y="2078"/>
                </a:lnTo>
                <a:lnTo>
                  <a:pt x="2554" y="2067"/>
                </a:lnTo>
                <a:lnTo>
                  <a:pt x="2541" y="2067"/>
                </a:lnTo>
                <a:lnTo>
                  <a:pt x="2529" y="2067"/>
                </a:lnTo>
                <a:lnTo>
                  <a:pt x="2517" y="2067"/>
                </a:lnTo>
                <a:lnTo>
                  <a:pt x="2504" y="2055"/>
                </a:lnTo>
                <a:lnTo>
                  <a:pt x="2492" y="2055"/>
                </a:lnTo>
                <a:lnTo>
                  <a:pt x="2480" y="2055"/>
                </a:lnTo>
                <a:lnTo>
                  <a:pt x="2468" y="2043"/>
                </a:lnTo>
                <a:lnTo>
                  <a:pt x="2455" y="2043"/>
                </a:lnTo>
                <a:lnTo>
                  <a:pt x="2443" y="2032"/>
                </a:lnTo>
                <a:lnTo>
                  <a:pt x="2431" y="2032"/>
                </a:lnTo>
                <a:lnTo>
                  <a:pt x="2406" y="2020"/>
                </a:lnTo>
                <a:lnTo>
                  <a:pt x="2394" y="2008"/>
                </a:lnTo>
                <a:lnTo>
                  <a:pt x="2382" y="1997"/>
                </a:lnTo>
                <a:lnTo>
                  <a:pt x="2369" y="1985"/>
                </a:lnTo>
                <a:lnTo>
                  <a:pt x="2357" y="1974"/>
                </a:lnTo>
                <a:lnTo>
                  <a:pt x="2345" y="1962"/>
                </a:lnTo>
                <a:lnTo>
                  <a:pt x="2333" y="1950"/>
                </a:lnTo>
                <a:lnTo>
                  <a:pt x="2320" y="1927"/>
                </a:lnTo>
                <a:lnTo>
                  <a:pt x="2308" y="1904"/>
                </a:lnTo>
                <a:lnTo>
                  <a:pt x="2296" y="1869"/>
                </a:lnTo>
                <a:lnTo>
                  <a:pt x="2283" y="1834"/>
                </a:lnTo>
                <a:lnTo>
                  <a:pt x="2259" y="1799"/>
                </a:lnTo>
                <a:lnTo>
                  <a:pt x="2247" y="1753"/>
                </a:lnTo>
                <a:lnTo>
                  <a:pt x="2234" y="1695"/>
                </a:lnTo>
                <a:lnTo>
                  <a:pt x="2222" y="1625"/>
                </a:lnTo>
                <a:lnTo>
                  <a:pt x="2210" y="1544"/>
                </a:lnTo>
                <a:lnTo>
                  <a:pt x="2198" y="1451"/>
                </a:lnTo>
                <a:lnTo>
                  <a:pt x="2185" y="1335"/>
                </a:lnTo>
                <a:lnTo>
                  <a:pt x="2173" y="1207"/>
                </a:lnTo>
                <a:lnTo>
                  <a:pt x="2161" y="1080"/>
                </a:lnTo>
                <a:lnTo>
                  <a:pt x="2148" y="952"/>
                </a:lnTo>
                <a:lnTo>
                  <a:pt x="2136" y="836"/>
                </a:lnTo>
                <a:lnTo>
                  <a:pt x="2112" y="755"/>
                </a:lnTo>
                <a:lnTo>
                  <a:pt x="2099" y="731"/>
                </a:lnTo>
                <a:lnTo>
                  <a:pt x="2087" y="743"/>
                </a:lnTo>
                <a:lnTo>
                  <a:pt x="2075" y="789"/>
                </a:lnTo>
                <a:lnTo>
                  <a:pt x="2063" y="882"/>
                </a:lnTo>
                <a:lnTo>
                  <a:pt x="2050" y="987"/>
                </a:lnTo>
                <a:lnTo>
                  <a:pt x="2038" y="1091"/>
                </a:lnTo>
                <a:lnTo>
                  <a:pt x="2026" y="1196"/>
                </a:lnTo>
                <a:lnTo>
                  <a:pt x="2013" y="1289"/>
                </a:lnTo>
                <a:lnTo>
                  <a:pt x="2001" y="1370"/>
                </a:lnTo>
                <a:lnTo>
                  <a:pt x="1989" y="1440"/>
                </a:lnTo>
                <a:lnTo>
                  <a:pt x="1977" y="1486"/>
                </a:lnTo>
                <a:lnTo>
                  <a:pt x="1952" y="1521"/>
                </a:lnTo>
                <a:lnTo>
                  <a:pt x="1940" y="1556"/>
                </a:lnTo>
                <a:lnTo>
                  <a:pt x="1927" y="1579"/>
                </a:lnTo>
                <a:lnTo>
                  <a:pt x="1915" y="1602"/>
                </a:lnTo>
                <a:lnTo>
                  <a:pt x="1903" y="1614"/>
                </a:lnTo>
                <a:lnTo>
                  <a:pt x="1891" y="1614"/>
                </a:lnTo>
                <a:lnTo>
                  <a:pt x="1878" y="1614"/>
                </a:lnTo>
                <a:lnTo>
                  <a:pt x="1866" y="1602"/>
                </a:lnTo>
                <a:lnTo>
                  <a:pt x="1854" y="1579"/>
                </a:lnTo>
                <a:lnTo>
                  <a:pt x="1842" y="1556"/>
                </a:lnTo>
                <a:lnTo>
                  <a:pt x="1829" y="1521"/>
                </a:lnTo>
                <a:lnTo>
                  <a:pt x="1805" y="1486"/>
                </a:lnTo>
                <a:lnTo>
                  <a:pt x="1792" y="1440"/>
                </a:lnTo>
                <a:lnTo>
                  <a:pt x="1780" y="1382"/>
                </a:lnTo>
                <a:lnTo>
                  <a:pt x="1768" y="1300"/>
                </a:lnTo>
                <a:lnTo>
                  <a:pt x="1756" y="1219"/>
                </a:lnTo>
                <a:lnTo>
                  <a:pt x="1743" y="1114"/>
                </a:lnTo>
                <a:lnTo>
                  <a:pt x="1731" y="998"/>
                </a:lnTo>
                <a:lnTo>
                  <a:pt x="1719" y="859"/>
                </a:lnTo>
                <a:lnTo>
                  <a:pt x="1707" y="720"/>
                </a:lnTo>
                <a:lnTo>
                  <a:pt x="1694" y="557"/>
                </a:lnTo>
                <a:lnTo>
                  <a:pt x="1682" y="406"/>
                </a:lnTo>
                <a:lnTo>
                  <a:pt x="1657" y="255"/>
                </a:lnTo>
                <a:lnTo>
                  <a:pt x="1645" y="128"/>
                </a:lnTo>
                <a:lnTo>
                  <a:pt x="1633" y="35"/>
                </a:lnTo>
                <a:lnTo>
                  <a:pt x="1621" y="0"/>
                </a:lnTo>
                <a:lnTo>
                  <a:pt x="1608" y="12"/>
                </a:lnTo>
                <a:lnTo>
                  <a:pt x="1596" y="70"/>
                </a:lnTo>
                <a:lnTo>
                  <a:pt x="1584" y="162"/>
                </a:lnTo>
                <a:lnTo>
                  <a:pt x="1571" y="290"/>
                </a:lnTo>
                <a:lnTo>
                  <a:pt x="1559" y="430"/>
                </a:lnTo>
                <a:lnTo>
                  <a:pt x="1547" y="569"/>
                </a:lnTo>
                <a:lnTo>
                  <a:pt x="1535" y="708"/>
                </a:lnTo>
                <a:lnTo>
                  <a:pt x="1510" y="847"/>
                </a:lnTo>
                <a:lnTo>
                  <a:pt x="1498" y="975"/>
                </a:lnTo>
                <a:lnTo>
                  <a:pt x="1486" y="1080"/>
                </a:lnTo>
                <a:lnTo>
                  <a:pt x="1473" y="1184"/>
                </a:lnTo>
                <a:lnTo>
                  <a:pt x="1461" y="1277"/>
                </a:lnTo>
                <a:lnTo>
                  <a:pt x="1449" y="1347"/>
                </a:lnTo>
                <a:lnTo>
                  <a:pt x="1436" y="1428"/>
                </a:lnTo>
                <a:lnTo>
                  <a:pt x="1424" y="1486"/>
                </a:lnTo>
                <a:lnTo>
                  <a:pt x="1412" y="1544"/>
                </a:lnTo>
                <a:lnTo>
                  <a:pt x="1400" y="1591"/>
                </a:lnTo>
                <a:lnTo>
                  <a:pt x="1387" y="1637"/>
                </a:lnTo>
                <a:lnTo>
                  <a:pt x="1363" y="1683"/>
                </a:lnTo>
                <a:lnTo>
                  <a:pt x="1351" y="1718"/>
                </a:lnTo>
                <a:lnTo>
                  <a:pt x="1338" y="1741"/>
                </a:lnTo>
                <a:lnTo>
                  <a:pt x="1326" y="1776"/>
                </a:lnTo>
                <a:lnTo>
                  <a:pt x="1314" y="1799"/>
                </a:lnTo>
                <a:lnTo>
                  <a:pt x="1301" y="1823"/>
                </a:lnTo>
                <a:lnTo>
                  <a:pt x="1289" y="1834"/>
                </a:lnTo>
                <a:lnTo>
                  <a:pt x="1277" y="1858"/>
                </a:lnTo>
                <a:lnTo>
                  <a:pt x="1265" y="1869"/>
                </a:lnTo>
                <a:lnTo>
                  <a:pt x="1252" y="1881"/>
                </a:lnTo>
                <a:lnTo>
                  <a:pt x="1240" y="1892"/>
                </a:lnTo>
                <a:lnTo>
                  <a:pt x="1228" y="1904"/>
                </a:lnTo>
                <a:lnTo>
                  <a:pt x="1203" y="1916"/>
                </a:lnTo>
                <a:lnTo>
                  <a:pt x="1191" y="1927"/>
                </a:lnTo>
                <a:lnTo>
                  <a:pt x="1179" y="1939"/>
                </a:lnTo>
                <a:lnTo>
                  <a:pt x="1166" y="1950"/>
                </a:lnTo>
                <a:lnTo>
                  <a:pt x="1154" y="1962"/>
                </a:lnTo>
                <a:lnTo>
                  <a:pt x="1142" y="1962"/>
                </a:lnTo>
                <a:lnTo>
                  <a:pt x="1130" y="1974"/>
                </a:lnTo>
                <a:lnTo>
                  <a:pt x="1117" y="1985"/>
                </a:lnTo>
                <a:lnTo>
                  <a:pt x="1105" y="1985"/>
                </a:lnTo>
                <a:lnTo>
                  <a:pt x="1093" y="1997"/>
                </a:lnTo>
                <a:lnTo>
                  <a:pt x="1080" y="1997"/>
                </a:lnTo>
                <a:lnTo>
                  <a:pt x="1056" y="1997"/>
                </a:lnTo>
                <a:lnTo>
                  <a:pt x="1044" y="2008"/>
                </a:lnTo>
                <a:lnTo>
                  <a:pt x="1031" y="2008"/>
                </a:lnTo>
                <a:lnTo>
                  <a:pt x="1019" y="2020"/>
                </a:lnTo>
                <a:lnTo>
                  <a:pt x="1007" y="2020"/>
                </a:lnTo>
                <a:lnTo>
                  <a:pt x="995" y="2020"/>
                </a:lnTo>
                <a:lnTo>
                  <a:pt x="982" y="2032"/>
                </a:lnTo>
                <a:lnTo>
                  <a:pt x="970" y="2032"/>
                </a:lnTo>
                <a:lnTo>
                  <a:pt x="958" y="2032"/>
                </a:lnTo>
                <a:lnTo>
                  <a:pt x="945" y="2032"/>
                </a:lnTo>
                <a:lnTo>
                  <a:pt x="933" y="2032"/>
                </a:lnTo>
                <a:lnTo>
                  <a:pt x="909" y="2043"/>
                </a:lnTo>
                <a:lnTo>
                  <a:pt x="896" y="2043"/>
                </a:lnTo>
                <a:lnTo>
                  <a:pt x="884" y="2043"/>
                </a:lnTo>
                <a:lnTo>
                  <a:pt x="872" y="2043"/>
                </a:lnTo>
                <a:lnTo>
                  <a:pt x="860" y="2043"/>
                </a:lnTo>
                <a:lnTo>
                  <a:pt x="847" y="2055"/>
                </a:lnTo>
                <a:lnTo>
                  <a:pt x="835" y="2055"/>
                </a:lnTo>
                <a:lnTo>
                  <a:pt x="823" y="2055"/>
                </a:lnTo>
                <a:lnTo>
                  <a:pt x="810" y="2055"/>
                </a:lnTo>
                <a:lnTo>
                  <a:pt x="798" y="2055"/>
                </a:lnTo>
                <a:lnTo>
                  <a:pt x="786" y="2055"/>
                </a:lnTo>
                <a:lnTo>
                  <a:pt x="761" y="2055"/>
                </a:lnTo>
                <a:lnTo>
                  <a:pt x="749" y="2067"/>
                </a:lnTo>
                <a:lnTo>
                  <a:pt x="737" y="2067"/>
                </a:lnTo>
                <a:lnTo>
                  <a:pt x="724" y="2067"/>
                </a:lnTo>
                <a:lnTo>
                  <a:pt x="712" y="2067"/>
                </a:lnTo>
                <a:lnTo>
                  <a:pt x="700" y="2067"/>
                </a:lnTo>
                <a:lnTo>
                  <a:pt x="688" y="2067"/>
                </a:lnTo>
                <a:lnTo>
                  <a:pt x="675" y="2067"/>
                </a:lnTo>
                <a:lnTo>
                  <a:pt x="663" y="2067"/>
                </a:lnTo>
                <a:lnTo>
                  <a:pt x="651" y="2067"/>
                </a:lnTo>
                <a:lnTo>
                  <a:pt x="639" y="2067"/>
                </a:lnTo>
                <a:lnTo>
                  <a:pt x="614" y="2067"/>
                </a:lnTo>
                <a:lnTo>
                  <a:pt x="602" y="2067"/>
                </a:lnTo>
                <a:lnTo>
                  <a:pt x="589" y="2067"/>
                </a:lnTo>
                <a:lnTo>
                  <a:pt x="577" y="2067"/>
                </a:lnTo>
                <a:lnTo>
                  <a:pt x="565" y="2067"/>
                </a:lnTo>
                <a:lnTo>
                  <a:pt x="553" y="2067"/>
                </a:lnTo>
                <a:lnTo>
                  <a:pt x="540" y="2067"/>
                </a:lnTo>
                <a:lnTo>
                  <a:pt x="528" y="2067"/>
                </a:lnTo>
                <a:lnTo>
                  <a:pt x="516" y="2067"/>
                </a:lnTo>
                <a:lnTo>
                  <a:pt x="504" y="2067"/>
                </a:lnTo>
                <a:lnTo>
                  <a:pt x="491" y="2067"/>
                </a:lnTo>
                <a:lnTo>
                  <a:pt x="479" y="2067"/>
                </a:lnTo>
                <a:lnTo>
                  <a:pt x="454" y="2067"/>
                </a:lnTo>
                <a:lnTo>
                  <a:pt x="442" y="2067"/>
                </a:lnTo>
                <a:lnTo>
                  <a:pt x="430" y="2067"/>
                </a:lnTo>
                <a:lnTo>
                  <a:pt x="418" y="2067"/>
                </a:lnTo>
                <a:lnTo>
                  <a:pt x="405" y="2067"/>
                </a:lnTo>
                <a:lnTo>
                  <a:pt x="393" y="2067"/>
                </a:lnTo>
                <a:lnTo>
                  <a:pt x="381" y="2067"/>
                </a:lnTo>
                <a:lnTo>
                  <a:pt x="368" y="2078"/>
                </a:lnTo>
                <a:lnTo>
                  <a:pt x="356" y="2078"/>
                </a:lnTo>
                <a:lnTo>
                  <a:pt x="344" y="2078"/>
                </a:lnTo>
                <a:lnTo>
                  <a:pt x="332" y="2078"/>
                </a:lnTo>
                <a:lnTo>
                  <a:pt x="307" y="2078"/>
                </a:lnTo>
                <a:lnTo>
                  <a:pt x="295" y="2078"/>
                </a:lnTo>
                <a:lnTo>
                  <a:pt x="283" y="2078"/>
                </a:lnTo>
                <a:lnTo>
                  <a:pt x="270" y="2078"/>
                </a:lnTo>
                <a:lnTo>
                  <a:pt x="258" y="2078"/>
                </a:lnTo>
                <a:lnTo>
                  <a:pt x="246" y="2078"/>
                </a:lnTo>
                <a:lnTo>
                  <a:pt x="233" y="2078"/>
                </a:lnTo>
                <a:lnTo>
                  <a:pt x="221" y="2078"/>
                </a:lnTo>
                <a:lnTo>
                  <a:pt x="209" y="2078"/>
                </a:lnTo>
                <a:lnTo>
                  <a:pt x="197" y="2078"/>
                </a:lnTo>
                <a:lnTo>
                  <a:pt x="184" y="2078"/>
                </a:lnTo>
                <a:lnTo>
                  <a:pt x="160" y="2078"/>
                </a:lnTo>
                <a:lnTo>
                  <a:pt x="148" y="2078"/>
                </a:lnTo>
                <a:lnTo>
                  <a:pt x="135" y="2078"/>
                </a:lnTo>
                <a:lnTo>
                  <a:pt x="123" y="2078"/>
                </a:lnTo>
                <a:lnTo>
                  <a:pt x="111" y="2078"/>
                </a:lnTo>
                <a:lnTo>
                  <a:pt x="98" y="2078"/>
                </a:lnTo>
                <a:lnTo>
                  <a:pt x="86" y="2078"/>
                </a:lnTo>
                <a:lnTo>
                  <a:pt x="74" y="2090"/>
                </a:lnTo>
                <a:lnTo>
                  <a:pt x="62" y="2090"/>
                </a:lnTo>
                <a:lnTo>
                  <a:pt x="49" y="2090"/>
                </a:lnTo>
                <a:lnTo>
                  <a:pt x="37" y="2090"/>
                </a:lnTo>
                <a:lnTo>
                  <a:pt x="13" y="2090"/>
                </a:lnTo>
                <a:lnTo>
                  <a:pt x="0" y="2090"/>
                </a:lnTo>
              </a:path>
            </a:pathLst>
          </a:custGeom>
          <a:noFill/>
          <a:ln w="39688">
            <a:solidFill>
              <a:srgbClr val="FF07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10" name="Rectangle 11"/>
          <p:cNvSpPr>
            <a:spLocks noChangeArrowheads="1"/>
          </p:cNvSpPr>
          <p:nvPr/>
        </p:nvSpPr>
        <p:spPr bwMode="auto">
          <a:xfrm>
            <a:off x="7351538" y="1796973"/>
            <a:ext cx="1311732" cy="3429000"/>
          </a:xfrm>
          <a:prstGeom prst="rect">
            <a:avLst/>
          </a:prstGeom>
          <a:solidFill>
            <a:schemeClr val="bg1"/>
          </a:solid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ln>
                <a:solidFill>
                  <a:schemeClr val="bg1"/>
                </a:solidFill>
              </a:ln>
              <a:noFill/>
            </a:endParaRPr>
          </a:p>
        </p:txBody>
      </p:sp>
      <p:sp>
        <p:nvSpPr>
          <p:cNvPr id="11" name="Rectangle 11"/>
          <p:cNvSpPr>
            <a:spLocks noChangeArrowheads="1"/>
          </p:cNvSpPr>
          <p:nvPr/>
        </p:nvSpPr>
        <p:spPr bwMode="auto">
          <a:xfrm>
            <a:off x="812343" y="1744493"/>
            <a:ext cx="1311732" cy="3429000"/>
          </a:xfrm>
          <a:prstGeom prst="rect">
            <a:avLst/>
          </a:prstGeom>
          <a:solidFill>
            <a:schemeClr val="bg1"/>
          </a:solid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ln>
                <a:solidFill>
                  <a:schemeClr val="bg1"/>
                </a:solidFill>
              </a:ln>
              <a:noFill/>
            </a:endParaRPr>
          </a:p>
        </p:txBody>
      </p:sp>
      <p:sp>
        <p:nvSpPr>
          <p:cNvPr id="2" name="CasellaDiTesto 1"/>
          <p:cNvSpPr txBox="1"/>
          <p:nvPr/>
        </p:nvSpPr>
        <p:spPr>
          <a:xfrm>
            <a:off x="5698930" y="2067766"/>
            <a:ext cx="919543" cy="369332"/>
          </a:xfrm>
          <a:prstGeom prst="rect">
            <a:avLst/>
          </a:prstGeom>
          <a:noFill/>
        </p:spPr>
        <p:txBody>
          <a:bodyPr wrap="none" rtlCol="0">
            <a:spAutoFit/>
          </a:bodyPr>
          <a:lstStyle/>
          <a:p>
            <a:r>
              <a:rPr lang="it-IT" dirty="0" err="1"/>
              <a:t>Tension</a:t>
            </a:r>
            <a:endParaRPr lang="it-IT" dirty="0"/>
          </a:p>
        </p:txBody>
      </p:sp>
      <p:sp>
        <p:nvSpPr>
          <p:cNvPr id="13" name="CasellaDiTesto 12"/>
          <p:cNvSpPr txBox="1"/>
          <p:nvPr/>
        </p:nvSpPr>
        <p:spPr>
          <a:xfrm>
            <a:off x="2138453" y="2097700"/>
            <a:ext cx="1407018" cy="369332"/>
          </a:xfrm>
          <a:prstGeom prst="rect">
            <a:avLst/>
          </a:prstGeom>
          <a:noFill/>
        </p:spPr>
        <p:txBody>
          <a:bodyPr wrap="none" rtlCol="0">
            <a:spAutoFit/>
          </a:bodyPr>
          <a:lstStyle/>
          <a:p>
            <a:r>
              <a:rPr lang="it-IT" dirty="0" err="1"/>
              <a:t>Compression</a:t>
            </a:r>
            <a:endParaRPr lang="it-IT" dirty="0"/>
          </a:p>
        </p:txBody>
      </p:sp>
    </p:spTree>
    <p:extLst>
      <p:ext uri="{BB962C8B-B14F-4D97-AF65-F5344CB8AC3E}">
        <p14:creationId xmlns:p14="http://schemas.microsoft.com/office/powerpoint/2010/main" val="77931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07016E-6 2.15377E-6 L 0.09587 2.15377E-6 " pathEditMode="relative" rAng="0" ptsTypes="AA">
                                      <p:cBhvr>
                                        <p:cTn id="6" dur="2000" fill="hold"/>
                                        <p:tgtEl>
                                          <p:spTgt spid="189446"/>
                                        </p:tgtEl>
                                        <p:attrNameLst>
                                          <p:attrName>ppt_x</p:attrName>
                                          <p:attrName>ppt_y</p:attrName>
                                        </p:attrNameLst>
                                      </p:cBhvr>
                                      <p:rCtr x="4793" y="0"/>
                                    </p:animMotion>
                                  </p:childTnLst>
                                </p:cTn>
                              </p:par>
                            </p:childTnLst>
                          </p:cTn>
                        </p:par>
                        <p:par>
                          <p:cTn id="7" fill="hold">
                            <p:stCondLst>
                              <p:cond delay="2000"/>
                            </p:stCondLst>
                            <p:childTnLst>
                              <p:par>
                                <p:cTn id="8" presetID="9"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2000"/>
                                        <p:tgtEl>
                                          <p:spTgt spid="2"/>
                                        </p:tgtEl>
                                      </p:cBhvr>
                                    </p:animEffect>
                                  </p:childTnLst>
                                </p:cTn>
                              </p:par>
                            </p:childTnLst>
                          </p:cTn>
                        </p:par>
                        <p:par>
                          <p:cTn id="11" fill="hold">
                            <p:stCondLst>
                              <p:cond delay="4000"/>
                            </p:stCondLst>
                            <p:childTnLst>
                              <p:par>
                                <p:cTn id="12" presetID="0" presetClass="path" presetSubtype="0" accel="50000" decel="50000" fill="hold" grpId="1" nodeType="afterEffect">
                                  <p:stCondLst>
                                    <p:cond delay="0"/>
                                  </p:stCondLst>
                                  <p:childTnLst>
                                    <p:animMotion origin="layout" path="M 0.09594 3.70396E-6 L -0.10739 3.70396E-6 " pathEditMode="relative" rAng="0" ptsTypes="AA">
                                      <p:cBhvr>
                                        <p:cTn id="13" dur="2000" fill="hold"/>
                                        <p:tgtEl>
                                          <p:spTgt spid="189446"/>
                                        </p:tgtEl>
                                        <p:attrNameLst>
                                          <p:attrName>ppt_x</p:attrName>
                                          <p:attrName>ppt_y</p:attrName>
                                        </p:attrNameLst>
                                      </p:cBhvr>
                                      <p:rCtr x="-10167" y="0"/>
                                    </p:animMotion>
                                  </p:childTnLst>
                                </p:cTn>
                              </p:par>
                              <p:par>
                                <p:cTn id="14" presetID="1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2000"/>
                                        <p:tgtEl>
                                          <p:spTgt spid="13"/>
                                        </p:tgtEl>
                                        <p:attrNameLst>
                                          <p:attrName>ppt_y</p:attrName>
                                        </p:attrNameLst>
                                      </p:cBhvr>
                                      <p:tavLst>
                                        <p:tav tm="0">
                                          <p:val>
                                            <p:strVal val="#ppt_y+#ppt_h*1.125000"/>
                                          </p:val>
                                        </p:tav>
                                        <p:tav tm="100000">
                                          <p:val>
                                            <p:strVal val="#ppt_y"/>
                                          </p:val>
                                        </p:tav>
                                      </p:tavLst>
                                    </p:anim>
                                    <p:animEffect transition="in" filter="wipe(up)">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6" grpId="0" animBg="1"/>
      <p:bldP spid="189446" grpId="1" animBg="1"/>
      <p:bldP spid="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04800" y="533400"/>
            <a:ext cx="8534400" cy="685800"/>
          </a:xfrm>
          <a:noFill/>
          <a:ln/>
          <a:extLst>
            <a:ext uri="{91240B29-F687-4f45-9708-019B960494DF}">
              <a14:hiddenLine xmlns:a14="http://schemas.microsoft.com/office/drawing/2010/main" xmlns="" w="9525">
                <a:solidFill>
                  <a:srgbClr val="FF6699"/>
                </a:solidFill>
                <a:miter lim="800000"/>
                <a:headEnd/>
                <a:tailEnd/>
              </a14:hiddenLine>
            </a:ext>
          </a:extLst>
        </p:spPr>
        <p:txBody>
          <a:bodyPr>
            <a:normAutofit fontScale="90000"/>
          </a:bodyPr>
          <a:lstStyle/>
          <a:p>
            <a:pPr algn="l"/>
            <a:r>
              <a:rPr lang="it-IT" sz="2400"/>
              <a:t>Fluorescence Piezo-spectroscopy</a:t>
            </a:r>
            <a:br>
              <a:rPr lang="it-IT" sz="2400"/>
            </a:br>
            <a:r>
              <a:rPr lang="it-IT" sz="1800"/>
              <a:t>Best technique for alumina-based materials: TGO under TBC’s, ball heads for hip-joint</a:t>
            </a:r>
            <a:br>
              <a:rPr lang="it-IT" sz="1800"/>
            </a:br>
            <a:r>
              <a:rPr lang="it-IT" sz="1800"/>
              <a:t>prostheses, cutting tools, sapphire fibers-reinforced composites, etc.</a:t>
            </a:r>
            <a:endParaRPr lang="it-IT"/>
          </a:p>
        </p:txBody>
      </p:sp>
      <p:sp>
        <p:nvSpPr>
          <p:cNvPr id="106499" name="Line 3"/>
          <p:cNvSpPr>
            <a:spLocks noChangeShapeType="1"/>
          </p:cNvSpPr>
          <p:nvPr/>
        </p:nvSpPr>
        <p:spPr bwMode="auto">
          <a:xfrm flipV="1">
            <a:off x="8839200" y="1371600"/>
            <a:ext cx="0" cy="487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6500" name="Text Box 4"/>
          <p:cNvSpPr txBox="1">
            <a:spLocks noChangeArrowheads="1"/>
          </p:cNvSpPr>
          <p:nvPr/>
        </p:nvSpPr>
        <p:spPr bwMode="auto">
          <a:xfrm rot="-5395280">
            <a:off x="8143082" y="3820318"/>
            <a:ext cx="8445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Energy</a:t>
            </a:r>
          </a:p>
        </p:txBody>
      </p:sp>
      <p:sp>
        <p:nvSpPr>
          <p:cNvPr id="106501" name="Line 5"/>
          <p:cNvSpPr>
            <a:spLocks noChangeShapeType="1"/>
          </p:cNvSpPr>
          <p:nvPr/>
        </p:nvSpPr>
        <p:spPr bwMode="auto">
          <a:xfrm>
            <a:off x="4419600" y="6096000"/>
            <a:ext cx="16764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6502" name="Line 6"/>
          <p:cNvSpPr>
            <a:spLocks noChangeShapeType="1"/>
          </p:cNvSpPr>
          <p:nvPr/>
        </p:nvSpPr>
        <p:spPr bwMode="auto">
          <a:xfrm>
            <a:off x="4419600" y="6019800"/>
            <a:ext cx="16764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6503" name="Line 7"/>
          <p:cNvSpPr>
            <a:spLocks noChangeShapeType="1"/>
          </p:cNvSpPr>
          <p:nvPr/>
        </p:nvSpPr>
        <p:spPr bwMode="auto">
          <a:xfrm>
            <a:off x="4419600" y="4724400"/>
            <a:ext cx="16764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6504" name="Line 8"/>
          <p:cNvSpPr>
            <a:spLocks noChangeShapeType="1"/>
          </p:cNvSpPr>
          <p:nvPr/>
        </p:nvSpPr>
        <p:spPr bwMode="auto">
          <a:xfrm>
            <a:off x="4419600" y="3810000"/>
            <a:ext cx="16764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6505" name="Line 9"/>
          <p:cNvSpPr>
            <a:spLocks noChangeShapeType="1"/>
          </p:cNvSpPr>
          <p:nvPr/>
        </p:nvSpPr>
        <p:spPr bwMode="auto">
          <a:xfrm>
            <a:off x="4419600" y="3429000"/>
            <a:ext cx="16764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6506" name="Line 10"/>
          <p:cNvSpPr>
            <a:spLocks noChangeShapeType="1"/>
          </p:cNvSpPr>
          <p:nvPr/>
        </p:nvSpPr>
        <p:spPr bwMode="auto">
          <a:xfrm>
            <a:off x="4419600" y="3505200"/>
            <a:ext cx="16764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6507" name="Line 11"/>
          <p:cNvSpPr>
            <a:spLocks noChangeShapeType="1"/>
          </p:cNvSpPr>
          <p:nvPr/>
        </p:nvSpPr>
        <p:spPr bwMode="auto">
          <a:xfrm>
            <a:off x="4419600" y="4495800"/>
            <a:ext cx="16764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6509" name="Rectangle 13"/>
          <p:cNvSpPr>
            <a:spLocks noChangeArrowheads="1"/>
          </p:cNvSpPr>
          <p:nvPr/>
        </p:nvSpPr>
        <p:spPr bwMode="auto">
          <a:xfrm>
            <a:off x="4343400" y="2057400"/>
            <a:ext cx="17526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6510" name="Text Box 14"/>
          <p:cNvSpPr txBox="1">
            <a:spLocks noChangeArrowheads="1"/>
          </p:cNvSpPr>
          <p:nvPr/>
        </p:nvSpPr>
        <p:spPr bwMode="auto">
          <a:xfrm>
            <a:off x="6308725" y="5767388"/>
            <a:ext cx="115887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it-IT"/>
              <a:t>0.38 cm</a:t>
            </a:r>
            <a:r>
              <a:rPr lang="it-IT" baseline="30000"/>
              <a:t>-1</a:t>
            </a:r>
            <a:endParaRPr lang="it-IT"/>
          </a:p>
          <a:p>
            <a:r>
              <a:rPr lang="it-IT"/>
              <a:t>0.00 cm</a:t>
            </a:r>
            <a:r>
              <a:rPr lang="it-IT" baseline="30000"/>
              <a:t>-1</a:t>
            </a:r>
          </a:p>
        </p:txBody>
      </p:sp>
      <p:sp>
        <p:nvSpPr>
          <p:cNvPr id="106511" name="Text Box 15"/>
          <p:cNvSpPr txBox="1">
            <a:spLocks noChangeArrowheads="1"/>
          </p:cNvSpPr>
          <p:nvPr/>
        </p:nvSpPr>
        <p:spPr bwMode="auto">
          <a:xfrm>
            <a:off x="6172200" y="4267200"/>
            <a:ext cx="1543050"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R2 14430 cm</a:t>
            </a:r>
            <a:r>
              <a:rPr lang="it-IT" baseline="30000"/>
              <a:t>-1</a:t>
            </a:r>
            <a:endParaRPr lang="it-IT"/>
          </a:p>
          <a:p>
            <a:r>
              <a:rPr lang="it-IT"/>
              <a:t>R1 14400 cm</a:t>
            </a:r>
            <a:r>
              <a:rPr lang="it-IT" baseline="30000"/>
              <a:t>-1</a:t>
            </a:r>
          </a:p>
          <a:p>
            <a:endParaRPr lang="it-IT" baseline="30000"/>
          </a:p>
        </p:txBody>
      </p:sp>
      <p:sp>
        <p:nvSpPr>
          <p:cNvPr id="106512" name="Text Box 16"/>
          <p:cNvSpPr txBox="1">
            <a:spLocks noChangeArrowheads="1"/>
          </p:cNvSpPr>
          <p:nvPr/>
        </p:nvSpPr>
        <p:spPr bwMode="auto">
          <a:xfrm>
            <a:off x="6156325" y="3633788"/>
            <a:ext cx="1311275" cy="823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it-IT"/>
              <a:t>14938 cm</a:t>
            </a:r>
            <a:r>
              <a:rPr lang="it-IT" baseline="30000"/>
              <a:t>-1</a:t>
            </a:r>
            <a:endParaRPr lang="it-IT"/>
          </a:p>
          <a:p>
            <a:endParaRPr lang="it-IT" baseline="30000"/>
          </a:p>
          <a:p>
            <a:endParaRPr lang="it-IT"/>
          </a:p>
        </p:txBody>
      </p:sp>
      <p:sp>
        <p:nvSpPr>
          <p:cNvPr id="106513" name="Text Box 17"/>
          <p:cNvSpPr txBox="1">
            <a:spLocks noChangeArrowheads="1"/>
          </p:cNvSpPr>
          <p:nvPr/>
        </p:nvSpPr>
        <p:spPr bwMode="auto">
          <a:xfrm>
            <a:off x="6080125" y="2185988"/>
            <a:ext cx="1401763"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≈18000 cm</a:t>
            </a:r>
            <a:r>
              <a:rPr lang="it-IT" baseline="30000"/>
              <a:t>-1</a:t>
            </a:r>
            <a:r>
              <a:rPr lang="it-IT"/>
              <a:t> </a:t>
            </a:r>
          </a:p>
        </p:txBody>
      </p:sp>
      <p:sp>
        <p:nvSpPr>
          <p:cNvPr id="106514" name="Text Box 18"/>
          <p:cNvSpPr txBox="1">
            <a:spLocks noChangeArrowheads="1"/>
          </p:cNvSpPr>
          <p:nvPr/>
        </p:nvSpPr>
        <p:spPr bwMode="auto">
          <a:xfrm>
            <a:off x="6156325" y="2414588"/>
            <a:ext cx="23685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(green absorption band)</a:t>
            </a:r>
          </a:p>
        </p:txBody>
      </p:sp>
      <p:sp>
        <p:nvSpPr>
          <p:cNvPr id="106515" name="Line 19"/>
          <p:cNvSpPr>
            <a:spLocks noChangeShapeType="1"/>
          </p:cNvSpPr>
          <p:nvPr/>
        </p:nvSpPr>
        <p:spPr bwMode="auto">
          <a:xfrm flipH="1">
            <a:off x="4572000" y="2438400"/>
            <a:ext cx="762000" cy="2057400"/>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6517" name="Line 21"/>
          <p:cNvSpPr>
            <a:spLocks noChangeShapeType="1"/>
          </p:cNvSpPr>
          <p:nvPr/>
        </p:nvSpPr>
        <p:spPr bwMode="auto">
          <a:xfrm flipH="1">
            <a:off x="4724400" y="2438400"/>
            <a:ext cx="838200" cy="2286000"/>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6518" name="Line 22"/>
          <p:cNvSpPr>
            <a:spLocks noChangeShapeType="1"/>
          </p:cNvSpPr>
          <p:nvPr/>
        </p:nvSpPr>
        <p:spPr bwMode="auto">
          <a:xfrm>
            <a:off x="4572000" y="4495800"/>
            <a:ext cx="381000" cy="1600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6519" name="Line 23"/>
          <p:cNvSpPr>
            <a:spLocks noChangeShapeType="1"/>
          </p:cNvSpPr>
          <p:nvPr/>
        </p:nvSpPr>
        <p:spPr bwMode="auto">
          <a:xfrm>
            <a:off x="4724400" y="4724400"/>
            <a:ext cx="381000" cy="1371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6520" name="Text Box 24"/>
          <p:cNvSpPr txBox="1">
            <a:spLocks noChangeArrowheads="1"/>
          </p:cNvSpPr>
          <p:nvPr/>
        </p:nvSpPr>
        <p:spPr bwMode="auto">
          <a:xfrm>
            <a:off x="5318125" y="2871788"/>
            <a:ext cx="29019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Non-radiative transitions (IC)</a:t>
            </a:r>
          </a:p>
        </p:txBody>
      </p:sp>
      <p:sp>
        <p:nvSpPr>
          <p:cNvPr id="106521" name="Text Box 25"/>
          <p:cNvSpPr txBox="1">
            <a:spLocks noChangeArrowheads="1"/>
          </p:cNvSpPr>
          <p:nvPr/>
        </p:nvSpPr>
        <p:spPr bwMode="auto">
          <a:xfrm>
            <a:off x="5013325" y="5157788"/>
            <a:ext cx="3867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Radiative transitions (typical ruby lines)</a:t>
            </a:r>
          </a:p>
        </p:txBody>
      </p:sp>
      <p:sp>
        <p:nvSpPr>
          <p:cNvPr id="106526" name="Text Box 30"/>
          <p:cNvSpPr txBox="1">
            <a:spLocks noChangeArrowheads="1"/>
          </p:cNvSpPr>
          <p:nvPr/>
        </p:nvSpPr>
        <p:spPr bwMode="auto">
          <a:xfrm>
            <a:off x="1431925" y="2947988"/>
            <a:ext cx="8445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tension</a:t>
            </a:r>
          </a:p>
        </p:txBody>
      </p:sp>
      <p:sp>
        <p:nvSpPr>
          <p:cNvPr id="106527" name="Text Box 31"/>
          <p:cNvSpPr txBox="1">
            <a:spLocks noChangeArrowheads="1"/>
          </p:cNvSpPr>
          <p:nvPr/>
        </p:nvSpPr>
        <p:spPr bwMode="auto">
          <a:xfrm>
            <a:off x="1219200" y="5715000"/>
            <a:ext cx="1339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compression</a:t>
            </a:r>
          </a:p>
        </p:txBody>
      </p:sp>
      <p:sp>
        <p:nvSpPr>
          <p:cNvPr id="106528" name="Text Box 32"/>
          <p:cNvSpPr txBox="1">
            <a:spLocks noChangeArrowheads="1"/>
          </p:cNvSpPr>
          <p:nvPr/>
        </p:nvSpPr>
        <p:spPr bwMode="auto">
          <a:xfrm>
            <a:off x="4038600" y="4343400"/>
            <a:ext cx="41275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3200"/>
              <a:t>&lt;</a:t>
            </a:r>
            <a:endParaRPr lang="it-IT"/>
          </a:p>
        </p:txBody>
      </p:sp>
      <p:sp>
        <p:nvSpPr>
          <p:cNvPr id="106529" name="Line 33"/>
          <p:cNvSpPr>
            <a:spLocks noChangeShapeType="1"/>
          </p:cNvSpPr>
          <p:nvPr/>
        </p:nvSpPr>
        <p:spPr bwMode="auto">
          <a:xfrm flipH="1" flipV="1">
            <a:off x="2209800" y="3200400"/>
            <a:ext cx="19050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6530" name="Line 34"/>
          <p:cNvSpPr>
            <a:spLocks noChangeShapeType="1"/>
          </p:cNvSpPr>
          <p:nvPr/>
        </p:nvSpPr>
        <p:spPr bwMode="auto">
          <a:xfrm flipH="1">
            <a:off x="2514600" y="4648200"/>
            <a:ext cx="16002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6531" name="Text Box 35"/>
          <p:cNvSpPr txBox="1">
            <a:spLocks noChangeArrowheads="1"/>
          </p:cNvSpPr>
          <p:nvPr/>
        </p:nvSpPr>
        <p:spPr bwMode="auto">
          <a:xfrm>
            <a:off x="1203325" y="4319588"/>
            <a:ext cx="23114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Gradient: 7.6 cm</a:t>
            </a:r>
            <a:r>
              <a:rPr lang="it-IT" baseline="30000"/>
              <a:t>-1</a:t>
            </a:r>
            <a:r>
              <a:rPr lang="it-IT"/>
              <a:t>/GPa</a:t>
            </a:r>
          </a:p>
        </p:txBody>
      </p:sp>
    </p:spTree>
    <p:extLst>
      <p:ext uri="{BB962C8B-B14F-4D97-AF65-F5344CB8AC3E}">
        <p14:creationId xmlns:p14="http://schemas.microsoft.com/office/powerpoint/2010/main" val="424966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0" y="152400"/>
            <a:ext cx="9144000" cy="1600200"/>
          </a:xfrm>
        </p:spPr>
        <p:txBody>
          <a:bodyPr/>
          <a:lstStyle/>
          <a:p>
            <a:r>
              <a:rPr lang="it-IT" dirty="0" err="1">
                <a:solidFill>
                  <a:schemeClr val="tx1"/>
                </a:solidFill>
              </a:rPr>
              <a:t>Low</a:t>
            </a:r>
            <a:r>
              <a:rPr lang="it-IT" dirty="0">
                <a:solidFill>
                  <a:schemeClr val="tx1"/>
                </a:solidFill>
              </a:rPr>
              <a:t> Temperature Co-</a:t>
            </a:r>
            <a:r>
              <a:rPr lang="it-IT" dirty="0" err="1">
                <a:solidFill>
                  <a:schemeClr val="tx1"/>
                </a:solidFill>
              </a:rPr>
              <a:t>fired</a:t>
            </a:r>
            <a:r>
              <a:rPr lang="it-IT" dirty="0">
                <a:solidFill>
                  <a:schemeClr val="tx1"/>
                </a:solidFill>
              </a:rPr>
              <a:t> </a:t>
            </a:r>
            <a:r>
              <a:rPr lang="it-IT" dirty="0" err="1">
                <a:solidFill>
                  <a:schemeClr val="tx1"/>
                </a:solidFill>
              </a:rPr>
              <a:t>Ceramics</a:t>
            </a:r>
            <a:br>
              <a:rPr lang="it-IT" dirty="0">
                <a:solidFill>
                  <a:schemeClr val="tx1"/>
                </a:solidFill>
              </a:rPr>
            </a:br>
            <a:r>
              <a:rPr lang="it-IT" dirty="0">
                <a:solidFill>
                  <a:schemeClr val="tx1"/>
                </a:solidFill>
              </a:rPr>
              <a:t>METAL PAD</a:t>
            </a:r>
          </a:p>
        </p:txBody>
      </p:sp>
      <p:sp>
        <p:nvSpPr>
          <p:cNvPr id="171011" name="Rectangle 3"/>
          <p:cNvSpPr>
            <a:spLocks noGrp="1" noChangeArrowheads="1"/>
          </p:cNvSpPr>
          <p:nvPr>
            <p:ph type="body" sz="half" idx="2"/>
          </p:nvPr>
        </p:nvSpPr>
        <p:spPr>
          <a:xfrm>
            <a:off x="4876800" y="1752600"/>
            <a:ext cx="4038600" cy="4343400"/>
          </a:xfrm>
        </p:spPr>
        <p:txBody>
          <a:bodyPr/>
          <a:lstStyle/>
          <a:p>
            <a:pPr>
              <a:lnSpc>
                <a:spcPct val="90000"/>
              </a:lnSpc>
              <a:buClr>
                <a:schemeClr val="tx2"/>
              </a:buClr>
            </a:pPr>
            <a:r>
              <a:rPr lang="it-IT" sz="2900" b="1" dirty="0"/>
              <a:t>METAL PAD</a:t>
            </a:r>
            <a:r>
              <a:rPr lang="it-IT" sz="2900" dirty="0"/>
              <a:t> </a:t>
            </a:r>
            <a:r>
              <a:rPr lang="it-IT" sz="2900" b="1" dirty="0"/>
              <a:t>1mmx1mm</a:t>
            </a:r>
          </a:p>
          <a:p>
            <a:pPr>
              <a:lnSpc>
                <a:spcPct val="90000"/>
              </a:lnSpc>
              <a:buClr>
                <a:schemeClr val="tx2"/>
              </a:buClr>
            </a:pPr>
            <a:endParaRPr lang="it-IT" sz="2900" b="1" dirty="0"/>
          </a:p>
          <a:p>
            <a:pPr>
              <a:lnSpc>
                <a:spcPct val="90000"/>
              </a:lnSpc>
              <a:buClr>
                <a:schemeClr val="tx2"/>
              </a:buClr>
            </a:pPr>
            <a:r>
              <a:rPr lang="it-IT" sz="2900" b="1" dirty="0"/>
              <a:t>METAL PAD 2mmx2mm</a:t>
            </a:r>
          </a:p>
          <a:p>
            <a:pPr>
              <a:lnSpc>
                <a:spcPct val="90000"/>
              </a:lnSpc>
              <a:buClr>
                <a:schemeClr val="tx2"/>
              </a:buClr>
            </a:pPr>
            <a:endParaRPr lang="it-IT" sz="2900" b="1" dirty="0"/>
          </a:p>
          <a:p>
            <a:pPr marL="0" indent="0">
              <a:lnSpc>
                <a:spcPct val="90000"/>
              </a:lnSpc>
              <a:buClr>
                <a:schemeClr val="tx2"/>
              </a:buClr>
              <a:buNone/>
            </a:pPr>
            <a:endParaRPr lang="it-IT" sz="2900" b="1" dirty="0"/>
          </a:p>
        </p:txBody>
      </p:sp>
      <p:pic>
        <p:nvPicPr>
          <p:cNvPr id="171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4800600" cy="425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8922572"/>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381000"/>
            <a:ext cx="8229600" cy="381000"/>
          </a:xfrm>
        </p:spPr>
        <p:txBody>
          <a:bodyPr>
            <a:normAutofit fontScale="90000"/>
          </a:bodyPr>
          <a:lstStyle/>
          <a:p>
            <a:r>
              <a:rPr lang="it-IT">
                <a:solidFill>
                  <a:schemeClr val="tx1"/>
                </a:solidFill>
              </a:rPr>
              <a:t>Metal pad (1mmx1mm)</a:t>
            </a:r>
          </a:p>
        </p:txBody>
      </p:sp>
      <p:pic>
        <p:nvPicPr>
          <p:cNvPr id="172035" name="Picture 3" descr="C:\WINDOWS\Desktop\Dscn38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8200"/>
            <a:ext cx="5429250" cy="6019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28818364"/>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0" y="228600"/>
            <a:ext cx="8915400" cy="1600200"/>
          </a:xfrm>
        </p:spPr>
        <p:txBody>
          <a:bodyPr/>
          <a:lstStyle/>
          <a:p>
            <a:r>
              <a:rPr lang="it-IT" dirty="0">
                <a:solidFill>
                  <a:schemeClr val="tx1"/>
                </a:solidFill>
              </a:rPr>
              <a:t>In </a:t>
            </a:r>
            <a:r>
              <a:rPr lang="it-IT" dirty="0" err="1">
                <a:solidFill>
                  <a:schemeClr val="tx1"/>
                </a:solidFill>
              </a:rPr>
              <a:t>depth</a:t>
            </a:r>
            <a:r>
              <a:rPr lang="it-IT" dirty="0">
                <a:solidFill>
                  <a:schemeClr val="tx1"/>
                </a:solidFill>
              </a:rPr>
              <a:t> stress </a:t>
            </a:r>
            <a:r>
              <a:rPr lang="it-IT" dirty="0" err="1">
                <a:solidFill>
                  <a:schemeClr val="tx1"/>
                </a:solidFill>
              </a:rPr>
              <a:t>analysis</a:t>
            </a:r>
            <a:endParaRPr lang="it-IT" dirty="0">
              <a:solidFill>
                <a:schemeClr val="tx1"/>
              </a:solidFill>
            </a:endParaRPr>
          </a:p>
        </p:txBody>
      </p:sp>
      <p:sp>
        <p:nvSpPr>
          <p:cNvPr id="173059" name="Rectangle 3"/>
          <p:cNvSpPr>
            <a:spLocks noGrp="1" noChangeArrowheads="1"/>
          </p:cNvSpPr>
          <p:nvPr>
            <p:ph type="body" idx="1"/>
          </p:nvPr>
        </p:nvSpPr>
        <p:spPr>
          <a:xfrm>
            <a:off x="0" y="1981200"/>
            <a:ext cx="8915400" cy="4114800"/>
          </a:xfrm>
        </p:spPr>
        <p:txBody>
          <a:bodyPr/>
          <a:lstStyle/>
          <a:p>
            <a:pPr>
              <a:buClr>
                <a:schemeClr val="tx2"/>
              </a:buClr>
            </a:pPr>
            <a:r>
              <a:rPr lang="it-IT" b="1" dirty="0" err="1"/>
              <a:t>Confocality</a:t>
            </a:r>
            <a:r>
              <a:rPr lang="it-IT" b="1" dirty="0"/>
              <a:t> mode</a:t>
            </a:r>
          </a:p>
          <a:p>
            <a:pPr>
              <a:buFontTx/>
              <a:buNone/>
            </a:pPr>
            <a:endParaRPr lang="it-IT" b="1" dirty="0"/>
          </a:p>
        </p:txBody>
      </p:sp>
      <p:pic>
        <p:nvPicPr>
          <p:cNvPr id="173060" name="Picture 4" descr="C:\WINDOWS\Desktop\compilazione tesi\Cap 4\schema.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95600"/>
            <a:ext cx="8534400" cy="3962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21662355"/>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0" y="152400"/>
            <a:ext cx="8915400" cy="990600"/>
          </a:xfrm>
        </p:spPr>
        <p:txBody>
          <a:bodyPr/>
          <a:lstStyle/>
          <a:p>
            <a:r>
              <a:rPr lang="it-IT" dirty="0" err="1">
                <a:solidFill>
                  <a:schemeClr val="tx1"/>
                </a:solidFill>
              </a:rPr>
              <a:t>RISULTs</a:t>
            </a:r>
            <a:endParaRPr lang="it-IT" dirty="0">
              <a:solidFill>
                <a:schemeClr val="tx1"/>
              </a:solidFill>
            </a:endParaRPr>
          </a:p>
        </p:txBody>
      </p:sp>
      <p:sp>
        <p:nvSpPr>
          <p:cNvPr id="174084" name="Rectangle 4"/>
          <p:cNvSpPr>
            <a:spLocks noChangeArrowheads="1"/>
          </p:cNvSpPr>
          <p:nvPr/>
        </p:nvSpPr>
        <p:spPr bwMode="auto">
          <a:xfrm>
            <a:off x="301625" y="911225"/>
            <a:ext cx="8131175" cy="5672138"/>
          </a:xfrm>
          <a:prstGeom prst="rect">
            <a:avLst/>
          </a:prstGeom>
          <a:solidFill>
            <a:srgbClr val="FFFFFF"/>
          </a:solidFill>
          <a:ln w="14288">
            <a:solidFill>
              <a:srgbClr val="000000"/>
            </a:solidFill>
            <a:miter lim="800000"/>
            <a:headEnd/>
            <a:tailEnd/>
          </a:ln>
        </p:spPr>
        <p:txBody>
          <a:bodyPr/>
          <a:lstStyle/>
          <a:p>
            <a:endParaRPr lang="it-IT"/>
          </a:p>
        </p:txBody>
      </p:sp>
      <p:sp>
        <p:nvSpPr>
          <p:cNvPr id="174085" name="Freeform 5"/>
          <p:cNvSpPr>
            <a:spLocks/>
          </p:cNvSpPr>
          <p:nvPr/>
        </p:nvSpPr>
        <p:spPr bwMode="auto">
          <a:xfrm>
            <a:off x="2508250" y="3906838"/>
            <a:ext cx="4587875" cy="1360487"/>
          </a:xfrm>
          <a:custGeom>
            <a:avLst/>
            <a:gdLst>
              <a:gd name="T0" fmla="*/ 0 w 2890"/>
              <a:gd name="T1" fmla="*/ 173 h 857"/>
              <a:gd name="T2" fmla="*/ 723 w 2890"/>
              <a:gd name="T3" fmla="*/ 0 h 857"/>
              <a:gd name="T4" fmla="*/ 2890 w 2890"/>
              <a:gd name="T5" fmla="*/ 601 h 857"/>
              <a:gd name="T6" fmla="*/ 2150 w 2890"/>
              <a:gd name="T7" fmla="*/ 857 h 857"/>
              <a:gd name="T8" fmla="*/ 0 w 2890"/>
              <a:gd name="T9" fmla="*/ 173 h 857"/>
              <a:gd name="T10" fmla="*/ 0 w 2890"/>
              <a:gd name="T11" fmla="*/ 173 h 857"/>
            </a:gdLst>
            <a:ahLst/>
            <a:cxnLst>
              <a:cxn ang="0">
                <a:pos x="T0" y="T1"/>
              </a:cxn>
              <a:cxn ang="0">
                <a:pos x="T2" y="T3"/>
              </a:cxn>
              <a:cxn ang="0">
                <a:pos x="T4" y="T5"/>
              </a:cxn>
              <a:cxn ang="0">
                <a:pos x="T6" y="T7"/>
              </a:cxn>
              <a:cxn ang="0">
                <a:pos x="T8" y="T9"/>
              </a:cxn>
              <a:cxn ang="0">
                <a:pos x="T10" y="T11"/>
              </a:cxn>
            </a:cxnLst>
            <a:rect l="0" t="0" r="r" b="b"/>
            <a:pathLst>
              <a:path w="2890" h="857">
                <a:moveTo>
                  <a:pt x="0" y="173"/>
                </a:moveTo>
                <a:lnTo>
                  <a:pt x="723" y="0"/>
                </a:lnTo>
                <a:lnTo>
                  <a:pt x="2890" y="601"/>
                </a:lnTo>
                <a:lnTo>
                  <a:pt x="2150" y="857"/>
                </a:lnTo>
                <a:lnTo>
                  <a:pt x="0" y="173"/>
                </a:lnTo>
                <a:lnTo>
                  <a:pt x="0" y="173"/>
                </a:lnTo>
                <a:close/>
              </a:path>
            </a:pathLst>
          </a:custGeom>
          <a:solidFill>
            <a:srgbClr val="88888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086" name="Freeform 6"/>
          <p:cNvSpPr>
            <a:spLocks/>
          </p:cNvSpPr>
          <p:nvPr/>
        </p:nvSpPr>
        <p:spPr bwMode="auto">
          <a:xfrm>
            <a:off x="2435225" y="1330325"/>
            <a:ext cx="1220788" cy="2851150"/>
          </a:xfrm>
          <a:custGeom>
            <a:avLst/>
            <a:gdLst>
              <a:gd name="T0" fmla="*/ 46 w 769"/>
              <a:gd name="T1" fmla="*/ 1796 h 1796"/>
              <a:gd name="T2" fmla="*/ 0 w 769"/>
              <a:gd name="T3" fmla="*/ 73 h 1796"/>
              <a:gd name="T4" fmla="*/ 750 w 769"/>
              <a:gd name="T5" fmla="*/ 0 h 1796"/>
              <a:gd name="T6" fmla="*/ 769 w 769"/>
              <a:gd name="T7" fmla="*/ 1623 h 1796"/>
              <a:gd name="T8" fmla="*/ 46 w 769"/>
              <a:gd name="T9" fmla="*/ 1796 h 1796"/>
              <a:gd name="T10" fmla="*/ 46 w 769"/>
              <a:gd name="T11" fmla="*/ 1796 h 1796"/>
            </a:gdLst>
            <a:ahLst/>
            <a:cxnLst>
              <a:cxn ang="0">
                <a:pos x="T0" y="T1"/>
              </a:cxn>
              <a:cxn ang="0">
                <a:pos x="T2" y="T3"/>
              </a:cxn>
              <a:cxn ang="0">
                <a:pos x="T4" y="T5"/>
              </a:cxn>
              <a:cxn ang="0">
                <a:pos x="T6" y="T7"/>
              </a:cxn>
              <a:cxn ang="0">
                <a:pos x="T8" y="T9"/>
              </a:cxn>
              <a:cxn ang="0">
                <a:pos x="T10" y="T11"/>
              </a:cxn>
            </a:cxnLst>
            <a:rect l="0" t="0" r="r" b="b"/>
            <a:pathLst>
              <a:path w="769" h="1796">
                <a:moveTo>
                  <a:pt x="46" y="1796"/>
                </a:moveTo>
                <a:lnTo>
                  <a:pt x="0" y="73"/>
                </a:lnTo>
                <a:lnTo>
                  <a:pt x="750" y="0"/>
                </a:lnTo>
                <a:lnTo>
                  <a:pt x="769" y="1623"/>
                </a:lnTo>
                <a:lnTo>
                  <a:pt x="46" y="1796"/>
                </a:lnTo>
                <a:lnTo>
                  <a:pt x="46" y="1796"/>
                </a:lnTo>
                <a:close/>
              </a:path>
            </a:pathLst>
          </a:custGeom>
          <a:solidFill>
            <a:srgbClr val="AAAAA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087" name="Freeform 7"/>
          <p:cNvSpPr>
            <a:spLocks/>
          </p:cNvSpPr>
          <p:nvPr/>
        </p:nvSpPr>
        <p:spPr bwMode="auto">
          <a:xfrm>
            <a:off x="3625850" y="1330325"/>
            <a:ext cx="3571875" cy="3530600"/>
          </a:xfrm>
          <a:custGeom>
            <a:avLst/>
            <a:gdLst>
              <a:gd name="T0" fmla="*/ 19 w 2250"/>
              <a:gd name="T1" fmla="*/ 1623 h 2224"/>
              <a:gd name="T2" fmla="*/ 0 w 2250"/>
              <a:gd name="T3" fmla="*/ 0 h 2224"/>
              <a:gd name="T4" fmla="*/ 2250 w 2250"/>
              <a:gd name="T5" fmla="*/ 264 h 2224"/>
              <a:gd name="T6" fmla="*/ 2186 w 2250"/>
              <a:gd name="T7" fmla="*/ 2224 h 2224"/>
              <a:gd name="T8" fmla="*/ 19 w 2250"/>
              <a:gd name="T9" fmla="*/ 1623 h 2224"/>
              <a:gd name="T10" fmla="*/ 19 w 2250"/>
              <a:gd name="T11" fmla="*/ 1623 h 2224"/>
            </a:gdLst>
            <a:ahLst/>
            <a:cxnLst>
              <a:cxn ang="0">
                <a:pos x="T0" y="T1"/>
              </a:cxn>
              <a:cxn ang="0">
                <a:pos x="T2" y="T3"/>
              </a:cxn>
              <a:cxn ang="0">
                <a:pos x="T4" y="T5"/>
              </a:cxn>
              <a:cxn ang="0">
                <a:pos x="T6" y="T7"/>
              </a:cxn>
              <a:cxn ang="0">
                <a:pos x="T8" y="T9"/>
              </a:cxn>
              <a:cxn ang="0">
                <a:pos x="T10" y="T11"/>
              </a:cxn>
            </a:cxnLst>
            <a:rect l="0" t="0" r="r" b="b"/>
            <a:pathLst>
              <a:path w="2250" h="2224">
                <a:moveTo>
                  <a:pt x="19" y="1623"/>
                </a:moveTo>
                <a:lnTo>
                  <a:pt x="0" y="0"/>
                </a:lnTo>
                <a:lnTo>
                  <a:pt x="2250" y="264"/>
                </a:lnTo>
                <a:lnTo>
                  <a:pt x="2186" y="2224"/>
                </a:lnTo>
                <a:lnTo>
                  <a:pt x="19" y="1623"/>
                </a:lnTo>
                <a:lnTo>
                  <a:pt x="19" y="1623"/>
                </a:lnTo>
                <a:close/>
              </a:path>
            </a:pathLst>
          </a:custGeom>
          <a:solidFill>
            <a:srgbClr val="AAAAA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088" name="Freeform 8"/>
          <p:cNvSpPr>
            <a:spLocks/>
          </p:cNvSpPr>
          <p:nvPr/>
        </p:nvSpPr>
        <p:spPr bwMode="auto">
          <a:xfrm>
            <a:off x="2508250" y="3906838"/>
            <a:ext cx="1147763" cy="274637"/>
          </a:xfrm>
          <a:custGeom>
            <a:avLst/>
            <a:gdLst>
              <a:gd name="T0" fmla="*/ 0 w 723"/>
              <a:gd name="T1" fmla="*/ 173 h 173"/>
              <a:gd name="T2" fmla="*/ 723 w 723"/>
              <a:gd name="T3" fmla="*/ 0 h 173"/>
              <a:gd name="T4" fmla="*/ 0 w 723"/>
              <a:gd name="T5" fmla="*/ 173 h 173"/>
            </a:gdLst>
            <a:ahLst/>
            <a:cxnLst>
              <a:cxn ang="0">
                <a:pos x="T0" y="T1"/>
              </a:cxn>
              <a:cxn ang="0">
                <a:pos x="T2" y="T3"/>
              </a:cxn>
              <a:cxn ang="0">
                <a:pos x="T4" y="T5"/>
              </a:cxn>
            </a:cxnLst>
            <a:rect l="0" t="0" r="r" b="b"/>
            <a:pathLst>
              <a:path w="723" h="173">
                <a:moveTo>
                  <a:pt x="0" y="173"/>
                </a:moveTo>
                <a:lnTo>
                  <a:pt x="723" y="0"/>
                </a:lnTo>
                <a:lnTo>
                  <a:pt x="0" y="173"/>
                </a:lnTo>
                <a:close/>
              </a:path>
            </a:pathLst>
          </a:custGeom>
          <a:solidFill>
            <a:srgbClr val="AAAAA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089" name="Freeform 9"/>
          <p:cNvSpPr>
            <a:spLocks/>
          </p:cNvSpPr>
          <p:nvPr/>
        </p:nvSpPr>
        <p:spPr bwMode="auto">
          <a:xfrm>
            <a:off x="3656013" y="3906838"/>
            <a:ext cx="3440112" cy="954087"/>
          </a:xfrm>
          <a:custGeom>
            <a:avLst/>
            <a:gdLst>
              <a:gd name="T0" fmla="*/ 0 w 2167"/>
              <a:gd name="T1" fmla="*/ 0 h 601"/>
              <a:gd name="T2" fmla="*/ 2167 w 2167"/>
              <a:gd name="T3" fmla="*/ 601 h 601"/>
              <a:gd name="T4" fmla="*/ 0 w 2167"/>
              <a:gd name="T5" fmla="*/ 0 h 601"/>
            </a:gdLst>
            <a:ahLst/>
            <a:cxnLst>
              <a:cxn ang="0">
                <a:pos x="T0" y="T1"/>
              </a:cxn>
              <a:cxn ang="0">
                <a:pos x="T2" y="T3"/>
              </a:cxn>
              <a:cxn ang="0">
                <a:pos x="T4" y="T5"/>
              </a:cxn>
            </a:cxnLst>
            <a:rect l="0" t="0" r="r" b="b"/>
            <a:pathLst>
              <a:path w="2167" h="601">
                <a:moveTo>
                  <a:pt x="0" y="0"/>
                </a:moveTo>
                <a:lnTo>
                  <a:pt x="2167" y="601"/>
                </a:lnTo>
                <a:lnTo>
                  <a:pt x="0" y="0"/>
                </a:lnTo>
                <a:close/>
              </a:path>
            </a:pathLst>
          </a:custGeom>
          <a:solidFill>
            <a:srgbClr val="AAAAA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090" name="Line 10"/>
          <p:cNvSpPr>
            <a:spLocks noChangeShapeType="1"/>
          </p:cNvSpPr>
          <p:nvPr/>
        </p:nvSpPr>
        <p:spPr bwMode="auto">
          <a:xfrm flipH="1">
            <a:off x="2508250" y="3906838"/>
            <a:ext cx="1147763" cy="2746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091" name="Line 11"/>
          <p:cNvSpPr>
            <a:spLocks noChangeShapeType="1"/>
          </p:cNvSpPr>
          <p:nvPr/>
        </p:nvSpPr>
        <p:spPr bwMode="auto">
          <a:xfrm flipH="1" flipV="1">
            <a:off x="3656013" y="3906838"/>
            <a:ext cx="3440112" cy="95408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092" name="Freeform 12"/>
          <p:cNvSpPr>
            <a:spLocks/>
          </p:cNvSpPr>
          <p:nvPr/>
        </p:nvSpPr>
        <p:spPr bwMode="auto">
          <a:xfrm>
            <a:off x="2493963" y="3400425"/>
            <a:ext cx="1162050" cy="246063"/>
          </a:xfrm>
          <a:custGeom>
            <a:avLst/>
            <a:gdLst>
              <a:gd name="T0" fmla="*/ 0 w 732"/>
              <a:gd name="T1" fmla="*/ 155 h 155"/>
              <a:gd name="T2" fmla="*/ 732 w 732"/>
              <a:gd name="T3" fmla="*/ 0 h 155"/>
              <a:gd name="T4" fmla="*/ 0 w 732"/>
              <a:gd name="T5" fmla="*/ 155 h 155"/>
            </a:gdLst>
            <a:ahLst/>
            <a:cxnLst>
              <a:cxn ang="0">
                <a:pos x="T0" y="T1"/>
              </a:cxn>
              <a:cxn ang="0">
                <a:pos x="T2" y="T3"/>
              </a:cxn>
              <a:cxn ang="0">
                <a:pos x="T4" y="T5"/>
              </a:cxn>
            </a:cxnLst>
            <a:rect l="0" t="0" r="r" b="b"/>
            <a:pathLst>
              <a:path w="732" h="155">
                <a:moveTo>
                  <a:pt x="0" y="155"/>
                </a:moveTo>
                <a:lnTo>
                  <a:pt x="732" y="0"/>
                </a:lnTo>
                <a:lnTo>
                  <a:pt x="0" y="155"/>
                </a:lnTo>
                <a:close/>
              </a:path>
            </a:pathLst>
          </a:custGeom>
          <a:solidFill>
            <a:srgbClr val="AAAAA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093" name="Freeform 13"/>
          <p:cNvSpPr>
            <a:spLocks/>
          </p:cNvSpPr>
          <p:nvPr/>
        </p:nvSpPr>
        <p:spPr bwMode="auto">
          <a:xfrm>
            <a:off x="3656013" y="3400425"/>
            <a:ext cx="3455987" cy="868363"/>
          </a:xfrm>
          <a:custGeom>
            <a:avLst/>
            <a:gdLst>
              <a:gd name="T0" fmla="*/ 0 w 2177"/>
              <a:gd name="T1" fmla="*/ 0 h 547"/>
              <a:gd name="T2" fmla="*/ 2177 w 2177"/>
              <a:gd name="T3" fmla="*/ 547 h 547"/>
              <a:gd name="T4" fmla="*/ 0 w 2177"/>
              <a:gd name="T5" fmla="*/ 0 h 547"/>
            </a:gdLst>
            <a:ahLst/>
            <a:cxnLst>
              <a:cxn ang="0">
                <a:pos x="T0" y="T1"/>
              </a:cxn>
              <a:cxn ang="0">
                <a:pos x="T2" y="T3"/>
              </a:cxn>
              <a:cxn ang="0">
                <a:pos x="T4" y="T5"/>
              </a:cxn>
            </a:cxnLst>
            <a:rect l="0" t="0" r="r" b="b"/>
            <a:pathLst>
              <a:path w="2177" h="547">
                <a:moveTo>
                  <a:pt x="0" y="0"/>
                </a:moveTo>
                <a:lnTo>
                  <a:pt x="2177" y="547"/>
                </a:lnTo>
                <a:lnTo>
                  <a:pt x="0" y="0"/>
                </a:lnTo>
                <a:close/>
              </a:path>
            </a:pathLst>
          </a:custGeom>
          <a:solidFill>
            <a:srgbClr val="AAAAA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094" name="Line 14"/>
          <p:cNvSpPr>
            <a:spLocks noChangeShapeType="1"/>
          </p:cNvSpPr>
          <p:nvPr/>
        </p:nvSpPr>
        <p:spPr bwMode="auto">
          <a:xfrm flipH="1">
            <a:off x="2493963" y="3400425"/>
            <a:ext cx="1162050" cy="246063"/>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095" name="Line 15"/>
          <p:cNvSpPr>
            <a:spLocks noChangeShapeType="1"/>
          </p:cNvSpPr>
          <p:nvPr/>
        </p:nvSpPr>
        <p:spPr bwMode="auto">
          <a:xfrm flipH="1" flipV="1">
            <a:off x="3656013" y="3400425"/>
            <a:ext cx="3455987" cy="868363"/>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096" name="Freeform 16"/>
          <p:cNvSpPr>
            <a:spLocks/>
          </p:cNvSpPr>
          <p:nvPr/>
        </p:nvSpPr>
        <p:spPr bwMode="auto">
          <a:xfrm>
            <a:off x="2479675" y="2894013"/>
            <a:ext cx="1176338" cy="215900"/>
          </a:xfrm>
          <a:custGeom>
            <a:avLst/>
            <a:gdLst>
              <a:gd name="T0" fmla="*/ 0 w 741"/>
              <a:gd name="T1" fmla="*/ 136 h 136"/>
              <a:gd name="T2" fmla="*/ 741 w 741"/>
              <a:gd name="T3" fmla="*/ 0 h 136"/>
              <a:gd name="T4" fmla="*/ 0 w 741"/>
              <a:gd name="T5" fmla="*/ 136 h 136"/>
            </a:gdLst>
            <a:ahLst/>
            <a:cxnLst>
              <a:cxn ang="0">
                <a:pos x="T0" y="T1"/>
              </a:cxn>
              <a:cxn ang="0">
                <a:pos x="T2" y="T3"/>
              </a:cxn>
              <a:cxn ang="0">
                <a:pos x="T4" y="T5"/>
              </a:cxn>
            </a:cxnLst>
            <a:rect l="0" t="0" r="r" b="b"/>
            <a:pathLst>
              <a:path w="741" h="136">
                <a:moveTo>
                  <a:pt x="0" y="136"/>
                </a:moveTo>
                <a:lnTo>
                  <a:pt x="741" y="0"/>
                </a:lnTo>
                <a:lnTo>
                  <a:pt x="0" y="136"/>
                </a:lnTo>
                <a:close/>
              </a:path>
            </a:pathLst>
          </a:custGeom>
          <a:solidFill>
            <a:srgbClr val="AAAAA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097" name="Freeform 17"/>
          <p:cNvSpPr>
            <a:spLocks/>
          </p:cNvSpPr>
          <p:nvPr/>
        </p:nvSpPr>
        <p:spPr bwMode="auto">
          <a:xfrm>
            <a:off x="3656013" y="2894013"/>
            <a:ext cx="3484562" cy="752475"/>
          </a:xfrm>
          <a:custGeom>
            <a:avLst/>
            <a:gdLst>
              <a:gd name="T0" fmla="*/ 0 w 2195"/>
              <a:gd name="T1" fmla="*/ 0 h 474"/>
              <a:gd name="T2" fmla="*/ 2195 w 2195"/>
              <a:gd name="T3" fmla="*/ 474 h 474"/>
              <a:gd name="T4" fmla="*/ 0 w 2195"/>
              <a:gd name="T5" fmla="*/ 0 h 474"/>
            </a:gdLst>
            <a:ahLst/>
            <a:cxnLst>
              <a:cxn ang="0">
                <a:pos x="T0" y="T1"/>
              </a:cxn>
              <a:cxn ang="0">
                <a:pos x="T2" y="T3"/>
              </a:cxn>
              <a:cxn ang="0">
                <a:pos x="T4" y="T5"/>
              </a:cxn>
            </a:cxnLst>
            <a:rect l="0" t="0" r="r" b="b"/>
            <a:pathLst>
              <a:path w="2195" h="474">
                <a:moveTo>
                  <a:pt x="0" y="0"/>
                </a:moveTo>
                <a:lnTo>
                  <a:pt x="2195" y="474"/>
                </a:lnTo>
                <a:lnTo>
                  <a:pt x="0" y="0"/>
                </a:lnTo>
                <a:close/>
              </a:path>
            </a:pathLst>
          </a:custGeom>
          <a:solidFill>
            <a:srgbClr val="AAAAA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098" name="Line 18"/>
          <p:cNvSpPr>
            <a:spLocks noChangeShapeType="1"/>
          </p:cNvSpPr>
          <p:nvPr/>
        </p:nvSpPr>
        <p:spPr bwMode="auto">
          <a:xfrm flipH="1">
            <a:off x="2479675" y="2894013"/>
            <a:ext cx="1176338" cy="215900"/>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099" name="Line 19"/>
          <p:cNvSpPr>
            <a:spLocks noChangeShapeType="1"/>
          </p:cNvSpPr>
          <p:nvPr/>
        </p:nvSpPr>
        <p:spPr bwMode="auto">
          <a:xfrm flipH="1" flipV="1">
            <a:off x="3656013" y="2894013"/>
            <a:ext cx="3484562" cy="75247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00" name="Freeform 20"/>
          <p:cNvSpPr>
            <a:spLocks/>
          </p:cNvSpPr>
          <p:nvPr/>
        </p:nvSpPr>
        <p:spPr bwMode="auto">
          <a:xfrm>
            <a:off x="2465388" y="2371725"/>
            <a:ext cx="1176337" cy="188913"/>
          </a:xfrm>
          <a:custGeom>
            <a:avLst/>
            <a:gdLst>
              <a:gd name="T0" fmla="*/ 0 w 741"/>
              <a:gd name="T1" fmla="*/ 119 h 119"/>
              <a:gd name="T2" fmla="*/ 741 w 741"/>
              <a:gd name="T3" fmla="*/ 0 h 119"/>
              <a:gd name="T4" fmla="*/ 0 w 741"/>
              <a:gd name="T5" fmla="*/ 119 h 119"/>
            </a:gdLst>
            <a:ahLst/>
            <a:cxnLst>
              <a:cxn ang="0">
                <a:pos x="T0" y="T1"/>
              </a:cxn>
              <a:cxn ang="0">
                <a:pos x="T2" y="T3"/>
              </a:cxn>
              <a:cxn ang="0">
                <a:pos x="T4" y="T5"/>
              </a:cxn>
            </a:cxnLst>
            <a:rect l="0" t="0" r="r" b="b"/>
            <a:pathLst>
              <a:path w="741" h="119">
                <a:moveTo>
                  <a:pt x="0" y="119"/>
                </a:moveTo>
                <a:lnTo>
                  <a:pt x="741" y="0"/>
                </a:lnTo>
                <a:lnTo>
                  <a:pt x="0" y="119"/>
                </a:lnTo>
                <a:close/>
              </a:path>
            </a:pathLst>
          </a:custGeom>
          <a:solidFill>
            <a:srgbClr val="AAAAA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101" name="Freeform 21"/>
          <p:cNvSpPr>
            <a:spLocks/>
          </p:cNvSpPr>
          <p:nvPr/>
        </p:nvSpPr>
        <p:spPr bwMode="auto">
          <a:xfrm>
            <a:off x="3641725" y="2371725"/>
            <a:ext cx="3513138" cy="652463"/>
          </a:xfrm>
          <a:custGeom>
            <a:avLst/>
            <a:gdLst>
              <a:gd name="T0" fmla="*/ 0 w 2213"/>
              <a:gd name="T1" fmla="*/ 0 h 411"/>
              <a:gd name="T2" fmla="*/ 2213 w 2213"/>
              <a:gd name="T3" fmla="*/ 411 h 411"/>
              <a:gd name="T4" fmla="*/ 0 w 2213"/>
              <a:gd name="T5" fmla="*/ 0 h 411"/>
            </a:gdLst>
            <a:ahLst/>
            <a:cxnLst>
              <a:cxn ang="0">
                <a:pos x="T0" y="T1"/>
              </a:cxn>
              <a:cxn ang="0">
                <a:pos x="T2" y="T3"/>
              </a:cxn>
              <a:cxn ang="0">
                <a:pos x="T4" y="T5"/>
              </a:cxn>
            </a:cxnLst>
            <a:rect l="0" t="0" r="r" b="b"/>
            <a:pathLst>
              <a:path w="2213" h="411">
                <a:moveTo>
                  <a:pt x="0" y="0"/>
                </a:moveTo>
                <a:lnTo>
                  <a:pt x="2213" y="411"/>
                </a:lnTo>
                <a:lnTo>
                  <a:pt x="0" y="0"/>
                </a:lnTo>
                <a:close/>
              </a:path>
            </a:pathLst>
          </a:custGeom>
          <a:solidFill>
            <a:srgbClr val="AAAAA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102" name="Line 22"/>
          <p:cNvSpPr>
            <a:spLocks noChangeShapeType="1"/>
          </p:cNvSpPr>
          <p:nvPr/>
        </p:nvSpPr>
        <p:spPr bwMode="auto">
          <a:xfrm flipH="1">
            <a:off x="2465388" y="2371725"/>
            <a:ext cx="1176337" cy="188913"/>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03" name="Line 23"/>
          <p:cNvSpPr>
            <a:spLocks noChangeShapeType="1"/>
          </p:cNvSpPr>
          <p:nvPr/>
        </p:nvSpPr>
        <p:spPr bwMode="auto">
          <a:xfrm flipH="1" flipV="1">
            <a:off x="3641725" y="2371725"/>
            <a:ext cx="3513138" cy="652463"/>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04" name="Freeform 24"/>
          <p:cNvSpPr>
            <a:spLocks/>
          </p:cNvSpPr>
          <p:nvPr/>
        </p:nvSpPr>
        <p:spPr bwMode="auto">
          <a:xfrm>
            <a:off x="2449513" y="1851025"/>
            <a:ext cx="1192212" cy="158750"/>
          </a:xfrm>
          <a:custGeom>
            <a:avLst/>
            <a:gdLst>
              <a:gd name="T0" fmla="*/ 0 w 751"/>
              <a:gd name="T1" fmla="*/ 100 h 100"/>
              <a:gd name="T2" fmla="*/ 751 w 751"/>
              <a:gd name="T3" fmla="*/ 0 h 100"/>
              <a:gd name="T4" fmla="*/ 0 w 751"/>
              <a:gd name="T5" fmla="*/ 100 h 100"/>
            </a:gdLst>
            <a:ahLst/>
            <a:cxnLst>
              <a:cxn ang="0">
                <a:pos x="T0" y="T1"/>
              </a:cxn>
              <a:cxn ang="0">
                <a:pos x="T2" y="T3"/>
              </a:cxn>
              <a:cxn ang="0">
                <a:pos x="T4" y="T5"/>
              </a:cxn>
            </a:cxnLst>
            <a:rect l="0" t="0" r="r" b="b"/>
            <a:pathLst>
              <a:path w="751" h="100">
                <a:moveTo>
                  <a:pt x="0" y="100"/>
                </a:moveTo>
                <a:lnTo>
                  <a:pt x="751" y="0"/>
                </a:lnTo>
                <a:lnTo>
                  <a:pt x="0" y="100"/>
                </a:lnTo>
                <a:close/>
              </a:path>
            </a:pathLst>
          </a:custGeom>
          <a:solidFill>
            <a:srgbClr val="AAAAA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105" name="Freeform 25"/>
          <p:cNvSpPr>
            <a:spLocks/>
          </p:cNvSpPr>
          <p:nvPr/>
        </p:nvSpPr>
        <p:spPr bwMode="auto">
          <a:xfrm>
            <a:off x="3641725" y="1851025"/>
            <a:ext cx="3527425" cy="534988"/>
          </a:xfrm>
          <a:custGeom>
            <a:avLst/>
            <a:gdLst>
              <a:gd name="T0" fmla="*/ 0 w 2222"/>
              <a:gd name="T1" fmla="*/ 0 h 337"/>
              <a:gd name="T2" fmla="*/ 2222 w 2222"/>
              <a:gd name="T3" fmla="*/ 337 h 337"/>
              <a:gd name="T4" fmla="*/ 0 w 2222"/>
              <a:gd name="T5" fmla="*/ 0 h 337"/>
            </a:gdLst>
            <a:ahLst/>
            <a:cxnLst>
              <a:cxn ang="0">
                <a:pos x="T0" y="T1"/>
              </a:cxn>
              <a:cxn ang="0">
                <a:pos x="T2" y="T3"/>
              </a:cxn>
              <a:cxn ang="0">
                <a:pos x="T4" y="T5"/>
              </a:cxn>
            </a:cxnLst>
            <a:rect l="0" t="0" r="r" b="b"/>
            <a:pathLst>
              <a:path w="2222" h="337">
                <a:moveTo>
                  <a:pt x="0" y="0"/>
                </a:moveTo>
                <a:lnTo>
                  <a:pt x="2222" y="337"/>
                </a:lnTo>
                <a:lnTo>
                  <a:pt x="0" y="0"/>
                </a:lnTo>
                <a:close/>
              </a:path>
            </a:pathLst>
          </a:custGeom>
          <a:solidFill>
            <a:srgbClr val="AAAAA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106" name="Line 26"/>
          <p:cNvSpPr>
            <a:spLocks noChangeShapeType="1"/>
          </p:cNvSpPr>
          <p:nvPr/>
        </p:nvSpPr>
        <p:spPr bwMode="auto">
          <a:xfrm flipH="1">
            <a:off x="2449513" y="1851025"/>
            <a:ext cx="1192212" cy="158750"/>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07" name="Line 27"/>
          <p:cNvSpPr>
            <a:spLocks noChangeShapeType="1"/>
          </p:cNvSpPr>
          <p:nvPr/>
        </p:nvSpPr>
        <p:spPr bwMode="auto">
          <a:xfrm flipH="1" flipV="1">
            <a:off x="3641725" y="1851025"/>
            <a:ext cx="3527425" cy="534988"/>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08" name="Freeform 28"/>
          <p:cNvSpPr>
            <a:spLocks/>
          </p:cNvSpPr>
          <p:nvPr/>
        </p:nvSpPr>
        <p:spPr bwMode="auto">
          <a:xfrm>
            <a:off x="2435225" y="1330325"/>
            <a:ext cx="1190625" cy="115888"/>
          </a:xfrm>
          <a:custGeom>
            <a:avLst/>
            <a:gdLst>
              <a:gd name="T0" fmla="*/ 0 w 750"/>
              <a:gd name="T1" fmla="*/ 73 h 73"/>
              <a:gd name="T2" fmla="*/ 750 w 750"/>
              <a:gd name="T3" fmla="*/ 0 h 73"/>
              <a:gd name="T4" fmla="*/ 0 w 750"/>
              <a:gd name="T5" fmla="*/ 73 h 73"/>
            </a:gdLst>
            <a:ahLst/>
            <a:cxnLst>
              <a:cxn ang="0">
                <a:pos x="T0" y="T1"/>
              </a:cxn>
              <a:cxn ang="0">
                <a:pos x="T2" y="T3"/>
              </a:cxn>
              <a:cxn ang="0">
                <a:pos x="T4" y="T5"/>
              </a:cxn>
            </a:cxnLst>
            <a:rect l="0" t="0" r="r" b="b"/>
            <a:pathLst>
              <a:path w="750" h="73">
                <a:moveTo>
                  <a:pt x="0" y="73"/>
                </a:moveTo>
                <a:lnTo>
                  <a:pt x="750" y="0"/>
                </a:lnTo>
                <a:lnTo>
                  <a:pt x="0" y="73"/>
                </a:lnTo>
                <a:close/>
              </a:path>
            </a:pathLst>
          </a:custGeom>
          <a:solidFill>
            <a:srgbClr val="AAAAA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109" name="Freeform 29"/>
          <p:cNvSpPr>
            <a:spLocks/>
          </p:cNvSpPr>
          <p:nvPr/>
        </p:nvSpPr>
        <p:spPr bwMode="auto">
          <a:xfrm>
            <a:off x="3625850" y="1330325"/>
            <a:ext cx="3571875" cy="419100"/>
          </a:xfrm>
          <a:custGeom>
            <a:avLst/>
            <a:gdLst>
              <a:gd name="T0" fmla="*/ 0 w 2250"/>
              <a:gd name="T1" fmla="*/ 0 h 264"/>
              <a:gd name="T2" fmla="*/ 2250 w 2250"/>
              <a:gd name="T3" fmla="*/ 264 h 264"/>
              <a:gd name="T4" fmla="*/ 0 w 2250"/>
              <a:gd name="T5" fmla="*/ 0 h 264"/>
            </a:gdLst>
            <a:ahLst/>
            <a:cxnLst>
              <a:cxn ang="0">
                <a:pos x="T0" y="T1"/>
              </a:cxn>
              <a:cxn ang="0">
                <a:pos x="T2" y="T3"/>
              </a:cxn>
              <a:cxn ang="0">
                <a:pos x="T4" y="T5"/>
              </a:cxn>
            </a:cxnLst>
            <a:rect l="0" t="0" r="r" b="b"/>
            <a:pathLst>
              <a:path w="2250" h="264">
                <a:moveTo>
                  <a:pt x="0" y="0"/>
                </a:moveTo>
                <a:lnTo>
                  <a:pt x="2250" y="264"/>
                </a:lnTo>
                <a:lnTo>
                  <a:pt x="0" y="0"/>
                </a:lnTo>
                <a:close/>
              </a:path>
            </a:pathLst>
          </a:custGeom>
          <a:solidFill>
            <a:srgbClr val="AAAAA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110" name="Line 30"/>
          <p:cNvSpPr>
            <a:spLocks noChangeShapeType="1"/>
          </p:cNvSpPr>
          <p:nvPr/>
        </p:nvSpPr>
        <p:spPr bwMode="auto">
          <a:xfrm flipH="1">
            <a:off x="2435225" y="1330325"/>
            <a:ext cx="1190625" cy="115888"/>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11" name="Line 31"/>
          <p:cNvSpPr>
            <a:spLocks noChangeShapeType="1"/>
          </p:cNvSpPr>
          <p:nvPr/>
        </p:nvSpPr>
        <p:spPr bwMode="auto">
          <a:xfrm flipH="1" flipV="1">
            <a:off x="3625850" y="1330325"/>
            <a:ext cx="3571875" cy="419100"/>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12" name="Freeform 32"/>
          <p:cNvSpPr>
            <a:spLocks/>
          </p:cNvSpPr>
          <p:nvPr/>
        </p:nvSpPr>
        <p:spPr bwMode="auto">
          <a:xfrm>
            <a:off x="2508250" y="3906838"/>
            <a:ext cx="4587875" cy="1360487"/>
          </a:xfrm>
          <a:custGeom>
            <a:avLst/>
            <a:gdLst>
              <a:gd name="T0" fmla="*/ 2890 w 2890"/>
              <a:gd name="T1" fmla="*/ 601 h 857"/>
              <a:gd name="T2" fmla="*/ 2150 w 2890"/>
              <a:gd name="T3" fmla="*/ 857 h 857"/>
              <a:gd name="T4" fmla="*/ 0 w 2890"/>
              <a:gd name="T5" fmla="*/ 173 h 857"/>
              <a:gd name="T6" fmla="*/ 723 w 2890"/>
              <a:gd name="T7" fmla="*/ 0 h 857"/>
              <a:gd name="T8" fmla="*/ 2890 w 2890"/>
              <a:gd name="T9" fmla="*/ 601 h 857"/>
              <a:gd name="T10" fmla="*/ 2890 w 2890"/>
              <a:gd name="T11" fmla="*/ 601 h 857"/>
            </a:gdLst>
            <a:ahLst/>
            <a:cxnLst>
              <a:cxn ang="0">
                <a:pos x="T0" y="T1"/>
              </a:cxn>
              <a:cxn ang="0">
                <a:pos x="T2" y="T3"/>
              </a:cxn>
              <a:cxn ang="0">
                <a:pos x="T4" y="T5"/>
              </a:cxn>
              <a:cxn ang="0">
                <a:pos x="T6" y="T7"/>
              </a:cxn>
              <a:cxn ang="0">
                <a:pos x="T8" y="T9"/>
              </a:cxn>
              <a:cxn ang="0">
                <a:pos x="T10" y="T11"/>
              </a:cxn>
            </a:cxnLst>
            <a:rect l="0" t="0" r="r" b="b"/>
            <a:pathLst>
              <a:path w="2890" h="857">
                <a:moveTo>
                  <a:pt x="2890" y="601"/>
                </a:moveTo>
                <a:lnTo>
                  <a:pt x="2150" y="857"/>
                </a:lnTo>
                <a:lnTo>
                  <a:pt x="0" y="173"/>
                </a:lnTo>
                <a:lnTo>
                  <a:pt x="723" y="0"/>
                </a:lnTo>
                <a:lnTo>
                  <a:pt x="2890" y="601"/>
                </a:lnTo>
                <a:lnTo>
                  <a:pt x="2890" y="601"/>
                </a:lnTo>
                <a:close/>
              </a:path>
            </a:pathLst>
          </a:custGeom>
          <a:noFill/>
          <a:ln w="142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174113" name="Freeform 33"/>
          <p:cNvSpPr>
            <a:spLocks/>
          </p:cNvSpPr>
          <p:nvPr/>
        </p:nvSpPr>
        <p:spPr bwMode="auto">
          <a:xfrm>
            <a:off x="2435225" y="1330325"/>
            <a:ext cx="1220788" cy="2851150"/>
          </a:xfrm>
          <a:custGeom>
            <a:avLst/>
            <a:gdLst>
              <a:gd name="T0" fmla="*/ 46 w 769"/>
              <a:gd name="T1" fmla="*/ 1796 h 1796"/>
              <a:gd name="T2" fmla="*/ 0 w 769"/>
              <a:gd name="T3" fmla="*/ 73 h 1796"/>
              <a:gd name="T4" fmla="*/ 750 w 769"/>
              <a:gd name="T5" fmla="*/ 0 h 1796"/>
              <a:gd name="T6" fmla="*/ 769 w 769"/>
              <a:gd name="T7" fmla="*/ 1623 h 1796"/>
              <a:gd name="T8" fmla="*/ 46 w 769"/>
              <a:gd name="T9" fmla="*/ 1796 h 1796"/>
              <a:gd name="T10" fmla="*/ 46 w 769"/>
              <a:gd name="T11" fmla="*/ 1796 h 1796"/>
            </a:gdLst>
            <a:ahLst/>
            <a:cxnLst>
              <a:cxn ang="0">
                <a:pos x="T0" y="T1"/>
              </a:cxn>
              <a:cxn ang="0">
                <a:pos x="T2" y="T3"/>
              </a:cxn>
              <a:cxn ang="0">
                <a:pos x="T4" y="T5"/>
              </a:cxn>
              <a:cxn ang="0">
                <a:pos x="T6" y="T7"/>
              </a:cxn>
              <a:cxn ang="0">
                <a:pos x="T8" y="T9"/>
              </a:cxn>
              <a:cxn ang="0">
                <a:pos x="T10" y="T11"/>
              </a:cxn>
            </a:cxnLst>
            <a:rect l="0" t="0" r="r" b="b"/>
            <a:pathLst>
              <a:path w="769" h="1796">
                <a:moveTo>
                  <a:pt x="46" y="1796"/>
                </a:moveTo>
                <a:lnTo>
                  <a:pt x="0" y="73"/>
                </a:lnTo>
                <a:lnTo>
                  <a:pt x="750" y="0"/>
                </a:lnTo>
                <a:lnTo>
                  <a:pt x="769" y="1623"/>
                </a:lnTo>
                <a:lnTo>
                  <a:pt x="46" y="1796"/>
                </a:lnTo>
                <a:lnTo>
                  <a:pt x="46" y="1796"/>
                </a:lnTo>
                <a:close/>
              </a:path>
            </a:pathLst>
          </a:custGeom>
          <a:noFill/>
          <a:ln w="14288">
            <a:solidFill>
              <a:srgbClr val="80808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174114" name="Freeform 34"/>
          <p:cNvSpPr>
            <a:spLocks/>
          </p:cNvSpPr>
          <p:nvPr/>
        </p:nvSpPr>
        <p:spPr bwMode="auto">
          <a:xfrm>
            <a:off x="3625850" y="1330325"/>
            <a:ext cx="3571875" cy="3530600"/>
          </a:xfrm>
          <a:custGeom>
            <a:avLst/>
            <a:gdLst>
              <a:gd name="T0" fmla="*/ 19 w 2250"/>
              <a:gd name="T1" fmla="*/ 1623 h 2224"/>
              <a:gd name="T2" fmla="*/ 0 w 2250"/>
              <a:gd name="T3" fmla="*/ 0 h 2224"/>
              <a:gd name="T4" fmla="*/ 2250 w 2250"/>
              <a:gd name="T5" fmla="*/ 264 h 2224"/>
              <a:gd name="T6" fmla="*/ 2186 w 2250"/>
              <a:gd name="T7" fmla="*/ 2224 h 2224"/>
              <a:gd name="T8" fmla="*/ 19 w 2250"/>
              <a:gd name="T9" fmla="*/ 1623 h 2224"/>
              <a:gd name="T10" fmla="*/ 19 w 2250"/>
              <a:gd name="T11" fmla="*/ 1623 h 2224"/>
            </a:gdLst>
            <a:ahLst/>
            <a:cxnLst>
              <a:cxn ang="0">
                <a:pos x="T0" y="T1"/>
              </a:cxn>
              <a:cxn ang="0">
                <a:pos x="T2" y="T3"/>
              </a:cxn>
              <a:cxn ang="0">
                <a:pos x="T4" y="T5"/>
              </a:cxn>
              <a:cxn ang="0">
                <a:pos x="T6" y="T7"/>
              </a:cxn>
              <a:cxn ang="0">
                <a:pos x="T8" y="T9"/>
              </a:cxn>
              <a:cxn ang="0">
                <a:pos x="T10" y="T11"/>
              </a:cxn>
            </a:cxnLst>
            <a:rect l="0" t="0" r="r" b="b"/>
            <a:pathLst>
              <a:path w="2250" h="2224">
                <a:moveTo>
                  <a:pt x="19" y="1623"/>
                </a:moveTo>
                <a:lnTo>
                  <a:pt x="0" y="0"/>
                </a:lnTo>
                <a:lnTo>
                  <a:pt x="2250" y="264"/>
                </a:lnTo>
                <a:lnTo>
                  <a:pt x="2186" y="2224"/>
                </a:lnTo>
                <a:lnTo>
                  <a:pt x="19" y="1623"/>
                </a:lnTo>
                <a:lnTo>
                  <a:pt x="19" y="1623"/>
                </a:lnTo>
                <a:close/>
              </a:path>
            </a:pathLst>
          </a:custGeom>
          <a:noFill/>
          <a:ln w="14288">
            <a:solidFill>
              <a:srgbClr val="80808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
        <p:nvSpPr>
          <p:cNvPr id="174115" name="Line 35"/>
          <p:cNvSpPr>
            <a:spLocks noChangeShapeType="1"/>
          </p:cNvSpPr>
          <p:nvPr/>
        </p:nvSpPr>
        <p:spPr bwMode="auto">
          <a:xfrm flipH="1" flipV="1">
            <a:off x="2449513" y="2009775"/>
            <a:ext cx="3514725" cy="608013"/>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16" name="Line 36"/>
          <p:cNvSpPr>
            <a:spLocks noChangeShapeType="1"/>
          </p:cNvSpPr>
          <p:nvPr/>
        </p:nvSpPr>
        <p:spPr bwMode="auto">
          <a:xfrm flipV="1">
            <a:off x="5964238" y="2617788"/>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17" name="Line 37"/>
          <p:cNvSpPr>
            <a:spLocks noChangeShapeType="1"/>
          </p:cNvSpPr>
          <p:nvPr/>
        </p:nvSpPr>
        <p:spPr bwMode="auto">
          <a:xfrm flipV="1">
            <a:off x="5688013" y="2574925"/>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18" name="Line 38"/>
          <p:cNvSpPr>
            <a:spLocks noChangeShapeType="1"/>
          </p:cNvSpPr>
          <p:nvPr/>
        </p:nvSpPr>
        <p:spPr bwMode="auto">
          <a:xfrm flipV="1">
            <a:off x="5397500" y="2516188"/>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19" name="Line 39"/>
          <p:cNvSpPr>
            <a:spLocks noChangeShapeType="1"/>
          </p:cNvSpPr>
          <p:nvPr/>
        </p:nvSpPr>
        <p:spPr bwMode="auto">
          <a:xfrm flipV="1">
            <a:off x="5137150" y="2473325"/>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20" name="Line 40"/>
          <p:cNvSpPr>
            <a:spLocks noChangeShapeType="1"/>
          </p:cNvSpPr>
          <p:nvPr/>
        </p:nvSpPr>
        <p:spPr bwMode="auto">
          <a:xfrm flipV="1">
            <a:off x="4875213" y="2430463"/>
            <a:ext cx="1587"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21" name="Line 41"/>
          <p:cNvSpPr>
            <a:spLocks noChangeShapeType="1"/>
          </p:cNvSpPr>
          <p:nvPr/>
        </p:nvSpPr>
        <p:spPr bwMode="auto">
          <a:xfrm flipV="1">
            <a:off x="4613275" y="2386013"/>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22" name="Line 42"/>
          <p:cNvSpPr>
            <a:spLocks noChangeShapeType="1"/>
          </p:cNvSpPr>
          <p:nvPr/>
        </p:nvSpPr>
        <p:spPr bwMode="auto">
          <a:xfrm flipV="1">
            <a:off x="4381500" y="2343150"/>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23" name="Line 43"/>
          <p:cNvSpPr>
            <a:spLocks noChangeShapeType="1"/>
          </p:cNvSpPr>
          <p:nvPr/>
        </p:nvSpPr>
        <p:spPr bwMode="auto">
          <a:xfrm flipV="1">
            <a:off x="4135438" y="2300288"/>
            <a:ext cx="1587"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24" name="Line 44"/>
          <p:cNvSpPr>
            <a:spLocks noChangeShapeType="1"/>
          </p:cNvSpPr>
          <p:nvPr/>
        </p:nvSpPr>
        <p:spPr bwMode="auto">
          <a:xfrm flipV="1">
            <a:off x="3902075" y="2255838"/>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25" name="Line 45"/>
          <p:cNvSpPr>
            <a:spLocks noChangeShapeType="1"/>
          </p:cNvSpPr>
          <p:nvPr/>
        </p:nvSpPr>
        <p:spPr bwMode="auto">
          <a:xfrm flipV="1">
            <a:off x="3684588" y="2212975"/>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26" name="Line 46"/>
          <p:cNvSpPr>
            <a:spLocks noChangeShapeType="1"/>
          </p:cNvSpPr>
          <p:nvPr/>
        </p:nvSpPr>
        <p:spPr bwMode="auto">
          <a:xfrm flipV="1">
            <a:off x="3452813" y="2184400"/>
            <a:ext cx="1587" cy="71438"/>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27" name="Line 47"/>
          <p:cNvSpPr>
            <a:spLocks noChangeShapeType="1"/>
          </p:cNvSpPr>
          <p:nvPr/>
        </p:nvSpPr>
        <p:spPr bwMode="auto">
          <a:xfrm flipV="1">
            <a:off x="3249613" y="2139950"/>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28" name="Line 48"/>
          <p:cNvSpPr>
            <a:spLocks noChangeShapeType="1"/>
          </p:cNvSpPr>
          <p:nvPr/>
        </p:nvSpPr>
        <p:spPr bwMode="auto">
          <a:xfrm flipV="1">
            <a:off x="3030538" y="2111375"/>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29" name="Line 49"/>
          <p:cNvSpPr>
            <a:spLocks noChangeShapeType="1"/>
          </p:cNvSpPr>
          <p:nvPr/>
        </p:nvSpPr>
        <p:spPr bwMode="auto">
          <a:xfrm flipV="1">
            <a:off x="2827338" y="2068513"/>
            <a:ext cx="1587"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30" name="Line 50"/>
          <p:cNvSpPr>
            <a:spLocks noChangeShapeType="1"/>
          </p:cNvSpPr>
          <p:nvPr/>
        </p:nvSpPr>
        <p:spPr bwMode="auto">
          <a:xfrm flipV="1">
            <a:off x="2638425" y="2039938"/>
            <a:ext cx="1588"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31" name="Line 51"/>
          <p:cNvSpPr>
            <a:spLocks noChangeShapeType="1"/>
          </p:cNvSpPr>
          <p:nvPr/>
        </p:nvSpPr>
        <p:spPr bwMode="auto">
          <a:xfrm flipV="1">
            <a:off x="2449513" y="2009775"/>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32" name="Line 52"/>
          <p:cNvSpPr>
            <a:spLocks noChangeShapeType="1"/>
          </p:cNvSpPr>
          <p:nvPr/>
        </p:nvSpPr>
        <p:spPr bwMode="auto">
          <a:xfrm flipV="1">
            <a:off x="5964238" y="2386013"/>
            <a:ext cx="1204912" cy="23177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33" name="Line 53"/>
          <p:cNvSpPr>
            <a:spLocks noChangeShapeType="1"/>
          </p:cNvSpPr>
          <p:nvPr/>
        </p:nvSpPr>
        <p:spPr bwMode="auto">
          <a:xfrm flipV="1">
            <a:off x="5964238" y="2617788"/>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34" name="Line 54"/>
          <p:cNvSpPr>
            <a:spLocks noChangeShapeType="1"/>
          </p:cNvSpPr>
          <p:nvPr/>
        </p:nvSpPr>
        <p:spPr bwMode="auto">
          <a:xfrm flipV="1">
            <a:off x="6226175" y="2574925"/>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35" name="Line 55"/>
          <p:cNvSpPr>
            <a:spLocks noChangeShapeType="1"/>
          </p:cNvSpPr>
          <p:nvPr/>
        </p:nvSpPr>
        <p:spPr bwMode="auto">
          <a:xfrm flipV="1">
            <a:off x="6472238" y="2516188"/>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36" name="Line 56"/>
          <p:cNvSpPr>
            <a:spLocks noChangeShapeType="1"/>
          </p:cNvSpPr>
          <p:nvPr/>
        </p:nvSpPr>
        <p:spPr bwMode="auto">
          <a:xfrm flipV="1">
            <a:off x="6719888" y="2473325"/>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37" name="Line 57"/>
          <p:cNvSpPr>
            <a:spLocks noChangeShapeType="1"/>
          </p:cNvSpPr>
          <p:nvPr/>
        </p:nvSpPr>
        <p:spPr bwMode="auto">
          <a:xfrm flipV="1">
            <a:off x="6951663" y="2430463"/>
            <a:ext cx="1587"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38" name="Line 58"/>
          <p:cNvSpPr>
            <a:spLocks noChangeShapeType="1"/>
          </p:cNvSpPr>
          <p:nvPr/>
        </p:nvSpPr>
        <p:spPr bwMode="auto">
          <a:xfrm flipV="1">
            <a:off x="7169150" y="2386013"/>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39" name="Line 59"/>
          <p:cNvSpPr>
            <a:spLocks noChangeShapeType="1"/>
          </p:cNvSpPr>
          <p:nvPr/>
        </p:nvSpPr>
        <p:spPr bwMode="auto">
          <a:xfrm flipH="1" flipV="1">
            <a:off x="2508250" y="4181475"/>
            <a:ext cx="3413125" cy="1085850"/>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40" name="Line 60"/>
          <p:cNvSpPr>
            <a:spLocks noChangeShapeType="1"/>
          </p:cNvSpPr>
          <p:nvPr/>
        </p:nvSpPr>
        <p:spPr bwMode="auto">
          <a:xfrm flipV="1">
            <a:off x="5921375" y="5267325"/>
            <a:ext cx="1588" cy="71438"/>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41" name="Line 61"/>
          <p:cNvSpPr>
            <a:spLocks noChangeShapeType="1"/>
          </p:cNvSpPr>
          <p:nvPr/>
        </p:nvSpPr>
        <p:spPr bwMode="auto">
          <a:xfrm flipV="1">
            <a:off x="5645150" y="5180013"/>
            <a:ext cx="1588"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42" name="Line 62"/>
          <p:cNvSpPr>
            <a:spLocks noChangeShapeType="1"/>
          </p:cNvSpPr>
          <p:nvPr/>
        </p:nvSpPr>
        <p:spPr bwMode="auto">
          <a:xfrm flipV="1">
            <a:off x="5383213" y="5092700"/>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43" name="Line 63"/>
          <p:cNvSpPr>
            <a:spLocks noChangeShapeType="1"/>
          </p:cNvSpPr>
          <p:nvPr/>
        </p:nvSpPr>
        <p:spPr bwMode="auto">
          <a:xfrm flipV="1">
            <a:off x="5121275" y="5021263"/>
            <a:ext cx="1588"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44" name="Line 64"/>
          <p:cNvSpPr>
            <a:spLocks noChangeShapeType="1"/>
          </p:cNvSpPr>
          <p:nvPr/>
        </p:nvSpPr>
        <p:spPr bwMode="auto">
          <a:xfrm flipV="1">
            <a:off x="4860925" y="4933950"/>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45" name="Line 65"/>
          <p:cNvSpPr>
            <a:spLocks noChangeShapeType="1"/>
          </p:cNvSpPr>
          <p:nvPr/>
        </p:nvSpPr>
        <p:spPr bwMode="auto">
          <a:xfrm flipV="1">
            <a:off x="4627563" y="4846638"/>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46" name="Line 66"/>
          <p:cNvSpPr>
            <a:spLocks noChangeShapeType="1"/>
          </p:cNvSpPr>
          <p:nvPr/>
        </p:nvSpPr>
        <p:spPr bwMode="auto">
          <a:xfrm flipV="1">
            <a:off x="4381500" y="4775200"/>
            <a:ext cx="1588" cy="71438"/>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47" name="Line 67"/>
          <p:cNvSpPr>
            <a:spLocks noChangeShapeType="1"/>
          </p:cNvSpPr>
          <p:nvPr/>
        </p:nvSpPr>
        <p:spPr bwMode="auto">
          <a:xfrm flipV="1">
            <a:off x="4149725" y="4702175"/>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48" name="Line 68"/>
          <p:cNvSpPr>
            <a:spLocks noChangeShapeType="1"/>
          </p:cNvSpPr>
          <p:nvPr/>
        </p:nvSpPr>
        <p:spPr bwMode="auto">
          <a:xfrm flipV="1">
            <a:off x="3930650" y="4629150"/>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49" name="Line 69"/>
          <p:cNvSpPr>
            <a:spLocks noChangeShapeType="1"/>
          </p:cNvSpPr>
          <p:nvPr/>
        </p:nvSpPr>
        <p:spPr bwMode="auto">
          <a:xfrm flipV="1">
            <a:off x="3698875" y="4557713"/>
            <a:ext cx="1588"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50" name="Line 70"/>
          <p:cNvSpPr>
            <a:spLocks noChangeShapeType="1"/>
          </p:cNvSpPr>
          <p:nvPr/>
        </p:nvSpPr>
        <p:spPr bwMode="auto">
          <a:xfrm flipV="1">
            <a:off x="3495675" y="4484688"/>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51" name="Line 71"/>
          <p:cNvSpPr>
            <a:spLocks noChangeShapeType="1"/>
          </p:cNvSpPr>
          <p:nvPr/>
        </p:nvSpPr>
        <p:spPr bwMode="auto">
          <a:xfrm flipV="1">
            <a:off x="3278188" y="4427538"/>
            <a:ext cx="1587"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52" name="Line 72"/>
          <p:cNvSpPr>
            <a:spLocks noChangeShapeType="1"/>
          </p:cNvSpPr>
          <p:nvPr/>
        </p:nvSpPr>
        <p:spPr bwMode="auto">
          <a:xfrm flipV="1">
            <a:off x="3074988" y="4354513"/>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53" name="Line 73"/>
          <p:cNvSpPr>
            <a:spLocks noChangeShapeType="1"/>
          </p:cNvSpPr>
          <p:nvPr/>
        </p:nvSpPr>
        <p:spPr bwMode="auto">
          <a:xfrm flipV="1">
            <a:off x="2886075" y="4297363"/>
            <a:ext cx="1588"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54" name="Line 74"/>
          <p:cNvSpPr>
            <a:spLocks noChangeShapeType="1"/>
          </p:cNvSpPr>
          <p:nvPr/>
        </p:nvSpPr>
        <p:spPr bwMode="auto">
          <a:xfrm flipV="1">
            <a:off x="2697163" y="4238625"/>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55" name="Line 75"/>
          <p:cNvSpPr>
            <a:spLocks noChangeShapeType="1"/>
          </p:cNvSpPr>
          <p:nvPr/>
        </p:nvSpPr>
        <p:spPr bwMode="auto">
          <a:xfrm flipV="1">
            <a:off x="2508250" y="4181475"/>
            <a:ext cx="1588" cy="71438"/>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56" name="Rectangle 76"/>
          <p:cNvSpPr>
            <a:spLocks noChangeArrowheads="1"/>
          </p:cNvSpPr>
          <p:nvPr/>
        </p:nvSpPr>
        <p:spPr bwMode="auto">
          <a:xfrm>
            <a:off x="5803900" y="5527675"/>
            <a:ext cx="101600" cy="2016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57" name="Rectangle 77"/>
          <p:cNvSpPr>
            <a:spLocks noChangeArrowheads="1"/>
          </p:cNvSpPr>
          <p:nvPr/>
        </p:nvSpPr>
        <p:spPr bwMode="auto">
          <a:xfrm>
            <a:off x="5789613" y="5411788"/>
            <a:ext cx="247650" cy="1301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58" name="Rectangle 78"/>
          <p:cNvSpPr>
            <a:spLocks noChangeArrowheads="1"/>
          </p:cNvSpPr>
          <p:nvPr/>
        </p:nvSpPr>
        <p:spPr bwMode="auto">
          <a:xfrm rot="16200000">
            <a:off x="5867400" y="5375275"/>
            <a:ext cx="9842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FFFFFF"/>
                </a:solidFill>
                <a:latin typeface="Arial" charset="0"/>
              </a:rPr>
              <a:t>0</a:t>
            </a:r>
            <a:endParaRPr lang="it-IT"/>
          </a:p>
        </p:txBody>
      </p:sp>
      <p:sp>
        <p:nvSpPr>
          <p:cNvPr id="174159" name="Rectangle 79"/>
          <p:cNvSpPr>
            <a:spLocks noChangeArrowheads="1"/>
          </p:cNvSpPr>
          <p:nvPr/>
        </p:nvSpPr>
        <p:spPr bwMode="auto">
          <a:xfrm>
            <a:off x="5267325" y="5353050"/>
            <a:ext cx="101600" cy="203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60" name="Rectangle 80"/>
          <p:cNvSpPr>
            <a:spLocks noChangeArrowheads="1"/>
          </p:cNvSpPr>
          <p:nvPr/>
        </p:nvSpPr>
        <p:spPr bwMode="auto">
          <a:xfrm>
            <a:off x="5253038" y="5237163"/>
            <a:ext cx="246062" cy="1301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61" name="Rectangle 81"/>
          <p:cNvSpPr>
            <a:spLocks noChangeArrowheads="1"/>
          </p:cNvSpPr>
          <p:nvPr/>
        </p:nvSpPr>
        <p:spPr bwMode="auto">
          <a:xfrm rot="16200000">
            <a:off x="5330825" y="5200650"/>
            <a:ext cx="9842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dirty="0">
                <a:solidFill>
                  <a:srgbClr val="FFFFFF"/>
                </a:solidFill>
                <a:latin typeface="Arial" charset="0"/>
              </a:rPr>
              <a:t>4</a:t>
            </a:r>
            <a:endParaRPr lang="it-IT" dirty="0"/>
          </a:p>
        </p:txBody>
      </p:sp>
      <p:sp>
        <p:nvSpPr>
          <p:cNvPr id="174162" name="Rectangle 82"/>
          <p:cNvSpPr>
            <a:spLocks noChangeArrowheads="1"/>
          </p:cNvSpPr>
          <p:nvPr/>
        </p:nvSpPr>
        <p:spPr bwMode="auto">
          <a:xfrm>
            <a:off x="4745038" y="5194300"/>
            <a:ext cx="101600" cy="203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63" name="Rectangle 83"/>
          <p:cNvSpPr>
            <a:spLocks noChangeArrowheads="1"/>
          </p:cNvSpPr>
          <p:nvPr/>
        </p:nvSpPr>
        <p:spPr bwMode="auto">
          <a:xfrm>
            <a:off x="4730750" y="5078413"/>
            <a:ext cx="246063" cy="1301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64" name="Rectangle 84"/>
          <p:cNvSpPr>
            <a:spLocks noChangeArrowheads="1"/>
          </p:cNvSpPr>
          <p:nvPr/>
        </p:nvSpPr>
        <p:spPr bwMode="auto">
          <a:xfrm rot="16200000">
            <a:off x="4806950" y="5041900"/>
            <a:ext cx="9842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FFFFFF"/>
                </a:solidFill>
                <a:latin typeface="Arial" charset="0"/>
              </a:rPr>
              <a:t>8</a:t>
            </a:r>
            <a:endParaRPr lang="it-IT"/>
          </a:p>
        </p:txBody>
      </p:sp>
      <p:sp>
        <p:nvSpPr>
          <p:cNvPr id="174165" name="Rectangle 85"/>
          <p:cNvSpPr>
            <a:spLocks noChangeArrowheads="1"/>
          </p:cNvSpPr>
          <p:nvPr/>
        </p:nvSpPr>
        <p:spPr bwMode="auto">
          <a:xfrm>
            <a:off x="4265613" y="5137150"/>
            <a:ext cx="203200" cy="2016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66" name="Rectangle 86"/>
          <p:cNvSpPr>
            <a:spLocks noChangeArrowheads="1"/>
          </p:cNvSpPr>
          <p:nvPr/>
        </p:nvSpPr>
        <p:spPr bwMode="auto">
          <a:xfrm>
            <a:off x="4251325" y="4919663"/>
            <a:ext cx="246063" cy="231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67" name="Rectangle 87"/>
          <p:cNvSpPr>
            <a:spLocks noChangeArrowheads="1"/>
          </p:cNvSpPr>
          <p:nvPr/>
        </p:nvSpPr>
        <p:spPr bwMode="auto">
          <a:xfrm rot="16200000">
            <a:off x="4279901" y="4935537"/>
            <a:ext cx="1968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FFFFFF"/>
                </a:solidFill>
                <a:latin typeface="Arial" charset="0"/>
              </a:rPr>
              <a:t>12</a:t>
            </a:r>
            <a:endParaRPr lang="it-IT"/>
          </a:p>
        </p:txBody>
      </p:sp>
      <p:sp>
        <p:nvSpPr>
          <p:cNvPr id="174168" name="Rectangle 88"/>
          <p:cNvSpPr>
            <a:spLocks noChangeArrowheads="1"/>
          </p:cNvSpPr>
          <p:nvPr/>
        </p:nvSpPr>
        <p:spPr bwMode="auto">
          <a:xfrm>
            <a:off x="3814763" y="4991100"/>
            <a:ext cx="203200" cy="203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69" name="Rectangle 89"/>
          <p:cNvSpPr>
            <a:spLocks noChangeArrowheads="1"/>
          </p:cNvSpPr>
          <p:nvPr/>
        </p:nvSpPr>
        <p:spPr bwMode="auto">
          <a:xfrm>
            <a:off x="3800475" y="4775200"/>
            <a:ext cx="247650" cy="231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70" name="Rectangle 90"/>
          <p:cNvSpPr>
            <a:spLocks noChangeArrowheads="1"/>
          </p:cNvSpPr>
          <p:nvPr/>
        </p:nvSpPr>
        <p:spPr bwMode="auto">
          <a:xfrm rot="16200000">
            <a:off x="3830638" y="4789487"/>
            <a:ext cx="1968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FFFFFF"/>
                </a:solidFill>
                <a:latin typeface="Arial" charset="0"/>
              </a:rPr>
              <a:t>16</a:t>
            </a:r>
            <a:endParaRPr lang="it-IT"/>
          </a:p>
        </p:txBody>
      </p:sp>
      <p:sp>
        <p:nvSpPr>
          <p:cNvPr id="174171" name="Rectangle 91"/>
          <p:cNvSpPr>
            <a:spLocks noChangeArrowheads="1"/>
          </p:cNvSpPr>
          <p:nvPr/>
        </p:nvSpPr>
        <p:spPr bwMode="auto">
          <a:xfrm>
            <a:off x="3379788" y="4846638"/>
            <a:ext cx="203200" cy="203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72" name="Rectangle 92"/>
          <p:cNvSpPr>
            <a:spLocks noChangeArrowheads="1"/>
          </p:cNvSpPr>
          <p:nvPr/>
        </p:nvSpPr>
        <p:spPr bwMode="auto">
          <a:xfrm>
            <a:off x="3365500" y="4629150"/>
            <a:ext cx="246063" cy="231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73" name="Rectangle 93"/>
          <p:cNvSpPr>
            <a:spLocks noChangeArrowheads="1"/>
          </p:cNvSpPr>
          <p:nvPr/>
        </p:nvSpPr>
        <p:spPr bwMode="auto">
          <a:xfrm rot="16200000">
            <a:off x="3394076" y="4645025"/>
            <a:ext cx="1968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FFFFFF"/>
                </a:solidFill>
                <a:latin typeface="Arial" charset="0"/>
              </a:rPr>
              <a:t>20</a:t>
            </a:r>
            <a:endParaRPr lang="it-IT"/>
          </a:p>
        </p:txBody>
      </p:sp>
      <p:sp>
        <p:nvSpPr>
          <p:cNvPr id="174174" name="Rectangle 94"/>
          <p:cNvSpPr>
            <a:spLocks noChangeArrowheads="1"/>
          </p:cNvSpPr>
          <p:nvPr/>
        </p:nvSpPr>
        <p:spPr bwMode="auto">
          <a:xfrm>
            <a:off x="2959100" y="4716463"/>
            <a:ext cx="203200" cy="203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75" name="Rectangle 95"/>
          <p:cNvSpPr>
            <a:spLocks noChangeArrowheads="1"/>
          </p:cNvSpPr>
          <p:nvPr/>
        </p:nvSpPr>
        <p:spPr bwMode="auto">
          <a:xfrm>
            <a:off x="2943225" y="4498975"/>
            <a:ext cx="247650" cy="231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76" name="Rectangle 96"/>
          <p:cNvSpPr>
            <a:spLocks noChangeArrowheads="1"/>
          </p:cNvSpPr>
          <p:nvPr/>
        </p:nvSpPr>
        <p:spPr bwMode="auto">
          <a:xfrm rot="16200000">
            <a:off x="2971801" y="4514850"/>
            <a:ext cx="1968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FFFFFF"/>
                </a:solidFill>
                <a:latin typeface="Arial" charset="0"/>
              </a:rPr>
              <a:t>24</a:t>
            </a:r>
            <a:endParaRPr lang="it-IT"/>
          </a:p>
        </p:txBody>
      </p:sp>
      <p:sp>
        <p:nvSpPr>
          <p:cNvPr id="174177" name="Rectangle 97"/>
          <p:cNvSpPr>
            <a:spLocks noChangeArrowheads="1"/>
          </p:cNvSpPr>
          <p:nvPr/>
        </p:nvSpPr>
        <p:spPr bwMode="auto">
          <a:xfrm>
            <a:off x="2581275" y="4600575"/>
            <a:ext cx="203200" cy="203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78" name="Rectangle 98"/>
          <p:cNvSpPr>
            <a:spLocks noChangeArrowheads="1"/>
          </p:cNvSpPr>
          <p:nvPr/>
        </p:nvSpPr>
        <p:spPr bwMode="auto">
          <a:xfrm>
            <a:off x="2566988" y="4384675"/>
            <a:ext cx="246062" cy="2301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79" name="Rectangle 99"/>
          <p:cNvSpPr>
            <a:spLocks noChangeArrowheads="1"/>
          </p:cNvSpPr>
          <p:nvPr/>
        </p:nvSpPr>
        <p:spPr bwMode="auto">
          <a:xfrm rot="16200000">
            <a:off x="2593976" y="4398962"/>
            <a:ext cx="1968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FFFFFF"/>
                </a:solidFill>
                <a:latin typeface="Arial" charset="0"/>
              </a:rPr>
              <a:t>28</a:t>
            </a:r>
            <a:endParaRPr lang="it-IT"/>
          </a:p>
        </p:txBody>
      </p:sp>
      <p:sp>
        <p:nvSpPr>
          <p:cNvPr id="174180" name="Line 100"/>
          <p:cNvSpPr>
            <a:spLocks noChangeShapeType="1"/>
          </p:cNvSpPr>
          <p:nvPr/>
        </p:nvSpPr>
        <p:spPr bwMode="auto">
          <a:xfrm flipV="1">
            <a:off x="5921375" y="4860925"/>
            <a:ext cx="1174750" cy="406400"/>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81" name="Line 101"/>
          <p:cNvSpPr>
            <a:spLocks noChangeShapeType="1"/>
          </p:cNvSpPr>
          <p:nvPr/>
        </p:nvSpPr>
        <p:spPr bwMode="auto">
          <a:xfrm flipV="1">
            <a:off x="5921375" y="5267325"/>
            <a:ext cx="1588" cy="71438"/>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82" name="Line 102"/>
          <p:cNvSpPr>
            <a:spLocks noChangeShapeType="1"/>
          </p:cNvSpPr>
          <p:nvPr/>
        </p:nvSpPr>
        <p:spPr bwMode="auto">
          <a:xfrm flipV="1">
            <a:off x="6167438" y="5180013"/>
            <a:ext cx="1587"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83" name="Line 103"/>
          <p:cNvSpPr>
            <a:spLocks noChangeShapeType="1"/>
          </p:cNvSpPr>
          <p:nvPr/>
        </p:nvSpPr>
        <p:spPr bwMode="auto">
          <a:xfrm flipV="1">
            <a:off x="6415088" y="5106988"/>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84" name="Line 104"/>
          <p:cNvSpPr>
            <a:spLocks noChangeShapeType="1"/>
          </p:cNvSpPr>
          <p:nvPr/>
        </p:nvSpPr>
        <p:spPr bwMode="auto">
          <a:xfrm flipV="1">
            <a:off x="6646863" y="5021263"/>
            <a:ext cx="1587"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85" name="Line 105"/>
          <p:cNvSpPr>
            <a:spLocks noChangeShapeType="1"/>
          </p:cNvSpPr>
          <p:nvPr/>
        </p:nvSpPr>
        <p:spPr bwMode="auto">
          <a:xfrm flipV="1">
            <a:off x="6878638" y="4948238"/>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86" name="Line 106"/>
          <p:cNvSpPr>
            <a:spLocks noChangeShapeType="1"/>
          </p:cNvSpPr>
          <p:nvPr/>
        </p:nvSpPr>
        <p:spPr bwMode="auto">
          <a:xfrm flipV="1">
            <a:off x="7096125" y="4860925"/>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187" name="Rectangle 107"/>
          <p:cNvSpPr>
            <a:spLocks noChangeArrowheads="1"/>
          </p:cNvSpPr>
          <p:nvPr/>
        </p:nvSpPr>
        <p:spPr bwMode="auto">
          <a:xfrm>
            <a:off x="5935663" y="6076950"/>
            <a:ext cx="696912" cy="203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88" name="Rectangle 108"/>
          <p:cNvSpPr>
            <a:spLocks noChangeArrowheads="1"/>
          </p:cNvSpPr>
          <p:nvPr/>
        </p:nvSpPr>
        <p:spPr bwMode="auto">
          <a:xfrm>
            <a:off x="5921375" y="5367338"/>
            <a:ext cx="246063" cy="7239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89" name="Rectangle 109"/>
          <p:cNvSpPr>
            <a:spLocks noChangeArrowheads="1"/>
          </p:cNvSpPr>
          <p:nvPr/>
        </p:nvSpPr>
        <p:spPr bwMode="auto">
          <a:xfrm rot="16200000">
            <a:off x="5707063" y="5632450"/>
            <a:ext cx="6794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FFFFFF"/>
                </a:solidFill>
                <a:latin typeface="Arial" charset="0"/>
              </a:rPr>
              <a:t>2 micron</a:t>
            </a:r>
            <a:endParaRPr lang="it-IT"/>
          </a:p>
        </p:txBody>
      </p:sp>
      <p:sp>
        <p:nvSpPr>
          <p:cNvPr id="174190" name="Rectangle 110"/>
          <p:cNvSpPr>
            <a:spLocks noChangeArrowheads="1"/>
          </p:cNvSpPr>
          <p:nvPr/>
        </p:nvSpPr>
        <p:spPr bwMode="auto">
          <a:xfrm>
            <a:off x="6181725" y="6005513"/>
            <a:ext cx="696913" cy="2016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91" name="Rectangle 111"/>
          <p:cNvSpPr>
            <a:spLocks noChangeArrowheads="1"/>
          </p:cNvSpPr>
          <p:nvPr/>
        </p:nvSpPr>
        <p:spPr bwMode="auto">
          <a:xfrm>
            <a:off x="6167438" y="5295900"/>
            <a:ext cx="247650" cy="7239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92" name="Rectangle 112"/>
          <p:cNvSpPr>
            <a:spLocks noChangeArrowheads="1"/>
          </p:cNvSpPr>
          <p:nvPr/>
        </p:nvSpPr>
        <p:spPr bwMode="auto">
          <a:xfrm rot="16200000">
            <a:off x="5954713" y="5561012"/>
            <a:ext cx="6794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FFFFFF"/>
                </a:solidFill>
                <a:latin typeface="Arial" charset="0"/>
              </a:rPr>
              <a:t>4 micron</a:t>
            </a:r>
            <a:endParaRPr lang="it-IT"/>
          </a:p>
        </p:txBody>
      </p:sp>
      <p:sp>
        <p:nvSpPr>
          <p:cNvPr id="174193" name="Rectangle 113"/>
          <p:cNvSpPr>
            <a:spLocks noChangeArrowheads="1"/>
          </p:cNvSpPr>
          <p:nvPr/>
        </p:nvSpPr>
        <p:spPr bwMode="auto">
          <a:xfrm>
            <a:off x="6415088" y="5918200"/>
            <a:ext cx="696912" cy="201613"/>
          </a:xfrm>
          <a:prstGeom prst="rect">
            <a:avLst/>
          </a:prstGeom>
          <a:noFill/>
          <a:ln>
            <a:noFill/>
          </a:ln>
          <a:extLst>
            <a:ext uri="{909E8E84-426E-40dd-AFC4-6F175D3DCCD1}">
              <a14:hiddenFill xmlns:a14="http://schemas.microsoft.com/office/drawing/2010/main" xmlns="">
                <a:solidFill>
                  <a:srgbClr val="00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94" name="Rectangle 114"/>
          <p:cNvSpPr>
            <a:spLocks noChangeArrowheads="1"/>
          </p:cNvSpPr>
          <p:nvPr/>
        </p:nvSpPr>
        <p:spPr bwMode="auto">
          <a:xfrm>
            <a:off x="6399213" y="5208588"/>
            <a:ext cx="247650" cy="7239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95" name="Rectangle 115"/>
          <p:cNvSpPr>
            <a:spLocks noChangeArrowheads="1"/>
          </p:cNvSpPr>
          <p:nvPr/>
        </p:nvSpPr>
        <p:spPr bwMode="auto">
          <a:xfrm rot="16200000">
            <a:off x="6186488" y="5473700"/>
            <a:ext cx="6794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FFFFFF"/>
                </a:solidFill>
                <a:latin typeface="Arial" charset="0"/>
              </a:rPr>
              <a:t>6 micron</a:t>
            </a:r>
            <a:endParaRPr lang="it-IT"/>
          </a:p>
        </p:txBody>
      </p:sp>
      <p:sp>
        <p:nvSpPr>
          <p:cNvPr id="174196" name="Rectangle 116"/>
          <p:cNvSpPr>
            <a:spLocks noChangeArrowheads="1"/>
          </p:cNvSpPr>
          <p:nvPr/>
        </p:nvSpPr>
        <p:spPr bwMode="auto">
          <a:xfrm>
            <a:off x="6646863" y="5830888"/>
            <a:ext cx="696912" cy="203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97" name="Rectangle 117"/>
          <p:cNvSpPr>
            <a:spLocks noChangeArrowheads="1"/>
          </p:cNvSpPr>
          <p:nvPr/>
        </p:nvSpPr>
        <p:spPr bwMode="auto">
          <a:xfrm>
            <a:off x="6632575" y="5121275"/>
            <a:ext cx="246063" cy="7239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198" name="Rectangle 118"/>
          <p:cNvSpPr>
            <a:spLocks noChangeArrowheads="1"/>
          </p:cNvSpPr>
          <p:nvPr/>
        </p:nvSpPr>
        <p:spPr bwMode="auto">
          <a:xfrm rot="16200000">
            <a:off x="6419851" y="5386387"/>
            <a:ext cx="6794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FFFFFF"/>
                </a:solidFill>
                <a:latin typeface="Arial" charset="0"/>
              </a:rPr>
              <a:t>8 micron</a:t>
            </a:r>
            <a:endParaRPr lang="it-IT"/>
          </a:p>
        </p:txBody>
      </p:sp>
      <p:sp>
        <p:nvSpPr>
          <p:cNvPr id="174199" name="Rectangle 119"/>
          <p:cNvSpPr>
            <a:spLocks noChangeArrowheads="1"/>
          </p:cNvSpPr>
          <p:nvPr/>
        </p:nvSpPr>
        <p:spPr bwMode="auto">
          <a:xfrm>
            <a:off x="6864350" y="5859463"/>
            <a:ext cx="798513" cy="203200"/>
          </a:xfrm>
          <a:prstGeom prst="rect">
            <a:avLst/>
          </a:prstGeom>
          <a:noFill/>
          <a:ln>
            <a:noFill/>
          </a:ln>
          <a:extLst>
            <a:ext uri="{909E8E84-426E-40dd-AFC4-6F175D3DCCD1}">
              <a14:hiddenFill xmlns:a14="http://schemas.microsoft.com/office/drawing/2010/main" xmlns="">
                <a:solidFill>
                  <a:srgbClr val="00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200" name="Rectangle 120"/>
          <p:cNvSpPr>
            <a:spLocks noChangeArrowheads="1"/>
          </p:cNvSpPr>
          <p:nvPr/>
        </p:nvSpPr>
        <p:spPr bwMode="auto">
          <a:xfrm>
            <a:off x="6850063" y="5049838"/>
            <a:ext cx="246062" cy="8239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201" name="Rectangle 121"/>
          <p:cNvSpPr>
            <a:spLocks noChangeArrowheads="1"/>
          </p:cNvSpPr>
          <p:nvPr/>
        </p:nvSpPr>
        <p:spPr bwMode="auto">
          <a:xfrm rot="16200000">
            <a:off x="6588125" y="5365750"/>
            <a:ext cx="77787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dirty="0">
                <a:solidFill>
                  <a:srgbClr val="FFFFFF"/>
                </a:solidFill>
                <a:latin typeface="Arial" charset="0"/>
              </a:rPr>
              <a:t>10 micron</a:t>
            </a:r>
            <a:endParaRPr lang="it-IT" dirty="0"/>
          </a:p>
        </p:txBody>
      </p:sp>
      <p:sp>
        <p:nvSpPr>
          <p:cNvPr id="174202" name="Line 122"/>
          <p:cNvSpPr>
            <a:spLocks noChangeShapeType="1"/>
          </p:cNvSpPr>
          <p:nvPr/>
        </p:nvSpPr>
        <p:spPr bwMode="auto">
          <a:xfrm>
            <a:off x="3641725" y="1851025"/>
            <a:ext cx="3527425" cy="534988"/>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203" name="Line 123"/>
          <p:cNvSpPr>
            <a:spLocks noChangeShapeType="1"/>
          </p:cNvSpPr>
          <p:nvPr/>
        </p:nvSpPr>
        <p:spPr bwMode="auto">
          <a:xfrm flipH="1">
            <a:off x="2449513" y="1851025"/>
            <a:ext cx="1192212" cy="158750"/>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204" name="Freeform 124"/>
          <p:cNvSpPr>
            <a:spLocks/>
          </p:cNvSpPr>
          <p:nvPr/>
        </p:nvSpPr>
        <p:spPr bwMode="auto">
          <a:xfrm>
            <a:off x="3481388" y="1749425"/>
            <a:ext cx="276225" cy="160338"/>
          </a:xfrm>
          <a:custGeom>
            <a:avLst/>
            <a:gdLst>
              <a:gd name="T0" fmla="*/ 0 w 174"/>
              <a:gd name="T1" fmla="*/ 0 h 101"/>
              <a:gd name="T2" fmla="*/ 55 w 174"/>
              <a:gd name="T3" fmla="*/ 0 h 101"/>
              <a:gd name="T4" fmla="*/ 174 w 174"/>
              <a:gd name="T5" fmla="*/ 91 h 101"/>
              <a:gd name="T6" fmla="*/ 119 w 174"/>
              <a:gd name="T7" fmla="*/ 101 h 101"/>
              <a:gd name="T8" fmla="*/ 0 w 174"/>
              <a:gd name="T9" fmla="*/ 0 h 101"/>
              <a:gd name="T10" fmla="*/ 0 w 174"/>
              <a:gd name="T11" fmla="*/ 0 h 101"/>
            </a:gdLst>
            <a:ahLst/>
            <a:cxnLst>
              <a:cxn ang="0">
                <a:pos x="T0" y="T1"/>
              </a:cxn>
              <a:cxn ang="0">
                <a:pos x="T2" y="T3"/>
              </a:cxn>
              <a:cxn ang="0">
                <a:pos x="T4" y="T5"/>
              </a:cxn>
              <a:cxn ang="0">
                <a:pos x="T6" y="T7"/>
              </a:cxn>
              <a:cxn ang="0">
                <a:pos x="T8" y="T9"/>
              </a:cxn>
              <a:cxn ang="0">
                <a:pos x="T10" y="T11"/>
              </a:cxn>
            </a:cxnLst>
            <a:rect l="0" t="0" r="r" b="b"/>
            <a:pathLst>
              <a:path w="174" h="101">
                <a:moveTo>
                  <a:pt x="0" y="0"/>
                </a:moveTo>
                <a:lnTo>
                  <a:pt x="55" y="0"/>
                </a:lnTo>
                <a:lnTo>
                  <a:pt x="174" y="91"/>
                </a:lnTo>
                <a:lnTo>
                  <a:pt x="119" y="101"/>
                </a:lnTo>
                <a:lnTo>
                  <a:pt x="0" y="0"/>
                </a:lnTo>
                <a:lnTo>
                  <a:pt x="0" y="0"/>
                </a:lnTo>
                <a:close/>
              </a:path>
            </a:pathLst>
          </a:custGeom>
          <a:solidFill>
            <a:srgbClr val="4D004D"/>
          </a:solidFill>
          <a:ln w="14288">
            <a:solidFill>
              <a:srgbClr val="000000"/>
            </a:solidFill>
            <a:prstDash val="solid"/>
            <a:round/>
            <a:headEnd/>
            <a:tailEnd/>
          </a:ln>
        </p:spPr>
        <p:txBody>
          <a:bodyPr/>
          <a:lstStyle/>
          <a:p>
            <a:endParaRPr lang="it-IT"/>
          </a:p>
        </p:txBody>
      </p:sp>
      <p:sp>
        <p:nvSpPr>
          <p:cNvPr id="174205" name="Freeform 125"/>
          <p:cNvSpPr>
            <a:spLocks/>
          </p:cNvSpPr>
          <p:nvPr/>
        </p:nvSpPr>
        <p:spPr bwMode="auto">
          <a:xfrm>
            <a:off x="3670300" y="1893888"/>
            <a:ext cx="290513" cy="44450"/>
          </a:xfrm>
          <a:custGeom>
            <a:avLst/>
            <a:gdLst>
              <a:gd name="T0" fmla="*/ 0 w 183"/>
              <a:gd name="T1" fmla="*/ 10 h 28"/>
              <a:gd name="T2" fmla="*/ 128 w 183"/>
              <a:gd name="T3" fmla="*/ 28 h 28"/>
              <a:gd name="T4" fmla="*/ 183 w 183"/>
              <a:gd name="T5" fmla="*/ 19 h 28"/>
              <a:gd name="T6" fmla="*/ 55 w 183"/>
              <a:gd name="T7" fmla="*/ 0 h 28"/>
              <a:gd name="T8" fmla="*/ 0 w 183"/>
              <a:gd name="T9" fmla="*/ 10 h 28"/>
              <a:gd name="T10" fmla="*/ 0 w 183"/>
              <a:gd name="T11" fmla="*/ 10 h 28"/>
            </a:gdLst>
            <a:ahLst/>
            <a:cxnLst>
              <a:cxn ang="0">
                <a:pos x="T0" y="T1"/>
              </a:cxn>
              <a:cxn ang="0">
                <a:pos x="T2" y="T3"/>
              </a:cxn>
              <a:cxn ang="0">
                <a:pos x="T4" y="T5"/>
              </a:cxn>
              <a:cxn ang="0">
                <a:pos x="T6" y="T7"/>
              </a:cxn>
              <a:cxn ang="0">
                <a:pos x="T8" y="T9"/>
              </a:cxn>
              <a:cxn ang="0">
                <a:pos x="T10" y="T11"/>
              </a:cxn>
            </a:cxnLst>
            <a:rect l="0" t="0" r="r" b="b"/>
            <a:pathLst>
              <a:path w="183" h="28">
                <a:moveTo>
                  <a:pt x="0" y="10"/>
                </a:moveTo>
                <a:lnTo>
                  <a:pt x="128" y="28"/>
                </a:lnTo>
                <a:lnTo>
                  <a:pt x="183" y="19"/>
                </a:lnTo>
                <a:lnTo>
                  <a:pt x="55" y="0"/>
                </a:lnTo>
                <a:lnTo>
                  <a:pt x="0" y="10"/>
                </a:lnTo>
                <a:lnTo>
                  <a:pt x="0" y="10"/>
                </a:lnTo>
                <a:close/>
              </a:path>
            </a:pathLst>
          </a:custGeom>
          <a:solidFill>
            <a:srgbClr val="4D004D"/>
          </a:solidFill>
          <a:ln w="14288">
            <a:solidFill>
              <a:srgbClr val="000000"/>
            </a:solidFill>
            <a:prstDash val="solid"/>
            <a:round/>
            <a:headEnd/>
            <a:tailEnd/>
          </a:ln>
        </p:spPr>
        <p:txBody>
          <a:bodyPr/>
          <a:lstStyle/>
          <a:p>
            <a:endParaRPr lang="it-IT"/>
          </a:p>
        </p:txBody>
      </p:sp>
      <p:sp>
        <p:nvSpPr>
          <p:cNvPr id="174206" name="Freeform 126"/>
          <p:cNvSpPr>
            <a:spLocks/>
          </p:cNvSpPr>
          <p:nvPr/>
        </p:nvSpPr>
        <p:spPr bwMode="auto">
          <a:xfrm>
            <a:off x="3670300" y="1893888"/>
            <a:ext cx="101600" cy="15875"/>
          </a:xfrm>
          <a:custGeom>
            <a:avLst/>
            <a:gdLst>
              <a:gd name="T0" fmla="*/ 0 w 64"/>
              <a:gd name="T1" fmla="*/ 10 h 10"/>
              <a:gd name="T2" fmla="*/ 55 w 64"/>
              <a:gd name="T3" fmla="*/ 0 h 10"/>
              <a:gd name="T4" fmla="*/ 64 w 64"/>
              <a:gd name="T5" fmla="*/ 0 h 10"/>
              <a:gd name="T6" fmla="*/ 0 w 64"/>
              <a:gd name="T7" fmla="*/ 10 h 10"/>
              <a:gd name="T8" fmla="*/ 0 w 64"/>
              <a:gd name="T9" fmla="*/ 10 h 10"/>
              <a:gd name="T10" fmla="*/ 0 w 64"/>
              <a:gd name="T11" fmla="*/ 10 h 10"/>
            </a:gdLst>
            <a:ahLst/>
            <a:cxnLst>
              <a:cxn ang="0">
                <a:pos x="T0" y="T1"/>
              </a:cxn>
              <a:cxn ang="0">
                <a:pos x="T2" y="T3"/>
              </a:cxn>
              <a:cxn ang="0">
                <a:pos x="T4" y="T5"/>
              </a:cxn>
              <a:cxn ang="0">
                <a:pos x="T6" y="T7"/>
              </a:cxn>
              <a:cxn ang="0">
                <a:pos x="T8" y="T9"/>
              </a:cxn>
              <a:cxn ang="0">
                <a:pos x="T10" y="T11"/>
              </a:cxn>
            </a:cxnLst>
            <a:rect l="0" t="0" r="r" b="b"/>
            <a:pathLst>
              <a:path w="64" h="10">
                <a:moveTo>
                  <a:pt x="0" y="10"/>
                </a:moveTo>
                <a:lnTo>
                  <a:pt x="55" y="0"/>
                </a:lnTo>
                <a:lnTo>
                  <a:pt x="64" y="0"/>
                </a:lnTo>
                <a:lnTo>
                  <a:pt x="0" y="10"/>
                </a:lnTo>
                <a:lnTo>
                  <a:pt x="0" y="10"/>
                </a:lnTo>
                <a:lnTo>
                  <a:pt x="0" y="10"/>
                </a:lnTo>
                <a:close/>
              </a:path>
            </a:pathLst>
          </a:custGeom>
          <a:solidFill>
            <a:srgbClr val="4D004D"/>
          </a:solidFill>
          <a:ln w="14288">
            <a:solidFill>
              <a:srgbClr val="000000"/>
            </a:solidFill>
            <a:prstDash val="solid"/>
            <a:round/>
            <a:headEnd/>
            <a:tailEnd/>
          </a:ln>
        </p:spPr>
        <p:txBody>
          <a:bodyPr/>
          <a:lstStyle/>
          <a:p>
            <a:endParaRPr lang="it-IT"/>
          </a:p>
        </p:txBody>
      </p:sp>
      <p:sp>
        <p:nvSpPr>
          <p:cNvPr id="174207" name="Freeform 127"/>
          <p:cNvSpPr>
            <a:spLocks/>
          </p:cNvSpPr>
          <p:nvPr/>
        </p:nvSpPr>
        <p:spPr bwMode="auto">
          <a:xfrm>
            <a:off x="3670300" y="1893888"/>
            <a:ext cx="290513" cy="87312"/>
          </a:xfrm>
          <a:custGeom>
            <a:avLst/>
            <a:gdLst>
              <a:gd name="T0" fmla="*/ 0 w 183"/>
              <a:gd name="T1" fmla="*/ 10 h 55"/>
              <a:gd name="T2" fmla="*/ 64 w 183"/>
              <a:gd name="T3" fmla="*/ 0 h 55"/>
              <a:gd name="T4" fmla="*/ 183 w 183"/>
              <a:gd name="T5" fmla="*/ 46 h 55"/>
              <a:gd name="T6" fmla="*/ 128 w 183"/>
              <a:gd name="T7" fmla="*/ 55 h 55"/>
              <a:gd name="T8" fmla="*/ 0 w 183"/>
              <a:gd name="T9" fmla="*/ 10 h 55"/>
              <a:gd name="T10" fmla="*/ 0 w 183"/>
              <a:gd name="T11" fmla="*/ 10 h 55"/>
            </a:gdLst>
            <a:ahLst/>
            <a:cxnLst>
              <a:cxn ang="0">
                <a:pos x="T0" y="T1"/>
              </a:cxn>
              <a:cxn ang="0">
                <a:pos x="T2" y="T3"/>
              </a:cxn>
              <a:cxn ang="0">
                <a:pos x="T4" y="T5"/>
              </a:cxn>
              <a:cxn ang="0">
                <a:pos x="T6" y="T7"/>
              </a:cxn>
              <a:cxn ang="0">
                <a:pos x="T8" y="T9"/>
              </a:cxn>
              <a:cxn ang="0">
                <a:pos x="T10" y="T11"/>
              </a:cxn>
            </a:cxnLst>
            <a:rect l="0" t="0" r="r" b="b"/>
            <a:pathLst>
              <a:path w="183" h="55">
                <a:moveTo>
                  <a:pt x="0" y="10"/>
                </a:moveTo>
                <a:lnTo>
                  <a:pt x="64" y="0"/>
                </a:lnTo>
                <a:lnTo>
                  <a:pt x="183" y="46"/>
                </a:lnTo>
                <a:lnTo>
                  <a:pt x="128" y="55"/>
                </a:lnTo>
                <a:lnTo>
                  <a:pt x="0" y="10"/>
                </a:lnTo>
                <a:lnTo>
                  <a:pt x="0" y="10"/>
                </a:lnTo>
                <a:close/>
              </a:path>
            </a:pathLst>
          </a:custGeom>
          <a:solidFill>
            <a:srgbClr val="4D004D"/>
          </a:solidFill>
          <a:ln w="14288">
            <a:solidFill>
              <a:srgbClr val="000000"/>
            </a:solidFill>
            <a:prstDash val="solid"/>
            <a:round/>
            <a:headEnd/>
            <a:tailEnd/>
          </a:ln>
        </p:spPr>
        <p:txBody>
          <a:bodyPr/>
          <a:lstStyle/>
          <a:p>
            <a:endParaRPr lang="it-IT"/>
          </a:p>
        </p:txBody>
      </p:sp>
      <p:sp>
        <p:nvSpPr>
          <p:cNvPr id="174208" name="Freeform 128"/>
          <p:cNvSpPr>
            <a:spLocks/>
          </p:cNvSpPr>
          <p:nvPr/>
        </p:nvSpPr>
        <p:spPr bwMode="auto">
          <a:xfrm>
            <a:off x="3873500" y="1924050"/>
            <a:ext cx="290513" cy="42863"/>
          </a:xfrm>
          <a:custGeom>
            <a:avLst/>
            <a:gdLst>
              <a:gd name="T0" fmla="*/ 0 w 183"/>
              <a:gd name="T1" fmla="*/ 9 h 27"/>
              <a:gd name="T2" fmla="*/ 128 w 183"/>
              <a:gd name="T3" fmla="*/ 27 h 27"/>
              <a:gd name="T4" fmla="*/ 183 w 183"/>
              <a:gd name="T5" fmla="*/ 18 h 27"/>
              <a:gd name="T6" fmla="*/ 55 w 183"/>
              <a:gd name="T7" fmla="*/ 0 h 27"/>
              <a:gd name="T8" fmla="*/ 0 w 183"/>
              <a:gd name="T9" fmla="*/ 9 h 27"/>
              <a:gd name="T10" fmla="*/ 0 w 183"/>
              <a:gd name="T11" fmla="*/ 9 h 27"/>
            </a:gdLst>
            <a:ahLst/>
            <a:cxnLst>
              <a:cxn ang="0">
                <a:pos x="T0" y="T1"/>
              </a:cxn>
              <a:cxn ang="0">
                <a:pos x="T2" y="T3"/>
              </a:cxn>
              <a:cxn ang="0">
                <a:pos x="T4" y="T5"/>
              </a:cxn>
              <a:cxn ang="0">
                <a:pos x="T6" y="T7"/>
              </a:cxn>
              <a:cxn ang="0">
                <a:pos x="T8" y="T9"/>
              </a:cxn>
              <a:cxn ang="0">
                <a:pos x="T10" y="T11"/>
              </a:cxn>
            </a:cxnLst>
            <a:rect l="0" t="0" r="r" b="b"/>
            <a:pathLst>
              <a:path w="183" h="27">
                <a:moveTo>
                  <a:pt x="0" y="9"/>
                </a:moveTo>
                <a:lnTo>
                  <a:pt x="128" y="27"/>
                </a:lnTo>
                <a:lnTo>
                  <a:pt x="183" y="18"/>
                </a:lnTo>
                <a:lnTo>
                  <a:pt x="55" y="0"/>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09" name="Freeform 129"/>
          <p:cNvSpPr>
            <a:spLocks/>
          </p:cNvSpPr>
          <p:nvPr/>
        </p:nvSpPr>
        <p:spPr bwMode="auto">
          <a:xfrm>
            <a:off x="3873500" y="1966913"/>
            <a:ext cx="290513" cy="130175"/>
          </a:xfrm>
          <a:custGeom>
            <a:avLst/>
            <a:gdLst>
              <a:gd name="T0" fmla="*/ 0 w 183"/>
              <a:gd name="T1" fmla="*/ 9 h 82"/>
              <a:gd name="T2" fmla="*/ 55 w 183"/>
              <a:gd name="T3" fmla="*/ 0 h 82"/>
              <a:gd name="T4" fmla="*/ 183 w 183"/>
              <a:gd name="T5" fmla="*/ 73 h 82"/>
              <a:gd name="T6" fmla="*/ 128 w 183"/>
              <a:gd name="T7" fmla="*/ 82 h 82"/>
              <a:gd name="T8" fmla="*/ 0 w 183"/>
              <a:gd name="T9" fmla="*/ 9 h 82"/>
              <a:gd name="T10" fmla="*/ 0 w 183"/>
              <a:gd name="T11" fmla="*/ 9 h 82"/>
            </a:gdLst>
            <a:ahLst/>
            <a:cxnLst>
              <a:cxn ang="0">
                <a:pos x="T0" y="T1"/>
              </a:cxn>
              <a:cxn ang="0">
                <a:pos x="T2" y="T3"/>
              </a:cxn>
              <a:cxn ang="0">
                <a:pos x="T4" y="T5"/>
              </a:cxn>
              <a:cxn ang="0">
                <a:pos x="T6" y="T7"/>
              </a:cxn>
              <a:cxn ang="0">
                <a:pos x="T8" y="T9"/>
              </a:cxn>
              <a:cxn ang="0">
                <a:pos x="T10" y="T11"/>
              </a:cxn>
            </a:cxnLst>
            <a:rect l="0" t="0" r="r" b="b"/>
            <a:pathLst>
              <a:path w="183" h="82">
                <a:moveTo>
                  <a:pt x="0" y="9"/>
                </a:moveTo>
                <a:lnTo>
                  <a:pt x="55" y="0"/>
                </a:lnTo>
                <a:lnTo>
                  <a:pt x="183" y="73"/>
                </a:lnTo>
                <a:lnTo>
                  <a:pt x="128" y="82"/>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10" name="Freeform 130"/>
          <p:cNvSpPr>
            <a:spLocks/>
          </p:cNvSpPr>
          <p:nvPr/>
        </p:nvSpPr>
        <p:spPr bwMode="auto">
          <a:xfrm>
            <a:off x="4076700" y="1952625"/>
            <a:ext cx="304800" cy="42863"/>
          </a:xfrm>
          <a:custGeom>
            <a:avLst/>
            <a:gdLst>
              <a:gd name="T0" fmla="*/ 0 w 192"/>
              <a:gd name="T1" fmla="*/ 9 h 27"/>
              <a:gd name="T2" fmla="*/ 137 w 192"/>
              <a:gd name="T3" fmla="*/ 27 h 27"/>
              <a:gd name="T4" fmla="*/ 192 w 192"/>
              <a:gd name="T5" fmla="*/ 18 h 27"/>
              <a:gd name="T6" fmla="*/ 55 w 192"/>
              <a:gd name="T7" fmla="*/ 0 h 27"/>
              <a:gd name="T8" fmla="*/ 0 w 192"/>
              <a:gd name="T9" fmla="*/ 9 h 27"/>
              <a:gd name="T10" fmla="*/ 0 w 192"/>
              <a:gd name="T11" fmla="*/ 9 h 27"/>
            </a:gdLst>
            <a:ahLst/>
            <a:cxnLst>
              <a:cxn ang="0">
                <a:pos x="T0" y="T1"/>
              </a:cxn>
              <a:cxn ang="0">
                <a:pos x="T2" y="T3"/>
              </a:cxn>
              <a:cxn ang="0">
                <a:pos x="T4" y="T5"/>
              </a:cxn>
              <a:cxn ang="0">
                <a:pos x="T6" y="T7"/>
              </a:cxn>
              <a:cxn ang="0">
                <a:pos x="T8" y="T9"/>
              </a:cxn>
              <a:cxn ang="0">
                <a:pos x="T10" y="T11"/>
              </a:cxn>
            </a:cxnLst>
            <a:rect l="0" t="0" r="r" b="b"/>
            <a:pathLst>
              <a:path w="192" h="27">
                <a:moveTo>
                  <a:pt x="0" y="9"/>
                </a:moveTo>
                <a:lnTo>
                  <a:pt x="137" y="27"/>
                </a:lnTo>
                <a:lnTo>
                  <a:pt x="192" y="18"/>
                </a:lnTo>
                <a:lnTo>
                  <a:pt x="55" y="0"/>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11" name="Freeform 131"/>
          <p:cNvSpPr>
            <a:spLocks/>
          </p:cNvSpPr>
          <p:nvPr/>
        </p:nvSpPr>
        <p:spPr bwMode="auto">
          <a:xfrm>
            <a:off x="4076700" y="2082800"/>
            <a:ext cx="304800" cy="115888"/>
          </a:xfrm>
          <a:custGeom>
            <a:avLst/>
            <a:gdLst>
              <a:gd name="T0" fmla="*/ 0 w 192"/>
              <a:gd name="T1" fmla="*/ 9 h 73"/>
              <a:gd name="T2" fmla="*/ 55 w 192"/>
              <a:gd name="T3" fmla="*/ 0 h 73"/>
              <a:gd name="T4" fmla="*/ 192 w 192"/>
              <a:gd name="T5" fmla="*/ 64 h 73"/>
              <a:gd name="T6" fmla="*/ 137 w 192"/>
              <a:gd name="T7" fmla="*/ 73 h 73"/>
              <a:gd name="T8" fmla="*/ 0 w 192"/>
              <a:gd name="T9" fmla="*/ 9 h 73"/>
              <a:gd name="T10" fmla="*/ 0 w 192"/>
              <a:gd name="T11" fmla="*/ 9 h 73"/>
            </a:gdLst>
            <a:ahLst/>
            <a:cxnLst>
              <a:cxn ang="0">
                <a:pos x="T0" y="T1"/>
              </a:cxn>
              <a:cxn ang="0">
                <a:pos x="T2" y="T3"/>
              </a:cxn>
              <a:cxn ang="0">
                <a:pos x="T4" y="T5"/>
              </a:cxn>
              <a:cxn ang="0">
                <a:pos x="T6" y="T7"/>
              </a:cxn>
              <a:cxn ang="0">
                <a:pos x="T8" y="T9"/>
              </a:cxn>
              <a:cxn ang="0">
                <a:pos x="T10" y="T11"/>
              </a:cxn>
            </a:cxnLst>
            <a:rect l="0" t="0" r="r" b="b"/>
            <a:pathLst>
              <a:path w="192" h="73">
                <a:moveTo>
                  <a:pt x="0" y="9"/>
                </a:moveTo>
                <a:lnTo>
                  <a:pt x="55" y="0"/>
                </a:lnTo>
                <a:lnTo>
                  <a:pt x="192" y="64"/>
                </a:lnTo>
                <a:lnTo>
                  <a:pt x="137" y="73"/>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12" name="Freeform 132"/>
          <p:cNvSpPr>
            <a:spLocks/>
          </p:cNvSpPr>
          <p:nvPr/>
        </p:nvSpPr>
        <p:spPr bwMode="auto">
          <a:xfrm>
            <a:off x="4294188" y="1981200"/>
            <a:ext cx="304800" cy="44450"/>
          </a:xfrm>
          <a:custGeom>
            <a:avLst/>
            <a:gdLst>
              <a:gd name="T0" fmla="*/ 0 w 192"/>
              <a:gd name="T1" fmla="*/ 9 h 28"/>
              <a:gd name="T2" fmla="*/ 128 w 192"/>
              <a:gd name="T3" fmla="*/ 28 h 28"/>
              <a:gd name="T4" fmla="*/ 192 w 192"/>
              <a:gd name="T5" fmla="*/ 28 h 28"/>
              <a:gd name="T6" fmla="*/ 55 w 192"/>
              <a:gd name="T7" fmla="*/ 0 h 28"/>
              <a:gd name="T8" fmla="*/ 0 w 192"/>
              <a:gd name="T9" fmla="*/ 9 h 28"/>
              <a:gd name="T10" fmla="*/ 0 w 192"/>
              <a:gd name="T11" fmla="*/ 9 h 28"/>
            </a:gdLst>
            <a:ahLst/>
            <a:cxnLst>
              <a:cxn ang="0">
                <a:pos x="T0" y="T1"/>
              </a:cxn>
              <a:cxn ang="0">
                <a:pos x="T2" y="T3"/>
              </a:cxn>
              <a:cxn ang="0">
                <a:pos x="T4" y="T5"/>
              </a:cxn>
              <a:cxn ang="0">
                <a:pos x="T6" y="T7"/>
              </a:cxn>
              <a:cxn ang="0">
                <a:pos x="T8" y="T9"/>
              </a:cxn>
              <a:cxn ang="0">
                <a:pos x="T10" y="T11"/>
              </a:cxn>
            </a:cxnLst>
            <a:rect l="0" t="0" r="r" b="b"/>
            <a:pathLst>
              <a:path w="192" h="28">
                <a:moveTo>
                  <a:pt x="0" y="9"/>
                </a:moveTo>
                <a:lnTo>
                  <a:pt x="128" y="28"/>
                </a:lnTo>
                <a:lnTo>
                  <a:pt x="192" y="28"/>
                </a:lnTo>
                <a:lnTo>
                  <a:pt x="55" y="0"/>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13" name="Freeform 133"/>
          <p:cNvSpPr>
            <a:spLocks/>
          </p:cNvSpPr>
          <p:nvPr/>
        </p:nvSpPr>
        <p:spPr bwMode="auto">
          <a:xfrm>
            <a:off x="4294188" y="2184400"/>
            <a:ext cx="304800" cy="130175"/>
          </a:xfrm>
          <a:custGeom>
            <a:avLst/>
            <a:gdLst>
              <a:gd name="T0" fmla="*/ 0 w 192"/>
              <a:gd name="T1" fmla="*/ 9 h 82"/>
              <a:gd name="T2" fmla="*/ 55 w 192"/>
              <a:gd name="T3" fmla="*/ 0 h 82"/>
              <a:gd name="T4" fmla="*/ 192 w 192"/>
              <a:gd name="T5" fmla="*/ 73 h 82"/>
              <a:gd name="T6" fmla="*/ 128 w 192"/>
              <a:gd name="T7" fmla="*/ 82 h 82"/>
              <a:gd name="T8" fmla="*/ 0 w 192"/>
              <a:gd name="T9" fmla="*/ 9 h 82"/>
              <a:gd name="T10" fmla="*/ 0 w 192"/>
              <a:gd name="T11" fmla="*/ 9 h 82"/>
            </a:gdLst>
            <a:ahLst/>
            <a:cxnLst>
              <a:cxn ang="0">
                <a:pos x="T0" y="T1"/>
              </a:cxn>
              <a:cxn ang="0">
                <a:pos x="T2" y="T3"/>
              </a:cxn>
              <a:cxn ang="0">
                <a:pos x="T4" y="T5"/>
              </a:cxn>
              <a:cxn ang="0">
                <a:pos x="T6" y="T7"/>
              </a:cxn>
              <a:cxn ang="0">
                <a:pos x="T8" y="T9"/>
              </a:cxn>
              <a:cxn ang="0">
                <a:pos x="T10" y="T11"/>
              </a:cxn>
            </a:cxnLst>
            <a:rect l="0" t="0" r="r" b="b"/>
            <a:pathLst>
              <a:path w="192" h="82">
                <a:moveTo>
                  <a:pt x="0" y="9"/>
                </a:moveTo>
                <a:lnTo>
                  <a:pt x="55" y="0"/>
                </a:lnTo>
                <a:lnTo>
                  <a:pt x="192" y="73"/>
                </a:lnTo>
                <a:lnTo>
                  <a:pt x="128" y="82"/>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14" name="Freeform 134"/>
          <p:cNvSpPr>
            <a:spLocks/>
          </p:cNvSpPr>
          <p:nvPr/>
        </p:nvSpPr>
        <p:spPr bwMode="auto">
          <a:xfrm>
            <a:off x="4497388" y="2025650"/>
            <a:ext cx="319087" cy="42863"/>
          </a:xfrm>
          <a:custGeom>
            <a:avLst/>
            <a:gdLst>
              <a:gd name="T0" fmla="*/ 0 w 201"/>
              <a:gd name="T1" fmla="*/ 0 h 27"/>
              <a:gd name="T2" fmla="*/ 147 w 201"/>
              <a:gd name="T3" fmla="*/ 27 h 27"/>
              <a:gd name="T4" fmla="*/ 201 w 201"/>
              <a:gd name="T5" fmla="*/ 18 h 27"/>
              <a:gd name="T6" fmla="*/ 64 w 201"/>
              <a:gd name="T7" fmla="*/ 0 h 27"/>
              <a:gd name="T8" fmla="*/ 0 w 201"/>
              <a:gd name="T9" fmla="*/ 0 h 27"/>
              <a:gd name="T10" fmla="*/ 0 w 201"/>
              <a:gd name="T11" fmla="*/ 0 h 27"/>
            </a:gdLst>
            <a:ahLst/>
            <a:cxnLst>
              <a:cxn ang="0">
                <a:pos x="T0" y="T1"/>
              </a:cxn>
              <a:cxn ang="0">
                <a:pos x="T2" y="T3"/>
              </a:cxn>
              <a:cxn ang="0">
                <a:pos x="T4" y="T5"/>
              </a:cxn>
              <a:cxn ang="0">
                <a:pos x="T6" y="T7"/>
              </a:cxn>
              <a:cxn ang="0">
                <a:pos x="T8" y="T9"/>
              </a:cxn>
              <a:cxn ang="0">
                <a:pos x="T10" y="T11"/>
              </a:cxn>
            </a:cxnLst>
            <a:rect l="0" t="0" r="r" b="b"/>
            <a:pathLst>
              <a:path w="201" h="27">
                <a:moveTo>
                  <a:pt x="0" y="0"/>
                </a:moveTo>
                <a:lnTo>
                  <a:pt x="147" y="27"/>
                </a:lnTo>
                <a:lnTo>
                  <a:pt x="201" y="18"/>
                </a:lnTo>
                <a:lnTo>
                  <a:pt x="64" y="0"/>
                </a:lnTo>
                <a:lnTo>
                  <a:pt x="0" y="0"/>
                </a:lnTo>
                <a:lnTo>
                  <a:pt x="0" y="0"/>
                </a:lnTo>
                <a:close/>
              </a:path>
            </a:pathLst>
          </a:custGeom>
          <a:solidFill>
            <a:srgbClr val="4D004D"/>
          </a:solidFill>
          <a:ln w="14288">
            <a:solidFill>
              <a:srgbClr val="000000"/>
            </a:solidFill>
            <a:prstDash val="solid"/>
            <a:round/>
            <a:headEnd/>
            <a:tailEnd/>
          </a:ln>
        </p:spPr>
        <p:txBody>
          <a:bodyPr/>
          <a:lstStyle/>
          <a:p>
            <a:endParaRPr lang="it-IT"/>
          </a:p>
        </p:txBody>
      </p:sp>
      <p:sp>
        <p:nvSpPr>
          <p:cNvPr id="174215" name="Freeform 135"/>
          <p:cNvSpPr>
            <a:spLocks/>
          </p:cNvSpPr>
          <p:nvPr/>
        </p:nvSpPr>
        <p:spPr bwMode="auto">
          <a:xfrm>
            <a:off x="4497388" y="2300288"/>
            <a:ext cx="319087" cy="130175"/>
          </a:xfrm>
          <a:custGeom>
            <a:avLst/>
            <a:gdLst>
              <a:gd name="T0" fmla="*/ 0 w 201"/>
              <a:gd name="T1" fmla="*/ 9 h 82"/>
              <a:gd name="T2" fmla="*/ 64 w 201"/>
              <a:gd name="T3" fmla="*/ 0 h 82"/>
              <a:gd name="T4" fmla="*/ 201 w 201"/>
              <a:gd name="T5" fmla="*/ 73 h 82"/>
              <a:gd name="T6" fmla="*/ 147 w 201"/>
              <a:gd name="T7" fmla="*/ 82 h 82"/>
              <a:gd name="T8" fmla="*/ 0 w 201"/>
              <a:gd name="T9" fmla="*/ 9 h 82"/>
              <a:gd name="T10" fmla="*/ 0 w 201"/>
              <a:gd name="T11" fmla="*/ 9 h 82"/>
            </a:gdLst>
            <a:ahLst/>
            <a:cxnLst>
              <a:cxn ang="0">
                <a:pos x="T0" y="T1"/>
              </a:cxn>
              <a:cxn ang="0">
                <a:pos x="T2" y="T3"/>
              </a:cxn>
              <a:cxn ang="0">
                <a:pos x="T4" y="T5"/>
              </a:cxn>
              <a:cxn ang="0">
                <a:pos x="T6" y="T7"/>
              </a:cxn>
              <a:cxn ang="0">
                <a:pos x="T8" y="T9"/>
              </a:cxn>
              <a:cxn ang="0">
                <a:pos x="T10" y="T11"/>
              </a:cxn>
            </a:cxnLst>
            <a:rect l="0" t="0" r="r" b="b"/>
            <a:pathLst>
              <a:path w="201" h="82">
                <a:moveTo>
                  <a:pt x="0" y="9"/>
                </a:moveTo>
                <a:lnTo>
                  <a:pt x="64" y="0"/>
                </a:lnTo>
                <a:lnTo>
                  <a:pt x="201" y="73"/>
                </a:lnTo>
                <a:lnTo>
                  <a:pt x="147" y="82"/>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16" name="Freeform 136"/>
          <p:cNvSpPr>
            <a:spLocks/>
          </p:cNvSpPr>
          <p:nvPr/>
        </p:nvSpPr>
        <p:spPr bwMode="auto">
          <a:xfrm>
            <a:off x="4730750" y="2054225"/>
            <a:ext cx="319088" cy="42863"/>
          </a:xfrm>
          <a:custGeom>
            <a:avLst/>
            <a:gdLst>
              <a:gd name="T0" fmla="*/ 0 w 201"/>
              <a:gd name="T1" fmla="*/ 9 h 27"/>
              <a:gd name="T2" fmla="*/ 137 w 201"/>
              <a:gd name="T3" fmla="*/ 27 h 27"/>
              <a:gd name="T4" fmla="*/ 201 w 201"/>
              <a:gd name="T5" fmla="*/ 18 h 27"/>
              <a:gd name="T6" fmla="*/ 54 w 201"/>
              <a:gd name="T7" fmla="*/ 0 h 27"/>
              <a:gd name="T8" fmla="*/ 0 w 201"/>
              <a:gd name="T9" fmla="*/ 9 h 27"/>
              <a:gd name="T10" fmla="*/ 0 w 201"/>
              <a:gd name="T11" fmla="*/ 9 h 27"/>
            </a:gdLst>
            <a:ahLst/>
            <a:cxnLst>
              <a:cxn ang="0">
                <a:pos x="T0" y="T1"/>
              </a:cxn>
              <a:cxn ang="0">
                <a:pos x="T2" y="T3"/>
              </a:cxn>
              <a:cxn ang="0">
                <a:pos x="T4" y="T5"/>
              </a:cxn>
              <a:cxn ang="0">
                <a:pos x="T6" y="T7"/>
              </a:cxn>
              <a:cxn ang="0">
                <a:pos x="T8" y="T9"/>
              </a:cxn>
              <a:cxn ang="0">
                <a:pos x="T10" y="T11"/>
              </a:cxn>
            </a:cxnLst>
            <a:rect l="0" t="0" r="r" b="b"/>
            <a:pathLst>
              <a:path w="201" h="27">
                <a:moveTo>
                  <a:pt x="0" y="9"/>
                </a:moveTo>
                <a:lnTo>
                  <a:pt x="137" y="27"/>
                </a:lnTo>
                <a:lnTo>
                  <a:pt x="201" y="18"/>
                </a:lnTo>
                <a:lnTo>
                  <a:pt x="54" y="0"/>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17" name="Freeform 137"/>
          <p:cNvSpPr>
            <a:spLocks/>
          </p:cNvSpPr>
          <p:nvPr/>
        </p:nvSpPr>
        <p:spPr bwMode="auto">
          <a:xfrm>
            <a:off x="4730750" y="2416175"/>
            <a:ext cx="304800" cy="246063"/>
          </a:xfrm>
          <a:custGeom>
            <a:avLst/>
            <a:gdLst>
              <a:gd name="T0" fmla="*/ 0 w 192"/>
              <a:gd name="T1" fmla="*/ 9 h 155"/>
              <a:gd name="T2" fmla="*/ 54 w 192"/>
              <a:gd name="T3" fmla="*/ 0 h 155"/>
              <a:gd name="T4" fmla="*/ 192 w 192"/>
              <a:gd name="T5" fmla="*/ 136 h 155"/>
              <a:gd name="T6" fmla="*/ 137 w 192"/>
              <a:gd name="T7" fmla="*/ 155 h 155"/>
              <a:gd name="T8" fmla="*/ 0 w 192"/>
              <a:gd name="T9" fmla="*/ 9 h 155"/>
              <a:gd name="T10" fmla="*/ 0 w 192"/>
              <a:gd name="T11" fmla="*/ 9 h 155"/>
            </a:gdLst>
            <a:ahLst/>
            <a:cxnLst>
              <a:cxn ang="0">
                <a:pos x="T0" y="T1"/>
              </a:cxn>
              <a:cxn ang="0">
                <a:pos x="T2" y="T3"/>
              </a:cxn>
              <a:cxn ang="0">
                <a:pos x="T4" y="T5"/>
              </a:cxn>
              <a:cxn ang="0">
                <a:pos x="T6" y="T7"/>
              </a:cxn>
              <a:cxn ang="0">
                <a:pos x="T8" y="T9"/>
              </a:cxn>
              <a:cxn ang="0">
                <a:pos x="T10" y="T11"/>
              </a:cxn>
            </a:cxnLst>
            <a:rect l="0" t="0" r="r" b="b"/>
            <a:pathLst>
              <a:path w="192" h="155">
                <a:moveTo>
                  <a:pt x="0" y="9"/>
                </a:moveTo>
                <a:lnTo>
                  <a:pt x="54" y="0"/>
                </a:lnTo>
                <a:lnTo>
                  <a:pt x="192" y="136"/>
                </a:lnTo>
                <a:lnTo>
                  <a:pt x="137" y="155"/>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18" name="Freeform 138"/>
          <p:cNvSpPr>
            <a:spLocks/>
          </p:cNvSpPr>
          <p:nvPr/>
        </p:nvSpPr>
        <p:spPr bwMode="auto">
          <a:xfrm>
            <a:off x="4948238" y="2082800"/>
            <a:ext cx="333375" cy="57150"/>
          </a:xfrm>
          <a:custGeom>
            <a:avLst/>
            <a:gdLst>
              <a:gd name="T0" fmla="*/ 0 w 210"/>
              <a:gd name="T1" fmla="*/ 9 h 36"/>
              <a:gd name="T2" fmla="*/ 146 w 210"/>
              <a:gd name="T3" fmla="*/ 36 h 36"/>
              <a:gd name="T4" fmla="*/ 210 w 210"/>
              <a:gd name="T5" fmla="*/ 27 h 36"/>
              <a:gd name="T6" fmla="*/ 64 w 210"/>
              <a:gd name="T7" fmla="*/ 0 h 36"/>
              <a:gd name="T8" fmla="*/ 0 w 210"/>
              <a:gd name="T9" fmla="*/ 9 h 36"/>
              <a:gd name="T10" fmla="*/ 0 w 210"/>
              <a:gd name="T11" fmla="*/ 9 h 36"/>
            </a:gdLst>
            <a:ahLst/>
            <a:cxnLst>
              <a:cxn ang="0">
                <a:pos x="T0" y="T1"/>
              </a:cxn>
              <a:cxn ang="0">
                <a:pos x="T2" y="T3"/>
              </a:cxn>
              <a:cxn ang="0">
                <a:pos x="T4" y="T5"/>
              </a:cxn>
              <a:cxn ang="0">
                <a:pos x="T6" y="T7"/>
              </a:cxn>
              <a:cxn ang="0">
                <a:pos x="T8" y="T9"/>
              </a:cxn>
              <a:cxn ang="0">
                <a:pos x="T10" y="T11"/>
              </a:cxn>
            </a:cxnLst>
            <a:rect l="0" t="0" r="r" b="b"/>
            <a:pathLst>
              <a:path w="210" h="36">
                <a:moveTo>
                  <a:pt x="0" y="9"/>
                </a:moveTo>
                <a:lnTo>
                  <a:pt x="146" y="36"/>
                </a:lnTo>
                <a:lnTo>
                  <a:pt x="210" y="27"/>
                </a:lnTo>
                <a:lnTo>
                  <a:pt x="64" y="0"/>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19" name="Freeform 139"/>
          <p:cNvSpPr>
            <a:spLocks/>
          </p:cNvSpPr>
          <p:nvPr/>
        </p:nvSpPr>
        <p:spPr bwMode="auto">
          <a:xfrm>
            <a:off x="4948238" y="2632075"/>
            <a:ext cx="319087" cy="231775"/>
          </a:xfrm>
          <a:custGeom>
            <a:avLst/>
            <a:gdLst>
              <a:gd name="T0" fmla="*/ 0 w 201"/>
              <a:gd name="T1" fmla="*/ 19 h 146"/>
              <a:gd name="T2" fmla="*/ 55 w 201"/>
              <a:gd name="T3" fmla="*/ 0 h 146"/>
              <a:gd name="T4" fmla="*/ 201 w 201"/>
              <a:gd name="T5" fmla="*/ 137 h 146"/>
              <a:gd name="T6" fmla="*/ 146 w 201"/>
              <a:gd name="T7" fmla="*/ 146 h 146"/>
              <a:gd name="T8" fmla="*/ 0 w 201"/>
              <a:gd name="T9" fmla="*/ 19 h 146"/>
              <a:gd name="T10" fmla="*/ 0 w 201"/>
              <a:gd name="T11" fmla="*/ 19 h 146"/>
            </a:gdLst>
            <a:ahLst/>
            <a:cxnLst>
              <a:cxn ang="0">
                <a:pos x="T0" y="T1"/>
              </a:cxn>
              <a:cxn ang="0">
                <a:pos x="T2" y="T3"/>
              </a:cxn>
              <a:cxn ang="0">
                <a:pos x="T4" y="T5"/>
              </a:cxn>
              <a:cxn ang="0">
                <a:pos x="T6" y="T7"/>
              </a:cxn>
              <a:cxn ang="0">
                <a:pos x="T8" y="T9"/>
              </a:cxn>
              <a:cxn ang="0">
                <a:pos x="T10" y="T11"/>
              </a:cxn>
            </a:cxnLst>
            <a:rect l="0" t="0" r="r" b="b"/>
            <a:pathLst>
              <a:path w="201" h="146">
                <a:moveTo>
                  <a:pt x="0" y="19"/>
                </a:moveTo>
                <a:lnTo>
                  <a:pt x="55" y="0"/>
                </a:lnTo>
                <a:lnTo>
                  <a:pt x="201" y="137"/>
                </a:lnTo>
                <a:lnTo>
                  <a:pt x="146" y="146"/>
                </a:lnTo>
                <a:lnTo>
                  <a:pt x="0" y="19"/>
                </a:lnTo>
                <a:lnTo>
                  <a:pt x="0" y="19"/>
                </a:lnTo>
                <a:close/>
              </a:path>
            </a:pathLst>
          </a:custGeom>
          <a:solidFill>
            <a:srgbClr val="4D004D"/>
          </a:solidFill>
          <a:ln w="14288">
            <a:solidFill>
              <a:srgbClr val="000000"/>
            </a:solidFill>
            <a:prstDash val="solid"/>
            <a:round/>
            <a:headEnd/>
            <a:tailEnd/>
          </a:ln>
        </p:spPr>
        <p:txBody>
          <a:bodyPr/>
          <a:lstStyle/>
          <a:p>
            <a:endParaRPr lang="it-IT"/>
          </a:p>
        </p:txBody>
      </p:sp>
      <p:sp>
        <p:nvSpPr>
          <p:cNvPr id="174220" name="Freeform 140"/>
          <p:cNvSpPr>
            <a:spLocks/>
          </p:cNvSpPr>
          <p:nvPr/>
        </p:nvSpPr>
        <p:spPr bwMode="auto">
          <a:xfrm>
            <a:off x="5180013" y="2125663"/>
            <a:ext cx="333375" cy="44450"/>
          </a:xfrm>
          <a:custGeom>
            <a:avLst/>
            <a:gdLst>
              <a:gd name="T0" fmla="*/ 0 w 210"/>
              <a:gd name="T1" fmla="*/ 9 h 28"/>
              <a:gd name="T2" fmla="*/ 156 w 210"/>
              <a:gd name="T3" fmla="*/ 28 h 28"/>
              <a:gd name="T4" fmla="*/ 210 w 210"/>
              <a:gd name="T5" fmla="*/ 19 h 28"/>
              <a:gd name="T6" fmla="*/ 64 w 210"/>
              <a:gd name="T7" fmla="*/ 0 h 28"/>
              <a:gd name="T8" fmla="*/ 0 w 210"/>
              <a:gd name="T9" fmla="*/ 9 h 28"/>
              <a:gd name="T10" fmla="*/ 0 w 210"/>
              <a:gd name="T11" fmla="*/ 9 h 28"/>
            </a:gdLst>
            <a:ahLst/>
            <a:cxnLst>
              <a:cxn ang="0">
                <a:pos x="T0" y="T1"/>
              </a:cxn>
              <a:cxn ang="0">
                <a:pos x="T2" y="T3"/>
              </a:cxn>
              <a:cxn ang="0">
                <a:pos x="T4" y="T5"/>
              </a:cxn>
              <a:cxn ang="0">
                <a:pos x="T6" y="T7"/>
              </a:cxn>
              <a:cxn ang="0">
                <a:pos x="T8" y="T9"/>
              </a:cxn>
              <a:cxn ang="0">
                <a:pos x="T10" y="T11"/>
              </a:cxn>
            </a:cxnLst>
            <a:rect l="0" t="0" r="r" b="b"/>
            <a:pathLst>
              <a:path w="210" h="28">
                <a:moveTo>
                  <a:pt x="0" y="9"/>
                </a:moveTo>
                <a:lnTo>
                  <a:pt x="156" y="28"/>
                </a:lnTo>
                <a:lnTo>
                  <a:pt x="210" y="19"/>
                </a:lnTo>
                <a:lnTo>
                  <a:pt x="64" y="0"/>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21" name="Freeform 141"/>
          <p:cNvSpPr>
            <a:spLocks/>
          </p:cNvSpPr>
          <p:nvPr/>
        </p:nvSpPr>
        <p:spPr bwMode="auto">
          <a:xfrm>
            <a:off x="5180013" y="2849563"/>
            <a:ext cx="319087" cy="319087"/>
          </a:xfrm>
          <a:custGeom>
            <a:avLst/>
            <a:gdLst>
              <a:gd name="T0" fmla="*/ 0 w 201"/>
              <a:gd name="T1" fmla="*/ 9 h 201"/>
              <a:gd name="T2" fmla="*/ 55 w 201"/>
              <a:gd name="T3" fmla="*/ 0 h 201"/>
              <a:gd name="T4" fmla="*/ 201 w 201"/>
              <a:gd name="T5" fmla="*/ 192 h 201"/>
              <a:gd name="T6" fmla="*/ 146 w 201"/>
              <a:gd name="T7" fmla="*/ 201 h 201"/>
              <a:gd name="T8" fmla="*/ 0 w 201"/>
              <a:gd name="T9" fmla="*/ 9 h 201"/>
              <a:gd name="T10" fmla="*/ 0 w 201"/>
              <a:gd name="T11" fmla="*/ 9 h 201"/>
            </a:gdLst>
            <a:ahLst/>
            <a:cxnLst>
              <a:cxn ang="0">
                <a:pos x="T0" y="T1"/>
              </a:cxn>
              <a:cxn ang="0">
                <a:pos x="T2" y="T3"/>
              </a:cxn>
              <a:cxn ang="0">
                <a:pos x="T4" y="T5"/>
              </a:cxn>
              <a:cxn ang="0">
                <a:pos x="T6" y="T7"/>
              </a:cxn>
              <a:cxn ang="0">
                <a:pos x="T8" y="T9"/>
              </a:cxn>
              <a:cxn ang="0">
                <a:pos x="T10" y="T11"/>
              </a:cxn>
            </a:cxnLst>
            <a:rect l="0" t="0" r="r" b="b"/>
            <a:pathLst>
              <a:path w="201" h="201">
                <a:moveTo>
                  <a:pt x="0" y="9"/>
                </a:moveTo>
                <a:lnTo>
                  <a:pt x="55" y="0"/>
                </a:lnTo>
                <a:lnTo>
                  <a:pt x="201" y="192"/>
                </a:lnTo>
                <a:lnTo>
                  <a:pt x="146" y="201"/>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22" name="Freeform 142"/>
          <p:cNvSpPr>
            <a:spLocks/>
          </p:cNvSpPr>
          <p:nvPr/>
        </p:nvSpPr>
        <p:spPr bwMode="auto">
          <a:xfrm>
            <a:off x="5427663" y="2155825"/>
            <a:ext cx="333375" cy="57150"/>
          </a:xfrm>
          <a:custGeom>
            <a:avLst/>
            <a:gdLst>
              <a:gd name="T0" fmla="*/ 0 w 210"/>
              <a:gd name="T1" fmla="*/ 9 h 36"/>
              <a:gd name="T2" fmla="*/ 155 w 210"/>
              <a:gd name="T3" fmla="*/ 36 h 36"/>
              <a:gd name="T4" fmla="*/ 210 w 210"/>
              <a:gd name="T5" fmla="*/ 27 h 36"/>
              <a:gd name="T6" fmla="*/ 54 w 210"/>
              <a:gd name="T7" fmla="*/ 0 h 36"/>
              <a:gd name="T8" fmla="*/ 0 w 210"/>
              <a:gd name="T9" fmla="*/ 9 h 36"/>
              <a:gd name="T10" fmla="*/ 0 w 210"/>
              <a:gd name="T11" fmla="*/ 9 h 36"/>
            </a:gdLst>
            <a:ahLst/>
            <a:cxnLst>
              <a:cxn ang="0">
                <a:pos x="T0" y="T1"/>
              </a:cxn>
              <a:cxn ang="0">
                <a:pos x="T2" y="T3"/>
              </a:cxn>
              <a:cxn ang="0">
                <a:pos x="T4" y="T5"/>
              </a:cxn>
              <a:cxn ang="0">
                <a:pos x="T6" y="T7"/>
              </a:cxn>
              <a:cxn ang="0">
                <a:pos x="T8" y="T9"/>
              </a:cxn>
              <a:cxn ang="0">
                <a:pos x="T10" y="T11"/>
              </a:cxn>
            </a:cxnLst>
            <a:rect l="0" t="0" r="r" b="b"/>
            <a:pathLst>
              <a:path w="210" h="36">
                <a:moveTo>
                  <a:pt x="0" y="9"/>
                </a:moveTo>
                <a:lnTo>
                  <a:pt x="155" y="36"/>
                </a:lnTo>
                <a:lnTo>
                  <a:pt x="210" y="27"/>
                </a:lnTo>
                <a:lnTo>
                  <a:pt x="54" y="0"/>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23" name="Freeform 143"/>
          <p:cNvSpPr>
            <a:spLocks/>
          </p:cNvSpPr>
          <p:nvPr/>
        </p:nvSpPr>
        <p:spPr bwMode="auto">
          <a:xfrm>
            <a:off x="5411788" y="3154363"/>
            <a:ext cx="334962" cy="288925"/>
          </a:xfrm>
          <a:custGeom>
            <a:avLst/>
            <a:gdLst>
              <a:gd name="T0" fmla="*/ 0 w 211"/>
              <a:gd name="T1" fmla="*/ 9 h 182"/>
              <a:gd name="T2" fmla="*/ 55 w 211"/>
              <a:gd name="T3" fmla="*/ 0 h 182"/>
              <a:gd name="T4" fmla="*/ 211 w 211"/>
              <a:gd name="T5" fmla="*/ 173 h 182"/>
              <a:gd name="T6" fmla="*/ 156 w 211"/>
              <a:gd name="T7" fmla="*/ 182 h 182"/>
              <a:gd name="T8" fmla="*/ 0 w 211"/>
              <a:gd name="T9" fmla="*/ 9 h 182"/>
              <a:gd name="T10" fmla="*/ 0 w 211"/>
              <a:gd name="T11" fmla="*/ 9 h 182"/>
            </a:gdLst>
            <a:ahLst/>
            <a:cxnLst>
              <a:cxn ang="0">
                <a:pos x="T0" y="T1"/>
              </a:cxn>
              <a:cxn ang="0">
                <a:pos x="T2" y="T3"/>
              </a:cxn>
              <a:cxn ang="0">
                <a:pos x="T4" y="T5"/>
              </a:cxn>
              <a:cxn ang="0">
                <a:pos x="T6" y="T7"/>
              </a:cxn>
              <a:cxn ang="0">
                <a:pos x="T8" y="T9"/>
              </a:cxn>
              <a:cxn ang="0">
                <a:pos x="T10" y="T11"/>
              </a:cxn>
            </a:cxnLst>
            <a:rect l="0" t="0" r="r" b="b"/>
            <a:pathLst>
              <a:path w="211" h="182">
                <a:moveTo>
                  <a:pt x="0" y="9"/>
                </a:moveTo>
                <a:lnTo>
                  <a:pt x="55" y="0"/>
                </a:lnTo>
                <a:lnTo>
                  <a:pt x="211" y="173"/>
                </a:lnTo>
                <a:lnTo>
                  <a:pt x="156" y="182"/>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24" name="Freeform 144"/>
          <p:cNvSpPr>
            <a:spLocks/>
          </p:cNvSpPr>
          <p:nvPr/>
        </p:nvSpPr>
        <p:spPr bwMode="auto">
          <a:xfrm>
            <a:off x="5673725" y="2198688"/>
            <a:ext cx="349250" cy="57150"/>
          </a:xfrm>
          <a:custGeom>
            <a:avLst/>
            <a:gdLst>
              <a:gd name="T0" fmla="*/ 0 w 220"/>
              <a:gd name="T1" fmla="*/ 9 h 36"/>
              <a:gd name="T2" fmla="*/ 156 w 220"/>
              <a:gd name="T3" fmla="*/ 36 h 36"/>
              <a:gd name="T4" fmla="*/ 220 w 220"/>
              <a:gd name="T5" fmla="*/ 27 h 36"/>
              <a:gd name="T6" fmla="*/ 55 w 220"/>
              <a:gd name="T7" fmla="*/ 0 h 36"/>
              <a:gd name="T8" fmla="*/ 0 w 220"/>
              <a:gd name="T9" fmla="*/ 9 h 36"/>
              <a:gd name="T10" fmla="*/ 0 w 220"/>
              <a:gd name="T11" fmla="*/ 9 h 36"/>
            </a:gdLst>
            <a:ahLst/>
            <a:cxnLst>
              <a:cxn ang="0">
                <a:pos x="T0" y="T1"/>
              </a:cxn>
              <a:cxn ang="0">
                <a:pos x="T2" y="T3"/>
              </a:cxn>
              <a:cxn ang="0">
                <a:pos x="T4" y="T5"/>
              </a:cxn>
              <a:cxn ang="0">
                <a:pos x="T6" y="T7"/>
              </a:cxn>
              <a:cxn ang="0">
                <a:pos x="T8" y="T9"/>
              </a:cxn>
              <a:cxn ang="0">
                <a:pos x="T10" y="T11"/>
              </a:cxn>
            </a:cxnLst>
            <a:rect l="0" t="0" r="r" b="b"/>
            <a:pathLst>
              <a:path w="220" h="36">
                <a:moveTo>
                  <a:pt x="0" y="9"/>
                </a:moveTo>
                <a:lnTo>
                  <a:pt x="156" y="36"/>
                </a:lnTo>
                <a:lnTo>
                  <a:pt x="220" y="27"/>
                </a:lnTo>
                <a:lnTo>
                  <a:pt x="55" y="0"/>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25" name="Freeform 145"/>
          <p:cNvSpPr>
            <a:spLocks/>
          </p:cNvSpPr>
          <p:nvPr/>
        </p:nvSpPr>
        <p:spPr bwMode="auto">
          <a:xfrm>
            <a:off x="5659438" y="3429000"/>
            <a:ext cx="333375" cy="347663"/>
          </a:xfrm>
          <a:custGeom>
            <a:avLst/>
            <a:gdLst>
              <a:gd name="T0" fmla="*/ 0 w 210"/>
              <a:gd name="T1" fmla="*/ 9 h 219"/>
              <a:gd name="T2" fmla="*/ 55 w 210"/>
              <a:gd name="T3" fmla="*/ 0 h 219"/>
              <a:gd name="T4" fmla="*/ 210 w 210"/>
              <a:gd name="T5" fmla="*/ 200 h 219"/>
              <a:gd name="T6" fmla="*/ 155 w 210"/>
              <a:gd name="T7" fmla="*/ 219 h 219"/>
              <a:gd name="T8" fmla="*/ 0 w 210"/>
              <a:gd name="T9" fmla="*/ 9 h 219"/>
              <a:gd name="T10" fmla="*/ 0 w 210"/>
              <a:gd name="T11" fmla="*/ 9 h 219"/>
            </a:gdLst>
            <a:ahLst/>
            <a:cxnLst>
              <a:cxn ang="0">
                <a:pos x="T0" y="T1"/>
              </a:cxn>
              <a:cxn ang="0">
                <a:pos x="T2" y="T3"/>
              </a:cxn>
              <a:cxn ang="0">
                <a:pos x="T4" y="T5"/>
              </a:cxn>
              <a:cxn ang="0">
                <a:pos x="T6" y="T7"/>
              </a:cxn>
              <a:cxn ang="0">
                <a:pos x="T8" y="T9"/>
              </a:cxn>
              <a:cxn ang="0">
                <a:pos x="T10" y="T11"/>
              </a:cxn>
            </a:cxnLst>
            <a:rect l="0" t="0" r="r" b="b"/>
            <a:pathLst>
              <a:path w="210" h="219">
                <a:moveTo>
                  <a:pt x="0" y="9"/>
                </a:moveTo>
                <a:lnTo>
                  <a:pt x="55" y="0"/>
                </a:lnTo>
                <a:lnTo>
                  <a:pt x="210" y="200"/>
                </a:lnTo>
                <a:lnTo>
                  <a:pt x="155" y="219"/>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26" name="Freeform 146"/>
          <p:cNvSpPr>
            <a:spLocks/>
          </p:cNvSpPr>
          <p:nvPr/>
        </p:nvSpPr>
        <p:spPr bwMode="auto">
          <a:xfrm>
            <a:off x="5921375" y="2241550"/>
            <a:ext cx="361950" cy="44450"/>
          </a:xfrm>
          <a:custGeom>
            <a:avLst/>
            <a:gdLst>
              <a:gd name="T0" fmla="*/ 0 w 228"/>
              <a:gd name="T1" fmla="*/ 9 h 28"/>
              <a:gd name="T2" fmla="*/ 164 w 228"/>
              <a:gd name="T3" fmla="*/ 28 h 28"/>
              <a:gd name="T4" fmla="*/ 228 w 228"/>
              <a:gd name="T5" fmla="*/ 19 h 28"/>
              <a:gd name="T6" fmla="*/ 64 w 228"/>
              <a:gd name="T7" fmla="*/ 0 h 28"/>
              <a:gd name="T8" fmla="*/ 0 w 228"/>
              <a:gd name="T9" fmla="*/ 9 h 28"/>
              <a:gd name="T10" fmla="*/ 0 w 228"/>
              <a:gd name="T11" fmla="*/ 9 h 28"/>
            </a:gdLst>
            <a:ahLst/>
            <a:cxnLst>
              <a:cxn ang="0">
                <a:pos x="T0" y="T1"/>
              </a:cxn>
              <a:cxn ang="0">
                <a:pos x="T2" y="T3"/>
              </a:cxn>
              <a:cxn ang="0">
                <a:pos x="T4" y="T5"/>
              </a:cxn>
              <a:cxn ang="0">
                <a:pos x="T6" y="T7"/>
              </a:cxn>
              <a:cxn ang="0">
                <a:pos x="T8" y="T9"/>
              </a:cxn>
              <a:cxn ang="0">
                <a:pos x="T10" y="T11"/>
              </a:cxn>
            </a:cxnLst>
            <a:rect l="0" t="0" r="r" b="b"/>
            <a:pathLst>
              <a:path w="228" h="28">
                <a:moveTo>
                  <a:pt x="0" y="9"/>
                </a:moveTo>
                <a:lnTo>
                  <a:pt x="164" y="28"/>
                </a:lnTo>
                <a:lnTo>
                  <a:pt x="228" y="19"/>
                </a:lnTo>
                <a:lnTo>
                  <a:pt x="64" y="0"/>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27" name="Freeform 147"/>
          <p:cNvSpPr>
            <a:spLocks/>
          </p:cNvSpPr>
          <p:nvPr/>
        </p:nvSpPr>
        <p:spPr bwMode="auto">
          <a:xfrm>
            <a:off x="5905500" y="3746500"/>
            <a:ext cx="334963" cy="506413"/>
          </a:xfrm>
          <a:custGeom>
            <a:avLst/>
            <a:gdLst>
              <a:gd name="T0" fmla="*/ 0 w 211"/>
              <a:gd name="T1" fmla="*/ 19 h 319"/>
              <a:gd name="T2" fmla="*/ 55 w 211"/>
              <a:gd name="T3" fmla="*/ 0 h 319"/>
              <a:gd name="T4" fmla="*/ 211 w 211"/>
              <a:gd name="T5" fmla="*/ 301 h 319"/>
              <a:gd name="T6" fmla="*/ 156 w 211"/>
              <a:gd name="T7" fmla="*/ 319 h 319"/>
              <a:gd name="T8" fmla="*/ 0 w 211"/>
              <a:gd name="T9" fmla="*/ 19 h 319"/>
              <a:gd name="T10" fmla="*/ 0 w 211"/>
              <a:gd name="T11" fmla="*/ 19 h 319"/>
            </a:gdLst>
            <a:ahLst/>
            <a:cxnLst>
              <a:cxn ang="0">
                <a:pos x="T0" y="T1"/>
              </a:cxn>
              <a:cxn ang="0">
                <a:pos x="T2" y="T3"/>
              </a:cxn>
              <a:cxn ang="0">
                <a:pos x="T4" y="T5"/>
              </a:cxn>
              <a:cxn ang="0">
                <a:pos x="T6" y="T7"/>
              </a:cxn>
              <a:cxn ang="0">
                <a:pos x="T8" y="T9"/>
              </a:cxn>
              <a:cxn ang="0">
                <a:pos x="T10" y="T11"/>
              </a:cxn>
            </a:cxnLst>
            <a:rect l="0" t="0" r="r" b="b"/>
            <a:pathLst>
              <a:path w="211" h="319">
                <a:moveTo>
                  <a:pt x="0" y="19"/>
                </a:moveTo>
                <a:lnTo>
                  <a:pt x="55" y="0"/>
                </a:lnTo>
                <a:lnTo>
                  <a:pt x="211" y="301"/>
                </a:lnTo>
                <a:lnTo>
                  <a:pt x="156" y="319"/>
                </a:lnTo>
                <a:lnTo>
                  <a:pt x="0" y="19"/>
                </a:lnTo>
                <a:lnTo>
                  <a:pt x="0" y="19"/>
                </a:lnTo>
                <a:close/>
              </a:path>
            </a:pathLst>
          </a:custGeom>
          <a:solidFill>
            <a:srgbClr val="4D004D"/>
          </a:solidFill>
          <a:ln w="14288">
            <a:solidFill>
              <a:srgbClr val="000000"/>
            </a:solidFill>
            <a:prstDash val="solid"/>
            <a:round/>
            <a:headEnd/>
            <a:tailEnd/>
          </a:ln>
        </p:spPr>
        <p:txBody>
          <a:bodyPr/>
          <a:lstStyle/>
          <a:p>
            <a:endParaRPr lang="it-IT"/>
          </a:p>
        </p:txBody>
      </p:sp>
      <p:sp>
        <p:nvSpPr>
          <p:cNvPr id="174228" name="Freeform 148"/>
          <p:cNvSpPr>
            <a:spLocks/>
          </p:cNvSpPr>
          <p:nvPr/>
        </p:nvSpPr>
        <p:spPr bwMode="auto">
          <a:xfrm>
            <a:off x="6181725" y="2271713"/>
            <a:ext cx="363538" cy="57150"/>
          </a:xfrm>
          <a:custGeom>
            <a:avLst/>
            <a:gdLst>
              <a:gd name="T0" fmla="*/ 0 w 229"/>
              <a:gd name="T1" fmla="*/ 9 h 36"/>
              <a:gd name="T2" fmla="*/ 174 w 229"/>
              <a:gd name="T3" fmla="*/ 36 h 36"/>
              <a:gd name="T4" fmla="*/ 229 w 229"/>
              <a:gd name="T5" fmla="*/ 27 h 36"/>
              <a:gd name="T6" fmla="*/ 64 w 229"/>
              <a:gd name="T7" fmla="*/ 0 h 36"/>
              <a:gd name="T8" fmla="*/ 0 w 229"/>
              <a:gd name="T9" fmla="*/ 9 h 36"/>
              <a:gd name="T10" fmla="*/ 0 w 229"/>
              <a:gd name="T11" fmla="*/ 9 h 36"/>
            </a:gdLst>
            <a:ahLst/>
            <a:cxnLst>
              <a:cxn ang="0">
                <a:pos x="T0" y="T1"/>
              </a:cxn>
              <a:cxn ang="0">
                <a:pos x="T2" y="T3"/>
              </a:cxn>
              <a:cxn ang="0">
                <a:pos x="T4" y="T5"/>
              </a:cxn>
              <a:cxn ang="0">
                <a:pos x="T6" y="T7"/>
              </a:cxn>
              <a:cxn ang="0">
                <a:pos x="T8" y="T9"/>
              </a:cxn>
              <a:cxn ang="0">
                <a:pos x="T10" y="T11"/>
              </a:cxn>
            </a:cxnLst>
            <a:rect l="0" t="0" r="r" b="b"/>
            <a:pathLst>
              <a:path w="229" h="36">
                <a:moveTo>
                  <a:pt x="0" y="9"/>
                </a:moveTo>
                <a:lnTo>
                  <a:pt x="174" y="36"/>
                </a:lnTo>
                <a:lnTo>
                  <a:pt x="229" y="27"/>
                </a:lnTo>
                <a:lnTo>
                  <a:pt x="64" y="0"/>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29" name="Freeform 149"/>
          <p:cNvSpPr>
            <a:spLocks/>
          </p:cNvSpPr>
          <p:nvPr/>
        </p:nvSpPr>
        <p:spPr bwMode="auto">
          <a:xfrm>
            <a:off x="6153150" y="4224338"/>
            <a:ext cx="347663" cy="87312"/>
          </a:xfrm>
          <a:custGeom>
            <a:avLst/>
            <a:gdLst>
              <a:gd name="T0" fmla="*/ 0 w 219"/>
              <a:gd name="T1" fmla="*/ 18 h 55"/>
              <a:gd name="T2" fmla="*/ 55 w 219"/>
              <a:gd name="T3" fmla="*/ 0 h 55"/>
              <a:gd name="T4" fmla="*/ 219 w 219"/>
              <a:gd name="T5" fmla="*/ 37 h 55"/>
              <a:gd name="T6" fmla="*/ 165 w 219"/>
              <a:gd name="T7" fmla="*/ 55 h 55"/>
              <a:gd name="T8" fmla="*/ 0 w 219"/>
              <a:gd name="T9" fmla="*/ 18 h 55"/>
              <a:gd name="T10" fmla="*/ 0 w 219"/>
              <a:gd name="T11" fmla="*/ 18 h 55"/>
            </a:gdLst>
            <a:ahLst/>
            <a:cxnLst>
              <a:cxn ang="0">
                <a:pos x="T0" y="T1"/>
              </a:cxn>
              <a:cxn ang="0">
                <a:pos x="T2" y="T3"/>
              </a:cxn>
              <a:cxn ang="0">
                <a:pos x="T4" y="T5"/>
              </a:cxn>
              <a:cxn ang="0">
                <a:pos x="T6" y="T7"/>
              </a:cxn>
              <a:cxn ang="0">
                <a:pos x="T8" y="T9"/>
              </a:cxn>
              <a:cxn ang="0">
                <a:pos x="T10" y="T11"/>
              </a:cxn>
            </a:cxnLst>
            <a:rect l="0" t="0" r="r" b="b"/>
            <a:pathLst>
              <a:path w="219" h="55">
                <a:moveTo>
                  <a:pt x="0" y="18"/>
                </a:moveTo>
                <a:lnTo>
                  <a:pt x="55" y="0"/>
                </a:lnTo>
                <a:lnTo>
                  <a:pt x="219" y="37"/>
                </a:lnTo>
                <a:lnTo>
                  <a:pt x="165" y="55"/>
                </a:lnTo>
                <a:lnTo>
                  <a:pt x="0" y="18"/>
                </a:lnTo>
                <a:lnTo>
                  <a:pt x="0" y="18"/>
                </a:lnTo>
                <a:close/>
              </a:path>
            </a:pathLst>
          </a:custGeom>
          <a:solidFill>
            <a:srgbClr val="4D004D"/>
          </a:solidFill>
          <a:ln w="14288">
            <a:solidFill>
              <a:srgbClr val="000000"/>
            </a:solidFill>
            <a:prstDash val="solid"/>
            <a:round/>
            <a:headEnd/>
            <a:tailEnd/>
          </a:ln>
        </p:spPr>
        <p:txBody>
          <a:bodyPr/>
          <a:lstStyle/>
          <a:p>
            <a:endParaRPr lang="it-IT"/>
          </a:p>
        </p:txBody>
      </p:sp>
      <p:sp>
        <p:nvSpPr>
          <p:cNvPr id="174230" name="Freeform 150"/>
          <p:cNvSpPr>
            <a:spLocks/>
          </p:cNvSpPr>
          <p:nvPr/>
        </p:nvSpPr>
        <p:spPr bwMode="auto">
          <a:xfrm>
            <a:off x="6457950" y="2314575"/>
            <a:ext cx="363538" cy="57150"/>
          </a:xfrm>
          <a:custGeom>
            <a:avLst/>
            <a:gdLst>
              <a:gd name="T0" fmla="*/ 0 w 229"/>
              <a:gd name="T1" fmla="*/ 9 h 36"/>
              <a:gd name="T2" fmla="*/ 174 w 229"/>
              <a:gd name="T3" fmla="*/ 36 h 36"/>
              <a:gd name="T4" fmla="*/ 229 w 229"/>
              <a:gd name="T5" fmla="*/ 27 h 36"/>
              <a:gd name="T6" fmla="*/ 55 w 229"/>
              <a:gd name="T7" fmla="*/ 0 h 36"/>
              <a:gd name="T8" fmla="*/ 0 w 229"/>
              <a:gd name="T9" fmla="*/ 9 h 36"/>
              <a:gd name="T10" fmla="*/ 0 w 229"/>
              <a:gd name="T11" fmla="*/ 9 h 36"/>
            </a:gdLst>
            <a:ahLst/>
            <a:cxnLst>
              <a:cxn ang="0">
                <a:pos x="T0" y="T1"/>
              </a:cxn>
              <a:cxn ang="0">
                <a:pos x="T2" y="T3"/>
              </a:cxn>
              <a:cxn ang="0">
                <a:pos x="T4" y="T5"/>
              </a:cxn>
              <a:cxn ang="0">
                <a:pos x="T6" y="T7"/>
              </a:cxn>
              <a:cxn ang="0">
                <a:pos x="T8" y="T9"/>
              </a:cxn>
              <a:cxn ang="0">
                <a:pos x="T10" y="T11"/>
              </a:cxn>
            </a:cxnLst>
            <a:rect l="0" t="0" r="r" b="b"/>
            <a:pathLst>
              <a:path w="229" h="36">
                <a:moveTo>
                  <a:pt x="0" y="9"/>
                </a:moveTo>
                <a:lnTo>
                  <a:pt x="174" y="36"/>
                </a:lnTo>
                <a:lnTo>
                  <a:pt x="229" y="27"/>
                </a:lnTo>
                <a:lnTo>
                  <a:pt x="55" y="0"/>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31" name="Freeform 151"/>
          <p:cNvSpPr>
            <a:spLocks/>
          </p:cNvSpPr>
          <p:nvPr/>
        </p:nvSpPr>
        <p:spPr bwMode="auto">
          <a:xfrm>
            <a:off x="6415088" y="4283075"/>
            <a:ext cx="347662" cy="260350"/>
          </a:xfrm>
          <a:custGeom>
            <a:avLst/>
            <a:gdLst>
              <a:gd name="T0" fmla="*/ 0 w 219"/>
              <a:gd name="T1" fmla="*/ 18 h 164"/>
              <a:gd name="T2" fmla="*/ 54 w 219"/>
              <a:gd name="T3" fmla="*/ 0 h 164"/>
              <a:gd name="T4" fmla="*/ 219 w 219"/>
              <a:gd name="T5" fmla="*/ 146 h 164"/>
              <a:gd name="T6" fmla="*/ 164 w 219"/>
              <a:gd name="T7" fmla="*/ 164 h 164"/>
              <a:gd name="T8" fmla="*/ 0 w 219"/>
              <a:gd name="T9" fmla="*/ 18 h 164"/>
              <a:gd name="T10" fmla="*/ 0 w 219"/>
              <a:gd name="T11" fmla="*/ 18 h 164"/>
            </a:gdLst>
            <a:ahLst/>
            <a:cxnLst>
              <a:cxn ang="0">
                <a:pos x="T0" y="T1"/>
              </a:cxn>
              <a:cxn ang="0">
                <a:pos x="T2" y="T3"/>
              </a:cxn>
              <a:cxn ang="0">
                <a:pos x="T4" y="T5"/>
              </a:cxn>
              <a:cxn ang="0">
                <a:pos x="T6" y="T7"/>
              </a:cxn>
              <a:cxn ang="0">
                <a:pos x="T8" y="T9"/>
              </a:cxn>
              <a:cxn ang="0">
                <a:pos x="T10" y="T11"/>
              </a:cxn>
            </a:cxnLst>
            <a:rect l="0" t="0" r="r" b="b"/>
            <a:pathLst>
              <a:path w="219" h="164">
                <a:moveTo>
                  <a:pt x="0" y="18"/>
                </a:moveTo>
                <a:lnTo>
                  <a:pt x="54" y="0"/>
                </a:lnTo>
                <a:lnTo>
                  <a:pt x="219" y="146"/>
                </a:lnTo>
                <a:lnTo>
                  <a:pt x="164" y="164"/>
                </a:lnTo>
                <a:lnTo>
                  <a:pt x="0" y="18"/>
                </a:lnTo>
                <a:lnTo>
                  <a:pt x="0" y="18"/>
                </a:lnTo>
                <a:close/>
              </a:path>
            </a:pathLst>
          </a:custGeom>
          <a:solidFill>
            <a:srgbClr val="4D004D"/>
          </a:solidFill>
          <a:ln w="14288">
            <a:solidFill>
              <a:srgbClr val="000000"/>
            </a:solidFill>
            <a:prstDash val="solid"/>
            <a:round/>
            <a:headEnd/>
            <a:tailEnd/>
          </a:ln>
        </p:spPr>
        <p:txBody>
          <a:bodyPr/>
          <a:lstStyle/>
          <a:p>
            <a:endParaRPr lang="it-IT"/>
          </a:p>
        </p:txBody>
      </p:sp>
      <p:sp>
        <p:nvSpPr>
          <p:cNvPr id="174232" name="Freeform 152"/>
          <p:cNvSpPr>
            <a:spLocks/>
          </p:cNvSpPr>
          <p:nvPr/>
        </p:nvSpPr>
        <p:spPr bwMode="auto">
          <a:xfrm>
            <a:off x="6734175" y="2357438"/>
            <a:ext cx="377825" cy="58737"/>
          </a:xfrm>
          <a:custGeom>
            <a:avLst/>
            <a:gdLst>
              <a:gd name="T0" fmla="*/ 0 w 238"/>
              <a:gd name="T1" fmla="*/ 9 h 37"/>
              <a:gd name="T2" fmla="*/ 174 w 238"/>
              <a:gd name="T3" fmla="*/ 37 h 37"/>
              <a:gd name="T4" fmla="*/ 238 w 238"/>
              <a:gd name="T5" fmla="*/ 28 h 37"/>
              <a:gd name="T6" fmla="*/ 55 w 238"/>
              <a:gd name="T7" fmla="*/ 0 h 37"/>
              <a:gd name="T8" fmla="*/ 0 w 238"/>
              <a:gd name="T9" fmla="*/ 9 h 37"/>
              <a:gd name="T10" fmla="*/ 0 w 238"/>
              <a:gd name="T11" fmla="*/ 9 h 37"/>
            </a:gdLst>
            <a:ahLst/>
            <a:cxnLst>
              <a:cxn ang="0">
                <a:pos x="T0" y="T1"/>
              </a:cxn>
              <a:cxn ang="0">
                <a:pos x="T2" y="T3"/>
              </a:cxn>
              <a:cxn ang="0">
                <a:pos x="T4" y="T5"/>
              </a:cxn>
              <a:cxn ang="0">
                <a:pos x="T6" y="T7"/>
              </a:cxn>
              <a:cxn ang="0">
                <a:pos x="T8" y="T9"/>
              </a:cxn>
              <a:cxn ang="0">
                <a:pos x="T10" y="T11"/>
              </a:cxn>
            </a:cxnLst>
            <a:rect l="0" t="0" r="r" b="b"/>
            <a:pathLst>
              <a:path w="238" h="37">
                <a:moveTo>
                  <a:pt x="0" y="9"/>
                </a:moveTo>
                <a:lnTo>
                  <a:pt x="174" y="37"/>
                </a:lnTo>
                <a:lnTo>
                  <a:pt x="238" y="28"/>
                </a:lnTo>
                <a:lnTo>
                  <a:pt x="55" y="0"/>
                </a:lnTo>
                <a:lnTo>
                  <a:pt x="0" y="9"/>
                </a:lnTo>
                <a:lnTo>
                  <a:pt x="0" y="9"/>
                </a:lnTo>
                <a:close/>
              </a:path>
            </a:pathLst>
          </a:custGeom>
          <a:solidFill>
            <a:srgbClr val="4D004D"/>
          </a:solidFill>
          <a:ln w="14288">
            <a:solidFill>
              <a:srgbClr val="000000"/>
            </a:solidFill>
            <a:prstDash val="solid"/>
            <a:round/>
            <a:headEnd/>
            <a:tailEnd/>
          </a:ln>
        </p:spPr>
        <p:txBody>
          <a:bodyPr/>
          <a:lstStyle/>
          <a:p>
            <a:endParaRPr lang="it-IT"/>
          </a:p>
        </p:txBody>
      </p:sp>
      <p:sp>
        <p:nvSpPr>
          <p:cNvPr id="174233" name="Freeform 153"/>
          <p:cNvSpPr>
            <a:spLocks/>
          </p:cNvSpPr>
          <p:nvPr/>
        </p:nvSpPr>
        <p:spPr bwMode="auto">
          <a:xfrm>
            <a:off x="6675438" y="4514850"/>
            <a:ext cx="363537" cy="71438"/>
          </a:xfrm>
          <a:custGeom>
            <a:avLst/>
            <a:gdLst>
              <a:gd name="T0" fmla="*/ 0 w 229"/>
              <a:gd name="T1" fmla="*/ 18 h 45"/>
              <a:gd name="T2" fmla="*/ 55 w 229"/>
              <a:gd name="T3" fmla="*/ 0 h 45"/>
              <a:gd name="T4" fmla="*/ 229 w 229"/>
              <a:gd name="T5" fmla="*/ 27 h 45"/>
              <a:gd name="T6" fmla="*/ 174 w 229"/>
              <a:gd name="T7" fmla="*/ 45 h 45"/>
              <a:gd name="T8" fmla="*/ 0 w 229"/>
              <a:gd name="T9" fmla="*/ 18 h 45"/>
              <a:gd name="T10" fmla="*/ 0 w 229"/>
              <a:gd name="T11" fmla="*/ 18 h 45"/>
            </a:gdLst>
            <a:ahLst/>
            <a:cxnLst>
              <a:cxn ang="0">
                <a:pos x="T0" y="T1"/>
              </a:cxn>
              <a:cxn ang="0">
                <a:pos x="T2" y="T3"/>
              </a:cxn>
              <a:cxn ang="0">
                <a:pos x="T4" y="T5"/>
              </a:cxn>
              <a:cxn ang="0">
                <a:pos x="T6" y="T7"/>
              </a:cxn>
              <a:cxn ang="0">
                <a:pos x="T8" y="T9"/>
              </a:cxn>
              <a:cxn ang="0">
                <a:pos x="T10" y="T11"/>
              </a:cxn>
            </a:cxnLst>
            <a:rect l="0" t="0" r="r" b="b"/>
            <a:pathLst>
              <a:path w="229" h="45">
                <a:moveTo>
                  <a:pt x="0" y="18"/>
                </a:moveTo>
                <a:lnTo>
                  <a:pt x="55" y="0"/>
                </a:lnTo>
                <a:lnTo>
                  <a:pt x="229" y="27"/>
                </a:lnTo>
                <a:lnTo>
                  <a:pt x="174" y="45"/>
                </a:lnTo>
                <a:lnTo>
                  <a:pt x="0" y="18"/>
                </a:lnTo>
                <a:lnTo>
                  <a:pt x="0" y="18"/>
                </a:lnTo>
                <a:close/>
              </a:path>
            </a:pathLst>
          </a:custGeom>
          <a:solidFill>
            <a:srgbClr val="4D004D"/>
          </a:solidFill>
          <a:ln w="14288">
            <a:solidFill>
              <a:srgbClr val="000000"/>
            </a:solidFill>
            <a:prstDash val="solid"/>
            <a:round/>
            <a:headEnd/>
            <a:tailEnd/>
          </a:ln>
        </p:spPr>
        <p:txBody>
          <a:bodyPr/>
          <a:lstStyle/>
          <a:p>
            <a:endParaRPr lang="it-IT"/>
          </a:p>
        </p:txBody>
      </p:sp>
      <p:sp>
        <p:nvSpPr>
          <p:cNvPr id="174234" name="Freeform 154"/>
          <p:cNvSpPr>
            <a:spLocks/>
          </p:cNvSpPr>
          <p:nvPr/>
        </p:nvSpPr>
        <p:spPr bwMode="auto">
          <a:xfrm>
            <a:off x="6951663" y="2401888"/>
            <a:ext cx="160337" cy="2184400"/>
          </a:xfrm>
          <a:custGeom>
            <a:avLst/>
            <a:gdLst>
              <a:gd name="T0" fmla="*/ 0 w 101"/>
              <a:gd name="T1" fmla="*/ 1376 h 1376"/>
              <a:gd name="T2" fmla="*/ 55 w 101"/>
              <a:gd name="T3" fmla="*/ 1358 h 1376"/>
              <a:gd name="T4" fmla="*/ 101 w 101"/>
              <a:gd name="T5" fmla="*/ 0 h 1376"/>
              <a:gd name="T6" fmla="*/ 37 w 101"/>
              <a:gd name="T7" fmla="*/ 9 h 1376"/>
              <a:gd name="T8" fmla="*/ 0 w 101"/>
              <a:gd name="T9" fmla="*/ 1376 h 1376"/>
              <a:gd name="T10" fmla="*/ 0 w 101"/>
              <a:gd name="T11" fmla="*/ 1376 h 1376"/>
            </a:gdLst>
            <a:ahLst/>
            <a:cxnLst>
              <a:cxn ang="0">
                <a:pos x="T0" y="T1"/>
              </a:cxn>
              <a:cxn ang="0">
                <a:pos x="T2" y="T3"/>
              </a:cxn>
              <a:cxn ang="0">
                <a:pos x="T4" y="T5"/>
              </a:cxn>
              <a:cxn ang="0">
                <a:pos x="T6" y="T7"/>
              </a:cxn>
              <a:cxn ang="0">
                <a:pos x="T8" y="T9"/>
              </a:cxn>
              <a:cxn ang="0">
                <a:pos x="T10" y="T11"/>
              </a:cxn>
            </a:cxnLst>
            <a:rect l="0" t="0" r="r" b="b"/>
            <a:pathLst>
              <a:path w="101" h="1376">
                <a:moveTo>
                  <a:pt x="0" y="1376"/>
                </a:moveTo>
                <a:lnTo>
                  <a:pt x="55" y="1358"/>
                </a:lnTo>
                <a:lnTo>
                  <a:pt x="101" y="0"/>
                </a:lnTo>
                <a:lnTo>
                  <a:pt x="37" y="9"/>
                </a:lnTo>
                <a:lnTo>
                  <a:pt x="0" y="1376"/>
                </a:lnTo>
                <a:lnTo>
                  <a:pt x="0" y="1376"/>
                </a:lnTo>
                <a:close/>
              </a:path>
            </a:pathLst>
          </a:custGeom>
          <a:solidFill>
            <a:srgbClr val="330033"/>
          </a:solidFill>
          <a:ln w="14288">
            <a:solidFill>
              <a:srgbClr val="000000"/>
            </a:solidFill>
            <a:prstDash val="solid"/>
            <a:round/>
            <a:headEnd/>
            <a:tailEnd/>
          </a:ln>
        </p:spPr>
        <p:txBody>
          <a:bodyPr/>
          <a:lstStyle/>
          <a:p>
            <a:endParaRPr lang="it-IT"/>
          </a:p>
        </p:txBody>
      </p:sp>
      <p:sp>
        <p:nvSpPr>
          <p:cNvPr id="174235" name="Freeform 155"/>
          <p:cNvSpPr>
            <a:spLocks/>
          </p:cNvSpPr>
          <p:nvPr/>
        </p:nvSpPr>
        <p:spPr bwMode="auto">
          <a:xfrm>
            <a:off x="3481388" y="1749425"/>
            <a:ext cx="3529012" cy="2836863"/>
          </a:xfrm>
          <a:custGeom>
            <a:avLst/>
            <a:gdLst>
              <a:gd name="T0" fmla="*/ 0 w 2223"/>
              <a:gd name="T1" fmla="*/ 82 h 1787"/>
              <a:gd name="T2" fmla="*/ 0 w 2223"/>
              <a:gd name="T3" fmla="*/ 0 h 1787"/>
              <a:gd name="T4" fmla="*/ 119 w 2223"/>
              <a:gd name="T5" fmla="*/ 101 h 1787"/>
              <a:gd name="T6" fmla="*/ 119 w 2223"/>
              <a:gd name="T7" fmla="*/ 101 h 1787"/>
              <a:gd name="T8" fmla="*/ 247 w 2223"/>
              <a:gd name="T9" fmla="*/ 146 h 1787"/>
              <a:gd name="T10" fmla="*/ 375 w 2223"/>
              <a:gd name="T11" fmla="*/ 219 h 1787"/>
              <a:gd name="T12" fmla="*/ 512 w 2223"/>
              <a:gd name="T13" fmla="*/ 283 h 1787"/>
              <a:gd name="T14" fmla="*/ 640 w 2223"/>
              <a:gd name="T15" fmla="*/ 356 h 1787"/>
              <a:gd name="T16" fmla="*/ 787 w 2223"/>
              <a:gd name="T17" fmla="*/ 429 h 1787"/>
              <a:gd name="T18" fmla="*/ 924 w 2223"/>
              <a:gd name="T19" fmla="*/ 575 h 1787"/>
              <a:gd name="T20" fmla="*/ 1070 w 2223"/>
              <a:gd name="T21" fmla="*/ 702 h 1787"/>
              <a:gd name="T22" fmla="*/ 1216 w 2223"/>
              <a:gd name="T23" fmla="*/ 894 h 1787"/>
              <a:gd name="T24" fmla="*/ 1372 w 2223"/>
              <a:gd name="T25" fmla="*/ 1067 h 1787"/>
              <a:gd name="T26" fmla="*/ 1527 w 2223"/>
              <a:gd name="T27" fmla="*/ 1277 h 1787"/>
              <a:gd name="T28" fmla="*/ 1683 w 2223"/>
              <a:gd name="T29" fmla="*/ 1577 h 1787"/>
              <a:gd name="T30" fmla="*/ 1848 w 2223"/>
              <a:gd name="T31" fmla="*/ 1614 h 1787"/>
              <a:gd name="T32" fmla="*/ 2012 w 2223"/>
              <a:gd name="T33" fmla="*/ 1760 h 1787"/>
              <a:gd name="T34" fmla="*/ 2186 w 2223"/>
              <a:gd name="T35" fmla="*/ 1787 h 1787"/>
              <a:gd name="T36" fmla="*/ 2223 w 2223"/>
              <a:gd name="T37" fmla="*/ 420 h 1787"/>
              <a:gd name="T38" fmla="*/ 0 w 2223"/>
              <a:gd name="T39" fmla="*/ 82 h 1787"/>
              <a:gd name="T40" fmla="*/ 0 w 2223"/>
              <a:gd name="T41" fmla="*/ 82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23" h="1787">
                <a:moveTo>
                  <a:pt x="0" y="82"/>
                </a:moveTo>
                <a:lnTo>
                  <a:pt x="0" y="0"/>
                </a:lnTo>
                <a:lnTo>
                  <a:pt x="119" y="101"/>
                </a:lnTo>
                <a:lnTo>
                  <a:pt x="119" y="101"/>
                </a:lnTo>
                <a:lnTo>
                  <a:pt x="247" y="146"/>
                </a:lnTo>
                <a:lnTo>
                  <a:pt x="375" y="219"/>
                </a:lnTo>
                <a:lnTo>
                  <a:pt x="512" y="283"/>
                </a:lnTo>
                <a:lnTo>
                  <a:pt x="640" y="356"/>
                </a:lnTo>
                <a:lnTo>
                  <a:pt x="787" y="429"/>
                </a:lnTo>
                <a:lnTo>
                  <a:pt x="924" y="575"/>
                </a:lnTo>
                <a:lnTo>
                  <a:pt x="1070" y="702"/>
                </a:lnTo>
                <a:lnTo>
                  <a:pt x="1216" y="894"/>
                </a:lnTo>
                <a:lnTo>
                  <a:pt x="1372" y="1067"/>
                </a:lnTo>
                <a:lnTo>
                  <a:pt x="1527" y="1277"/>
                </a:lnTo>
                <a:lnTo>
                  <a:pt x="1683" y="1577"/>
                </a:lnTo>
                <a:lnTo>
                  <a:pt x="1848" y="1614"/>
                </a:lnTo>
                <a:lnTo>
                  <a:pt x="2012" y="1760"/>
                </a:lnTo>
                <a:lnTo>
                  <a:pt x="2186" y="1787"/>
                </a:lnTo>
                <a:lnTo>
                  <a:pt x="2223" y="420"/>
                </a:lnTo>
                <a:lnTo>
                  <a:pt x="0" y="82"/>
                </a:lnTo>
                <a:lnTo>
                  <a:pt x="0" y="82"/>
                </a:lnTo>
                <a:close/>
              </a:path>
            </a:pathLst>
          </a:custGeom>
          <a:solidFill>
            <a:srgbClr val="660066"/>
          </a:solidFill>
          <a:ln w="14288">
            <a:solidFill>
              <a:srgbClr val="000000"/>
            </a:solidFill>
            <a:prstDash val="solid"/>
            <a:round/>
            <a:headEnd/>
            <a:tailEnd/>
          </a:ln>
        </p:spPr>
        <p:txBody>
          <a:bodyPr/>
          <a:lstStyle/>
          <a:p>
            <a:endParaRPr lang="it-IT"/>
          </a:p>
        </p:txBody>
      </p:sp>
      <p:sp>
        <p:nvSpPr>
          <p:cNvPr id="174236" name="Freeform 156"/>
          <p:cNvSpPr>
            <a:spLocks/>
          </p:cNvSpPr>
          <p:nvPr/>
        </p:nvSpPr>
        <p:spPr bwMode="auto">
          <a:xfrm>
            <a:off x="3249613" y="1893888"/>
            <a:ext cx="288925" cy="44450"/>
          </a:xfrm>
          <a:custGeom>
            <a:avLst/>
            <a:gdLst>
              <a:gd name="T0" fmla="*/ 0 w 182"/>
              <a:gd name="T1" fmla="*/ 10 h 28"/>
              <a:gd name="T2" fmla="*/ 118 w 182"/>
              <a:gd name="T3" fmla="*/ 28 h 28"/>
              <a:gd name="T4" fmla="*/ 182 w 182"/>
              <a:gd name="T5" fmla="*/ 19 h 28"/>
              <a:gd name="T6" fmla="*/ 54 w 182"/>
              <a:gd name="T7" fmla="*/ 0 h 28"/>
              <a:gd name="T8" fmla="*/ 0 w 182"/>
              <a:gd name="T9" fmla="*/ 10 h 28"/>
              <a:gd name="T10" fmla="*/ 0 w 182"/>
              <a:gd name="T11" fmla="*/ 10 h 28"/>
            </a:gdLst>
            <a:ahLst/>
            <a:cxnLst>
              <a:cxn ang="0">
                <a:pos x="T0" y="T1"/>
              </a:cxn>
              <a:cxn ang="0">
                <a:pos x="T2" y="T3"/>
              </a:cxn>
              <a:cxn ang="0">
                <a:pos x="T4" y="T5"/>
              </a:cxn>
              <a:cxn ang="0">
                <a:pos x="T6" y="T7"/>
              </a:cxn>
              <a:cxn ang="0">
                <a:pos x="T8" y="T9"/>
              </a:cxn>
              <a:cxn ang="0">
                <a:pos x="T10" y="T11"/>
              </a:cxn>
            </a:cxnLst>
            <a:rect l="0" t="0" r="r" b="b"/>
            <a:pathLst>
              <a:path w="182" h="28">
                <a:moveTo>
                  <a:pt x="0" y="10"/>
                </a:moveTo>
                <a:lnTo>
                  <a:pt x="118" y="28"/>
                </a:lnTo>
                <a:lnTo>
                  <a:pt x="182" y="19"/>
                </a:lnTo>
                <a:lnTo>
                  <a:pt x="54" y="0"/>
                </a:lnTo>
                <a:lnTo>
                  <a:pt x="0" y="10"/>
                </a:lnTo>
                <a:lnTo>
                  <a:pt x="0" y="10"/>
                </a:lnTo>
                <a:close/>
              </a:path>
            </a:pathLst>
          </a:custGeom>
          <a:solidFill>
            <a:srgbClr val="99BFBF"/>
          </a:solidFill>
          <a:ln w="14288">
            <a:solidFill>
              <a:srgbClr val="000000"/>
            </a:solidFill>
            <a:prstDash val="solid"/>
            <a:round/>
            <a:headEnd/>
            <a:tailEnd/>
          </a:ln>
        </p:spPr>
        <p:txBody>
          <a:bodyPr/>
          <a:lstStyle/>
          <a:p>
            <a:endParaRPr lang="it-IT"/>
          </a:p>
        </p:txBody>
      </p:sp>
      <p:sp>
        <p:nvSpPr>
          <p:cNvPr id="174237" name="Freeform 157"/>
          <p:cNvSpPr>
            <a:spLocks/>
          </p:cNvSpPr>
          <p:nvPr/>
        </p:nvSpPr>
        <p:spPr bwMode="auto">
          <a:xfrm>
            <a:off x="3249613" y="1981200"/>
            <a:ext cx="288925" cy="115888"/>
          </a:xfrm>
          <a:custGeom>
            <a:avLst/>
            <a:gdLst>
              <a:gd name="T0" fmla="*/ 0 w 182"/>
              <a:gd name="T1" fmla="*/ 0 h 73"/>
              <a:gd name="T2" fmla="*/ 54 w 182"/>
              <a:gd name="T3" fmla="*/ 0 h 73"/>
              <a:gd name="T4" fmla="*/ 182 w 182"/>
              <a:gd name="T5" fmla="*/ 64 h 73"/>
              <a:gd name="T6" fmla="*/ 118 w 182"/>
              <a:gd name="T7" fmla="*/ 73 h 73"/>
              <a:gd name="T8" fmla="*/ 0 w 182"/>
              <a:gd name="T9" fmla="*/ 0 h 73"/>
              <a:gd name="T10" fmla="*/ 0 w 182"/>
              <a:gd name="T11" fmla="*/ 0 h 73"/>
            </a:gdLst>
            <a:ahLst/>
            <a:cxnLst>
              <a:cxn ang="0">
                <a:pos x="T0" y="T1"/>
              </a:cxn>
              <a:cxn ang="0">
                <a:pos x="T2" y="T3"/>
              </a:cxn>
              <a:cxn ang="0">
                <a:pos x="T4" y="T5"/>
              </a:cxn>
              <a:cxn ang="0">
                <a:pos x="T6" y="T7"/>
              </a:cxn>
              <a:cxn ang="0">
                <a:pos x="T8" y="T9"/>
              </a:cxn>
              <a:cxn ang="0">
                <a:pos x="T10" y="T11"/>
              </a:cxn>
            </a:cxnLst>
            <a:rect l="0" t="0" r="r" b="b"/>
            <a:pathLst>
              <a:path w="182" h="73">
                <a:moveTo>
                  <a:pt x="0" y="0"/>
                </a:moveTo>
                <a:lnTo>
                  <a:pt x="54" y="0"/>
                </a:lnTo>
                <a:lnTo>
                  <a:pt x="182" y="64"/>
                </a:lnTo>
                <a:lnTo>
                  <a:pt x="118" y="73"/>
                </a:lnTo>
                <a:lnTo>
                  <a:pt x="0" y="0"/>
                </a:lnTo>
                <a:lnTo>
                  <a:pt x="0" y="0"/>
                </a:lnTo>
                <a:close/>
              </a:path>
            </a:pathLst>
          </a:custGeom>
          <a:solidFill>
            <a:srgbClr val="99BFBF"/>
          </a:solidFill>
          <a:ln w="14288">
            <a:solidFill>
              <a:srgbClr val="000000"/>
            </a:solidFill>
            <a:prstDash val="solid"/>
            <a:round/>
            <a:headEnd/>
            <a:tailEnd/>
          </a:ln>
        </p:spPr>
        <p:txBody>
          <a:bodyPr/>
          <a:lstStyle/>
          <a:p>
            <a:endParaRPr lang="it-IT"/>
          </a:p>
        </p:txBody>
      </p:sp>
      <p:sp>
        <p:nvSpPr>
          <p:cNvPr id="174238" name="Freeform 158"/>
          <p:cNvSpPr>
            <a:spLocks/>
          </p:cNvSpPr>
          <p:nvPr/>
        </p:nvSpPr>
        <p:spPr bwMode="auto">
          <a:xfrm>
            <a:off x="3436938" y="1924050"/>
            <a:ext cx="290512" cy="42863"/>
          </a:xfrm>
          <a:custGeom>
            <a:avLst/>
            <a:gdLst>
              <a:gd name="T0" fmla="*/ 0 w 183"/>
              <a:gd name="T1" fmla="*/ 9 h 27"/>
              <a:gd name="T2" fmla="*/ 129 w 183"/>
              <a:gd name="T3" fmla="*/ 27 h 27"/>
              <a:gd name="T4" fmla="*/ 183 w 183"/>
              <a:gd name="T5" fmla="*/ 18 h 27"/>
              <a:gd name="T6" fmla="*/ 64 w 183"/>
              <a:gd name="T7" fmla="*/ 0 h 27"/>
              <a:gd name="T8" fmla="*/ 0 w 183"/>
              <a:gd name="T9" fmla="*/ 9 h 27"/>
              <a:gd name="T10" fmla="*/ 0 w 183"/>
              <a:gd name="T11" fmla="*/ 9 h 27"/>
            </a:gdLst>
            <a:ahLst/>
            <a:cxnLst>
              <a:cxn ang="0">
                <a:pos x="T0" y="T1"/>
              </a:cxn>
              <a:cxn ang="0">
                <a:pos x="T2" y="T3"/>
              </a:cxn>
              <a:cxn ang="0">
                <a:pos x="T4" y="T5"/>
              </a:cxn>
              <a:cxn ang="0">
                <a:pos x="T6" y="T7"/>
              </a:cxn>
              <a:cxn ang="0">
                <a:pos x="T8" y="T9"/>
              </a:cxn>
              <a:cxn ang="0">
                <a:pos x="T10" y="T11"/>
              </a:cxn>
            </a:cxnLst>
            <a:rect l="0" t="0" r="r" b="b"/>
            <a:pathLst>
              <a:path w="183" h="27">
                <a:moveTo>
                  <a:pt x="0" y="9"/>
                </a:moveTo>
                <a:lnTo>
                  <a:pt x="129" y="27"/>
                </a:lnTo>
                <a:lnTo>
                  <a:pt x="183" y="18"/>
                </a:lnTo>
                <a:lnTo>
                  <a:pt x="64" y="0"/>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39" name="Freeform 159"/>
          <p:cNvSpPr>
            <a:spLocks/>
          </p:cNvSpPr>
          <p:nvPr/>
        </p:nvSpPr>
        <p:spPr bwMode="auto">
          <a:xfrm>
            <a:off x="3436938" y="2082800"/>
            <a:ext cx="306387" cy="144463"/>
          </a:xfrm>
          <a:custGeom>
            <a:avLst/>
            <a:gdLst>
              <a:gd name="T0" fmla="*/ 0 w 193"/>
              <a:gd name="T1" fmla="*/ 9 h 91"/>
              <a:gd name="T2" fmla="*/ 64 w 193"/>
              <a:gd name="T3" fmla="*/ 0 h 91"/>
              <a:gd name="T4" fmla="*/ 193 w 193"/>
              <a:gd name="T5" fmla="*/ 82 h 91"/>
              <a:gd name="T6" fmla="*/ 129 w 193"/>
              <a:gd name="T7" fmla="*/ 91 h 91"/>
              <a:gd name="T8" fmla="*/ 0 w 193"/>
              <a:gd name="T9" fmla="*/ 9 h 91"/>
              <a:gd name="T10" fmla="*/ 0 w 193"/>
              <a:gd name="T11" fmla="*/ 9 h 91"/>
            </a:gdLst>
            <a:ahLst/>
            <a:cxnLst>
              <a:cxn ang="0">
                <a:pos x="T0" y="T1"/>
              </a:cxn>
              <a:cxn ang="0">
                <a:pos x="T2" y="T3"/>
              </a:cxn>
              <a:cxn ang="0">
                <a:pos x="T4" y="T5"/>
              </a:cxn>
              <a:cxn ang="0">
                <a:pos x="T6" y="T7"/>
              </a:cxn>
              <a:cxn ang="0">
                <a:pos x="T8" y="T9"/>
              </a:cxn>
              <a:cxn ang="0">
                <a:pos x="T10" y="T11"/>
              </a:cxn>
            </a:cxnLst>
            <a:rect l="0" t="0" r="r" b="b"/>
            <a:pathLst>
              <a:path w="193" h="91">
                <a:moveTo>
                  <a:pt x="0" y="9"/>
                </a:moveTo>
                <a:lnTo>
                  <a:pt x="64" y="0"/>
                </a:lnTo>
                <a:lnTo>
                  <a:pt x="193" y="82"/>
                </a:lnTo>
                <a:lnTo>
                  <a:pt x="129" y="91"/>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40" name="Freeform 160"/>
          <p:cNvSpPr>
            <a:spLocks/>
          </p:cNvSpPr>
          <p:nvPr/>
        </p:nvSpPr>
        <p:spPr bwMode="auto">
          <a:xfrm>
            <a:off x="3641725" y="1952625"/>
            <a:ext cx="288925" cy="42863"/>
          </a:xfrm>
          <a:custGeom>
            <a:avLst/>
            <a:gdLst>
              <a:gd name="T0" fmla="*/ 0 w 182"/>
              <a:gd name="T1" fmla="*/ 9 h 27"/>
              <a:gd name="T2" fmla="*/ 128 w 182"/>
              <a:gd name="T3" fmla="*/ 27 h 27"/>
              <a:gd name="T4" fmla="*/ 182 w 182"/>
              <a:gd name="T5" fmla="*/ 18 h 27"/>
              <a:gd name="T6" fmla="*/ 54 w 182"/>
              <a:gd name="T7" fmla="*/ 0 h 27"/>
              <a:gd name="T8" fmla="*/ 0 w 182"/>
              <a:gd name="T9" fmla="*/ 9 h 27"/>
              <a:gd name="T10" fmla="*/ 0 w 182"/>
              <a:gd name="T11" fmla="*/ 9 h 27"/>
            </a:gdLst>
            <a:ahLst/>
            <a:cxnLst>
              <a:cxn ang="0">
                <a:pos x="T0" y="T1"/>
              </a:cxn>
              <a:cxn ang="0">
                <a:pos x="T2" y="T3"/>
              </a:cxn>
              <a:cxn ang="0">
                <a:pos x="T4" y="T5"/>
              </a:cxn>
              <a:cxn ang="0">
                <a:pos x="T6" y="T7"/>
              </a:cxn>
              <a:cxn ang="0">
                <a:pos x="T8" y="T9"/>
              </a:cxn>
              <a:cxn ang="0">
                <a:pos x="T10" y="T11"/>
              </a:cxn>
            </a:cxnLst>
            <a:rect l="0" t="0" r="r" b="b"/>
            <a:pathLst>
              <a:path w="182" h="27">
                <a:moveTo>
                  <a:pt x="0" y="9"/>
                </a:moveTo>
                <a:lnTo>
                  <a:pt x="128" y="27"/>
                </a:lnTo>
                <a:lnTo>
                  <a:pt x="182" y="18"/>
                </a:lnTo>
                <a:lnTo>
                  <a:pt x="54" y="0"/>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41" name="Freeform 161"/>
          <p:cNvSpPr>
            <a:spLocks/>
          </p:cNvSpPr>
          <p:nvPr/>
        </p:nvSpPr>
        <p:spPr bwMode="auto">
          <a:xfrm>
            <a:off x="3641725" y="2212975"/>
            <a:ext cx="304800" cy="42863"/>
          </a:xfrm>
          <a:custGeom>
            <a:avLst/>
            <a:gdLst>
              <a:gd name="T0" fmla="*/ 0 w 192"/>
              <a:gd name="T1" fmla="*/ 9 h 27"/>
              <a:gd name="T2" fmla="*/ 64 w 192"/>
              <a:gd name="T3" fmla="*/ 0 h 27"/>
              <a:gd name="T4" fmla="*/ 192 w 192"/>
              <a:gd name="T5" fmla="*/ 18 h 27"/>
              <a:gd name="T6" fmla="*/ 128 w 192"/>
              <a:gd name="T7" fmla="*/ 27 h 27"/>
              <a:gd name="T8" fmla="*/ 0 w 192"/>
              <a:gd name="T9" fmla="*/ 9 h 27"/>
              <a:gd name="T10" fmla="*/ 0 w 192"/>
              <a:gd name="T11" fmla="*/ 9 h 27"/>
            </a:gdLst>
            <a:ahLst/>
            <a:cxnLst>
              <a:cxn ang="0">
                <a:pos x="T0" y="T1"/>
              </a:cxn>
              <a:cxn ang="0">
                <a:pos x="T2" y="T3"/>
              </a:cxn>
              <a:cxn ang="0">
                <a:pos x="T4" y="T5"/>
              </a:cxn>
              <a:cxn ang="0">
                <a:pos x="T6" y="T7"/>
              </a:cxn>
              <a:cxn ang="0">
                <a:pos x="T8" y="T9"/>
              </a:cxn>
              <a:cxn ang="0">
                <a:pos x="T10" y="T11"/>
              </a:cxn>
            </a:cxnLst>
            <a:rect l="0" t="0" r="r" b="b"/>
            <a:pathLst>
              <a:path w="192" h="27">
                <a:moveTo>
                  <a:pt x="0" y="9"/>
                </a:moveTo>
                <a:lnTo>
                  <a:pt x="64" y="0"/>
                </a:lnTo>
                <a:lnTo>
                  <a:pt x="192" y="18"/>
                </a:lnTo>
                <a:lnTo>
                  <a:pt x="128" y="27"/>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42" name="Freeform 162"/>
          <p:cNvSpPr>
            <a:spLocks/>
          </p:cNvSpPr>
          <p:nvPr/>
        </p:nvSpPr>
        <p:spPr bwMode="auto">
          <a:xfrm>
            <a:off x="3844925" y="1981200"/>
            <a:ext cx="304800" cy="44450"/>
          </a:xfrm>
          <a:custGeom>
            <a:avLst/>
            <a:gdLst>
              <a:gd name="T0" fmla="*/ 0 w 192"/>
              <a:gd name="T1" fmla="*/ 9 h 28"/>
              <a:gd name="T2" fmla="*/ 128 w 192"/>
              <a:gd name="T3" fmla="*/ 28 h 28"/>
              <a:gd name="T4" fmla="*/ 192 w 192"/>
              <a:gd name="T5" fmla="*/ 28 h 28"/>
              <a:gd name="T6" fmla="*/ 54 w 192"/>
              <a:gd name="T7" fmla="*/ 0 h 28"/>
              <a:gd name="T8" fmla="*/ 0 w 192"/>
              <a:gd name="T9" fmla="*/ 9 h 28"/>
              <a:gd name="T10" fmla="*/ 0 w 192"/>
              <a:gd name="T11" fmla="*/ 9 h 28"/>
            </a:gdLst>
            <a:ahLst/>
            <a:cxnLst>
              <a:cxn ang="0">
                <a:pos x="T0" y="T1"/>
              </a:cxn>
              <a:cxn ang="0">
                <a:pos x="T2" y="T3"/>
              </a:cxn>
              <a:cxn ang="0">
                <a:pos x="T4" y="T5"/>
              </a:cxn>
              <a:cxn ang="0">
                <a:pos x="T6" y="T7"/>
              </a:cxn>
              <a:cxn ang="0">
                <a:pos x="T8" y="T9"/>
              </a:cxn>
              <a:cxn ang="0">
                <a:pos x="T10" y="T11"/>
              </a:cxn>
            </a:cxnLst>
            <a:rect l="0" t="0" r="r" b="b"/>
            <a:pathLst>
              <a:path w="192" h="28">
                <a:moveTo>
                  <a:pt x="0" y="9"/>
                </a:moveTo>
                <a:lnTo>
                  <a:pt x="128" y="28"/>
                </a:lnTo>
                <a:lnTo>
                  <a:pt x="192" y="28"/>
                </a:lnTo>
                <a:lnTo>
                  <a:pt x="54" y="0"/>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43" name="Freeform 163"/>
          <p:cNvSpPr>
            <a:spLocks/>
          </p:cNvSpPr>
          <p:nvPr/>
        </p:nvSpPr>
        <p:spPr bwMode="auto">
          <a:xfrm>
            <a:off x="3844925" y="2241550"/>
            <a:ext cx="304800" cy="101600"/>
          </a:xfrm>
          <a:custGeom>
            <a:avLst/>
            <a:gdLst>
              <a:gd name="T0" fmla="*/ 0 w 192"/>
              <a:gd name="T1" fmla="*/ 9 h 64"/>
              <a:gd name="T2" fmla="*/ 64 w 192"/>
              <a:gd name="T3" fmla="*/ 0 h 64"/>
              <a:gd name="T4" fmla="*/ 192 w 192"/>
              <a:gd name="T5" fmla="*/ 55 h 64"/>
              <a:gd name="T6" fmla="*/ 137 w 192"/>
              <a:gd name="T7" fmla="*/ 64 h 64"/>
              <a:gd name="T8" fmla="*/ 0 w 192"/>
              <a:gd name="T9" fmla="*/ 9 h 64"/>
              <a:gd name="T10" fmla="*/ 0 w 192"/>
              <a:gd name="T11" fmla="*/ 9 h 64"/>
            </a:gdLst>
            <a:ahLst/>
            <a:cxnLst>
              <a:cxn ang="0">
                <a:pos x="T0" y="T1"/>
              </a:cxn>
              <a:cxn ang="0">
                <a:pos x="T2" y="T3"/>
              </a:cxn>
              <a:cxn ang="0">
                <a:pos x="T4" y="T5"/>
              </a:cxn>
              <a:cxn ang="0">
                <a:pos x="T6" y="T7"/>
              </a:cxn>
              <a:cxn ang="0">
                <a:pos x="T8" y="T9"/>
              </a:cxn>
              <a:cxn ang="0">
                <a:pos x="T10" y="T11"/>
              </a:cxn>
            </a:cxnLst>
            <a:rect l="0" t="0" r="r" b="b"/>
            <a:pathLst>
              <a:path w="192" h="64">
                <a:moveTo>
                  <a:pt x="0" y="9"/>
                </a:moveTo>
                <a:lnTo>
                  <a:pt x="64" y="0"/>
                </a:lnTo>
                <a:lnTo>
                  <a:pt x="192" y="55"/>
                </a:lnTo>
                <a:lnTo>
                  <a:pt x="137" y="64"/>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44" name="Freeform 164"/>
          <p:cNvSpPr>
            <a:spLocks/>
          </p:cNvSpPr>
          <p:nvPr/>
        </p:nvSpPr>
        <p:spPr bwMode="auto">
          <a:xfrm>
            <a:off x="4048125" y="2025650"/>
            <a:ext cx="319088" cy="42863"/>
          </a:xfrm>
          <a:custGeom>
            <a:avLst/>
            <a:gdLst>
              <a:gd name="T0" fmla="*/ 0 w 201"/>
              <a:gd name="T1" fmla="*/ 0 h 27"/>
              <a:gd name="T2" fmla="*/ 137 w 201"/>
              <a:gd name="T3" fmla="*/ 27 h 27"/>
              <a:gd name="T4" fmla="*/ 201 w 201"/>
              <a:gd name="T5" fmla="*/ 18 h 27"/>
              <a:gd name="T6" fmla="*/ 64 w 201"/>
              <a:gd name="T7" fmla="*/ 0 h 27"/>
              <a:gd name="T8" fmla="*/ 0 w 201"/>
              <a:gd name="T9" fmla="*/ 0 h 27"/>
              <a:gd name="T10" fmla="*/ 0 w 201"/>
              <a:gd name="T11" fmla="*/ 0 h 27"/>
            </a:gdLst>
            <a:ahLst/>
            <a:cxnLst>
              <a:cxn ang="0">
                <a:pos x="T0" y="T1"/>
              </a:cxn>
              <a:cxn ang="0">
                <a:pos x="T2" y="T3"/>
              </a:cxn>
              <a:cxn ang="0">
                <a:pos x="T4" y="T5"/>
              </a:cxn>
              <a:cxn ang="0">
                <a:pos x="T6" y="T7"/>
              </a:cxn>
              <a:cxn ang="0">
                <a:pos x="T8" y="T9"/>
              </a:cxn>
              <a:cxn ang="0">
                <a:pos x="T10" y="T11"/>
              </a:cxn>
            </a:cxnLst>
            <a:rect l="0" t="0" r="r" b="b"/>
            <a:pathLst>
              <a:path w="201" h="27">
                <a:moveTo>
                  <a:pt x="0" y="0"/>
                </a:moveTo>
                <a:lnTo>
                  <a:pt x="137" y="27"/>
                </a:lnTo>
                <a:lnTo>
                  <a:pt x="201" y="18"/>
                </a:lnTo>
                <a:lnTo>
                  <a:pt x="64" y="0"/>
                </a:lnTo>
                <a:lnTo>
                  <a:pt x="0" y="0"/>
                </a:lnTo>
                <a:lnTo>
                  <a:pt x="0" y="0"/>
                </a:lnTo>
                <a:close/>
              </a:path>
            </a:pathLst>
          </a:custGeom>
          <a:solidFill>
            <a:srgbClr val="99BFBF"/>
          </a:solidFill>
          <a:ln w="14288">
            <a:solidFill>
              <a:srgbClr val="000000"/>
            </a:solidFill>
            <a:prstDash val="solid"/>
            <a:round/>
            <a:headEnd/>
            <a:tailEnd/>
          </a:ln>
        </p:spPr>
        <p:txBody>
          <a:bodyPr/>
          <a:lstStyle/>
          <a:p>
            <a:endParaRPr lang="it-IT"/>
          </a:p>
        </p:txBody>
      </p:sp>
      <p:sp>
        <p:nvSpPr>
          <p:cNvPr id="174245" name="Freeform 165"/>
          <p:cNvSpPr>
            <a:spLocks/>
          </p:cNvSpPr>
          <p:nvPr/>
        </p:nvSpPr>
        <p:spPr bwMode="auto">
          <a:xfrm>
            <a:off x="4062413" y="2328863"/>
            <a:ext cx="304800" cy="101600"/>
          </a:xfrm>
          <a:custGeom>
            <a:avLst/>
            <a:gdLst>
              <a:gd name="T0" fmla="*/ 0 w 192"/>
              <a:gd name="T1" fmla="*/ 9 h 64"/>
              <a:gd name="T2" fmla="*/ 55 w 192"/>
              <a:gd name="T3" fmla="*/ 0 h 64"/>
              <a:gd name="T4" fmla="*/ 192 w 192"/>
              <a:gd name="T5" fmla="*/ 55 h 64"/>
              <a:gd name="T6" fmla="*/ 128 w 192"/>
              <a:gd name="T7" fmla="*/ 64 h 64"/>
              <a:gd name="T8" fmla="*/ 0 w 192"/>
              <a:gd name="T9" fmla="*/ 9 h 64"/>
              <a:gd name="T10" fmla="*/ 0 w 192"/>
              <a:gd name="T11" fmla="*/ 9 h 64"/>
            </a:gdLst>
            <a:ahLst/>
            <a:cxnLst>
              <a:cxn ang="0">
                <a:pos x="T0" y="T1"/>
              </a:cxn>
              <a:cxn ang="0">
                <a:pos x="T2" y="T3"/>
              </a:cxn>
              <a:cxn ang="0">
                <a:pos x="T4" y="T5"/>
              </a:cxn>
              <a:cxn ang="0">
                <a:pos x="T6" y="T7"/>
              </a:cxn>
              <a:cxn ang="0">
                <a:pos x="T8" y="T9"/>
              </a:cxn>
              <a:cxn ang="0">
                <a:pos x="T10" y="T11"/>
              </a:cxn>
            </a:cxnLst>
            <a:rect l="0" t="0" r="r" b="b"/>
            <a:pathLst>
              <a:path w="192" h="64">
                <a:moveTo>
                  <a:pt x="0" y="9"/>
                </a:moveTo>
                <a:lnTo>
                  <a:pt x="55" y="0"/>
                </a:lnTo>
                <a:lnTo>
                  <a:pt x="192" y="55"/>
                </a:lnTo>
                <a:lnTo>
                  <a:pt x="128" y="64"/>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46" name="Freeform 166"/>
          <p:cNvSpPr>
            <a:spLocks/>
          </p:cNvSpPr>
          <p:nvPr/>
        </p:nvSpPr>
        <p:spPr bwMode="auto">
          <a:xfrm>
            <a:off x="4265613" y="2054225"/>
            <a:ext cx="319087" cy="42863"/>
          </a:xfrm>
          <a:custGeom>
            <a:avLst/>
            <a:gdLst>
              <a:gd name="T0" fmla="*/ 0 w 201"/>
              <a:gd name="T1" fmla="*/ 9 h 27"/>
              <a:gd name="T2" fmla="*/ 146 w 201"/>
              <a:gd name="T3" fmla="*/ 27 h 27"/>
              <a:gd name="T4" fmla="*/ 201 w 201"/>
              <a:gd name="T5" fmla="*/ 18 h 27"/>
              <a:gd name="T6" fmla="*/ 64 w 201"/>
              <a:gd name="T7" fmla="*/ 0 h 27"/>
              <a:gd name="T8" fmla="*/ 0 w 201"/>
              <a:gd name="T9" fmla="*/ 9 h 27"/>
              <a:gd name="T10" fmla="*/ 0 w 201"/>
              <a:gd name="T11" fmla="*/ 9 h 27"/>
            </a:gdLst>
            <a:ahLst/>
            <a:cxnLst>
              <a:cxn ang="0">
                <a:pos x="T0" y="T1"/>
              </a:cxn>
              <a:cxn ang="0">
                <a:pos x="T2" y="T3"/>
              </a:cxn>
              <a:cxn ang="0">
                <a:pos x="T4" y="T5"/>
              </a:cxn>
              <a:cxn ang="0">
                <a:pos x="T6" y="T7"/>
              </a:cxn>
              <a:cxn ang="0">
                <a:pos x="T8" y="T9"/>
              </a:cxn>
              <a:cxn ang="0">
                <a:pos x="T10" y="T11"/>
              </a:cxn>
            </a:cxnLst>
            <a:rect l="0" t="0" r="r" b="b"/>
            <a:pathLst>
              <a:path w="201" h="27">
                <a:moveTo>
                  <a:pt x="0" y="9"/>
                </a:moveTo>
                <a:lnTo>
                  <a:pt x="146" y="27"/>
                </a:lnTo>
                <a:lnTo>
                  <a:pt x="201" y="18"/>
                </a:lnTo>
                <a:lnTo>
                  <a:pt x="64" y="0"/>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47" name="Freeform 167"/>
          <p:cNvSpPr>
            <a:spLocks/>
          </p:cNvSpPr>
          <p:nvPr/>
        </p:nvSpPr>
        <p:spPr bwMode="auto">
          <a:xfrm>
            <a:off x="4265613" y="2416175"/>
            <a:ext cx="319087" cy="115888"/>
          </a:xfrm>
          <a:custGeom>
            <a:avLst/>
            <a:gdLst>
              <a:gd name="T0" fmla="*/ 0 w 201"/>
              <a:gd name="T1" fmla="*/ 9 h 73"/>
              <a:gd name="T2" fmla="*/ 64 w 201"/>
              <a:gd name="T3" fmla="*/ 0 h 73"/>
              <a:gd name="T4" fmla="*/ 201 w 201"/>
              <a:gd name="T5" fmla="*/ 63 h 73"/>
              <a:gd name="T6" fmla="*/ 146 w 201"/>
              <a:gd name="T7" fmla="*/ 73 h 73"/>
              <a:gd name="T8" fmla="*/ 0 w 201"/>
              <a:gd name="T9" fmla="*/ 9 h 73"/>
              <a:gd name="T10" fmla="*/ 0 w 201"/>
              <a:gd name="T11" fmla="*/ 9 h 73"/>
            </a:gdLst>
            <a:ahLst/>
            <a:cxnLst>
              <a:cxn ang="0">
                <a:pos x="T0" y="T1"/>
              </a:cxn>
              <a:cxn ang="0">
                <a:pos x="T2" y="T3"/>
              </a:cxn>
              <a:cxn ang="0">
                <a:pos x="T4" y="T5"/>
              </a:cxn>
              <a:cxn ang="0">
                <a:pos x="T6" y="T7"/>
              </a:cxn>
              <a:cxn ang="0">
                <a:pos x="T8" y="T9"/>
              </a:cxn>
              <a:cxn ang="0">
                <a:pos x="T10" y="T11"/>
              </a:cxn>
            </a:cxnLst>
            <a:rect l="0" t="0" r="r" b="b"/>
            <a:pathLst>
              <a:path w="201" h="73">
                <a:moveTo>
                  <a:pt x="0" y="9"/>
                </a:moveTo>
                <a:lnTo>
                  <a:pt x="64" y="0"/>
                </a:lnTo>
                <a:lnTo>
                  <a:pt x="201" y="63"/>
                </a:lnTo>
                <a:lnTo>
                  <a:pt x="146" y="73"/>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48" name="Freeform 168"/>
          <p:cNvSpPr>
            <a:spLocks/>
          </p:cNvSpPr>
          <p:nvPr/>
        </p:nvSpPr>
        <p:spPr bwMode="auto">
          <a:xfrm>
            <a:off x="4497388" y="2082800"/>
            <a:ext cx="319087" cy="57150"/>
          </a:xfrm>
          <a:custGeom>
            <a:avLst/>
            <a:gdLst>
              <a:gd name="T0" fmla="*/ 0 w 201"/>
              <a:gd name="T1" fmla="*/ 9 h 36"/>
              <a:gd name="T2" fmla="*/ 137 w 201"/>
              <a:gd name="T3" fmla="*/ 36 h 36"/>
              <a:gd name="T4" fmla="*/ 201 w 201"/>
              <a:gd name="T5" fmla="*/ 27 h 36"/>
              <a:gd name="T6" fmla="*/ 55 w 201"/>
              <a:gd name="T7" fmla="*/ 0 h 36"/>
              <a:gd name="T8" fmla="*/ 0 w 201"/>
              <a:gd name="T9" fmla="*/ 9 h 36"/>
              <a:gd name="T10" fmla="*/ 0 w 201"/>
              <a:gd name="T11" fmla="*/ 9 h 36"/>
            </a:gdLst>
            <a:ahLst/>
            <a:cxnLst>
              <a:cxn ang="0">
                <a:pos x="T0" y="T1"/>
              </a:cxn>
              <a:cxn ang="0">
                <a:pos x="T2" y="T3"/>
              </a:cxn>
              <a:cxn ang="0">
                <a:pos x="T4" y="T5"/>
              </a:cxn>
              <a:cxn ang="0">
                <a:pos x="T6" y="T7"/>
              </a:cxn>
              <a:cxn ang="0">
                <a:pos x="T8" y="T9"/>
              </a:cxn>
              <a:cxn ang="0">
                <a:pos x="T10" y="T11"/>
              </a:cxn>
            </a:cxnLst>
            <a:rect l="0" t="0" r="r" b="b"/>
            <a:pathLst>
              <a:path w="201" h="36">
                <a:moveTo>
                  <a:pt x="0" y="9"/>
                </a:moveTo>
                <a:lnTo>
                  <a:pt x="137" y="36"/>
                </a:lnTo>
                <a:lnTo>
                  <a:pt x="201" y="27"/>
                </a:lnTo>
                <a:lnTo>
                  <a:pt x="55" y="0"/>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49" name="Freeform 169"/>
          <p:cNvSpPr>
            <a:spLocks/>
          </p:cNvSpPr>
          <p:nvPr/>
        </p:nvSpPr>
        <p:spPr bwMode="auto">
          <a:xfrm>
            <a:off x="4497388" y="2516188"/>
            <a:ext cx="319087" cy="231775"/>
          </a:xfrm>
          <a:custGeom>
            <a:avLst/>
            <a:gdLst>
              <a:gd name="T0" fmla="*/ 0 w 201"/>
              <a:gd name="T1" fmla="*/ 10 h 146"/>
              <a:gd name="T2" fmla="*/ 55 w 201"/>
              <a:gd name="T3" fmla="*/ 0 h 146"/>
              <a:gd name="T4" fmla="*/ 201 w 201"/>
              <a:gd name="T5" fmla="*/ 137 h 146"/>
              <a:gd name="T6" fmla="*/ 137 w 201"/>
              <a:gd name="T7" fmla="*/ 146 h 146"/>
              <a:gd name="T8" fmla="*/ 0 w 201"/>
              <a:gd name="T9" fmla="*/ 10 h 146"/>
              <a:gd name="T10" fmla="*/ 0 w 201"/>
              <a:gd name="T11" fmla="*/ 10 h 146"/>
            </a:gdLst>
            <a:ahLst/>
            <a:cxnLst>
              <a:cxn ang="0">
                <a:pos x="T0" y="T1"/>
              </a:cxn>
              <a:cxn ang="0">
                <a:pos x="T2" y="T3"/>
              </a:cxn>
              <a:cxn ang="0">
                <a:pos x="T4" y="T5"/>
              </a:cxn>
              <a:cxn ang="0">
                <a:pos x="T6" y="T7"/>
              </a:cxn>
              <a:cxn ang="0">
                <a:pos x="T8" y="T9"/>
              </a:cxn>
              <a:cxn ang="0">
                <a:pos x="T10" y="T11"/>
              </a:cxn>
            </a:cxnLst>
            <a:rect l="0" t="0" r="r" b="b"/>
            <a:pathLst>
              <a:path w="201" h="146">
                <a:moveTo>
                  <a:pt x="0" y="10"/>
                </a:moveTo>
                <a:lnTo>
                  <a:pt x="55" y="0"/>
                </a:lnTo>
                <a:lnTo>
                  <a:pt x="201" y="137"/>
                </a:lnTo>
                <a:lnTo>
                  <a:pt x="137" y="146"/>
                </a:lnTo>
                <a:lnTo>
                  <a:pt x="0" y="10"/>
                </a:lnTo>
                <a:lnTo>
                  <a:pt x="0" y="10"/>
                </a:lnTo>
                <a:close/>
              </a:path>
            </a:pathLst>
          </a:custGeom>
          <a:solidFill>
            <a:srgbClr val="99BFBF"/>
          </a:solidFill>
          <a:ln w="14288">
            <a:solidFill>
              <a:srgbClr val="000000"/>
            </a:solidFill>
            <a:prstDash val="solid"/>
            <a:round/>
            <a:headEnd/>
            <a:tailEnd/>
          </a:ln>
        </p:spPr>
        <p:txBody>
          <a:bodyPr/>
          <a:lstStyle/>
          <a:p>
            <a:endParaRPr lang="it-IT"/>
          </a:p>
        </p:txBody>
      </p:sp>
      <p:sp>
        <p:nvSpPr>
          <p:cNvPr id="174250" name="Freeform 170"/>
          <p:cNvSpPr>
            <a:spLocks/>
          </p:cNvSpPr>
          <p:nvPr/>
        </p:nvSpPr>
        <p:spPr bwMode="auto">
          <a:xfrm>
            <a:off x="4714875" y="2125663"/>
            <a:ext cx="334963" cy="44450"/>
          </a:xfrm>
          <a:custGeom>
            <a:avLst/>
            <a:gdLst>
              <a:gd name="T0" fmla="*/ 0 w 211"/>
              <a:gd name="T1" fmla="*/ 9 h 28"/>
              <a:gd name="T2" fmla="*/ 147 w 211"/>
              <a:gd name="T3" fmla="*/ 28 h 28"/>
              <a:gd name="T4" fmla="*/ 211 w 211"/>
              <a:gd name="T5" fmla="*/ 19 h 28"/>
              <a:gd name="T6" fmla="*/ 64 w 211"/>
              <a:gd name="T7" fmla="*/ 0 h 28"/>
              <a:gd name="T8" fmla="*/ 0 w 211"/>
              <a:gd name="T9" fmla="*/ 9 h 28"/>
              <a:gd name="T10" fmla="*/ 0 w 211"/>
              <a:gd name="T11" fmla="*/ 9 h 28"/>
            </a:gdLst>
            <a:ahLst/>
            <a:cxnLst>
              <a:cxn ang="0">
                <a:pos x="T0" y="T1"/>
              </a:cxn>
              <a:cxn ang="0">
                <a:pos x="T2" y="T3"/>
              </a:cxn>
              <a:cxn ang="0">
                <a:pos x="T4" y="T5"/>
              </a:cxn>
              <a:cxn ang="0">
                <a:pos x="T6" y="T7"/>
              </a:cxn>
              <a:cxn ang="0">
                <a:pos x="T8" y="T9"/>
              </a:cxn>
              <a:cxn ang="0">
                <a:pos x="T10" y="T11"/>
              </a:cxn>
            </a:cxnLst>
            <a:rect l="0" t="0" r="r" b="b"/>
            <a:pathLst>
              <a:path w="211" h="28">
                <a:moveTo>
                  <a:pt x="0" y="9"/>
                </a:moveTo>
                <a:lnTo>
                  <a:pt x="147" y="28"/>
                </a:lnTo>
                <a:lnTo>
                  <a:pt x="211" y="19"/>
                </a:lnTo>
                <a:lnTo>
                  <a:pt x="64" y="0"/>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51" name="Freeform 171"/>
          <p:cNvSpPr>
            <a:spLocks/>
          </p:cNvSpPr>
          <p:nvPr/>
        </p:nvSpPr>
        <p:spPr bwMode="auto">
          <a:xfrm>
            <a:off x="4714875" y="2733675"/>
            <a:ext cx="320675" cy="174625"/>
          </a:xfrm>
          <a:custGeom>
            <a:avLst/>
            <a:gdLst>
              <a:gd name="T0" fmla="*/ 0 w 202"/>
              <a:gd name="T1" fmla="*/ 9 h 110"/>
              <a:gd name="T2" fmla="*/ 64 w 202"/>
              <a:gd name="T3" fmla="*/ 0 h 110"/>
              <a:gd name="T4" fmla="*/ 202 w 202"/>
              <a:gd name="T5" fmla="*/ 91 h 110"/>
              <a:gd name="T6" fmla="*/ 147 w 202"/>
              <a:gd name="T7" fmla="*/ 110 h 110"/>
              <a:gd name="T8" fmla="*/ 0 w 202"/>
              <a:gd name="T9" fmla="*/ 9 h 110"/>
              <a:gd name="T10" fmla="*/ 0 w 202"/>
              <a:gd name="T11" fmla="*/ 9 h 110"/>
            </a:gdLst>
            <a:ahLst/>
            <a:cxnLst>
              <a:cxn ang="0">
                <a:pos x="T0" y="T1"/>
              </a:cxn>
              <a:cxn ang="0">
                <a:pos x="T2" y="T3"/>
              </a:cxn>
              <a:cxn ang="0">
                <a:pos x="T4" y="T5"/>
              </a:cxn>
              <a:cxn ang="0">
                <a:pos x="T6" y="T7"/>
              </a:cxn>
              <a:cxn ang="0">
                <a:pos x="T8" y="T9"/>
              </a:cxn>
              <a:cxn ang="0">
                <a:pos x="T10" y="T11"/>
              </a:cxn>
            </a:cxnLst>
            <a:rect l="0" t="0" r="r" b="b"/>
            <a:pathLst>
              <a:path w="202" h="110">
                <a:moveTo>
                  <a:pt x="0" y="9"/>
                </a:moveTo>
                <a:lnTo>
                  <a:pt x="64" y="0"/>
                </a:lnTo>
                <a:lnTo>
                  <a:pt x="202" y="91"/>
                </a:lnTo>
                <a:lnTo>
                  <a:pt x="147" y="110"/>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52" name="Freeform 172"/>
          <p:cNvSpPr>
            <a:spLocks/>
          </p:cNvSpPr>
          <p:nvPr/>
        </p:nvSpPr>
        <p:spPr bwMode="auto">
          <a:xfrm>
            <a:off x="4948238" y="2155825"/>
            <a:ext cx="333375" cy="57150"/>
          </a:xfrm>
          <a:custGeom>
            <a:avLst/>
            <a:gdLst>
              <a:gd name="T0" fmla="*/ 0 w 210"/>
              <a:gd name="T1" fmla="*/ 9 h 36"/>
              <a:gd name="T2" fmla="*/ 155 w 210"/>
              <a:gd name="T3" fmla="*/ 36 h 36"/>
              <a:gd name="T4" fmla="*/ 210 w 210"/>
              <a:gd name="T5" fmla="*/ 27 h 36"/>
              <a:gd name="T6" fmla="*/ 64 w 210"/>
              <a:gd name="T7" fmla="*/ 0 h 36"/>
              <a:gd name="T8" fmla="*/ 0 w 210"/>
              <a:gd name="T9" fmla="*/ 9 h 36"/>
              <a:gd name="T10" fmla="*/ 0 w 210"/>
              <a:gd name="T11" fmla="*/ 9 h 36"/>
            </a:gdLst>
            <a:ahLst/>
            <a:cxnLst>
              <a:cxn ang="0">
                <a:pos x="T0" y="T1"/>
              </a:cxn>
              <a:cxn ang="0">
                <a:pos x="T2" y="T3"/>
              </a:cxn>
              <a:cxn ang="0">
                <a:pos x="T4" y="T5"/>
              </a:cxn>
              <a:cxn ang="0">
                <a:pos x="T6" y="T7"/>
              </a:cxn>
              <a:cxn ang="0">
                <a:pos x="T8" y="T9"/>
              </a:cxn>
              <a:cxn ang="0">
                <a:pos x="T10" y="T11"/>
              </a:cxn>
            </a:cxnLst>
            <a:rect l="0" t="0" r="r" b="b"/>
            <a:pathLst>
              <a:path w="210" h="36">
                <a:moveTo>
                  <a:pt x="0" y="9"/>
                </a:moveTo>
                <a:lnTo>
                  <a:pt x="155" y="36"/>
                </a:lnTo>
                <a:lnTo>
                  <a:pt x="210" y="27"/>
                </a:lnTo>
                <a:lnTo>
                  <a:pt x="64" y="0"/>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53" name="Freeform 173"/>
          <p:cNvSpPr>
            <a:spLocks/>
          </p:cNvSpPr>
          <p:nvPr/>
        </p:nvSpPr>
        <p:spPr bwMode="auto">
          <a:xfrm>
            <a:off x="4948238" y="2878138"/>
            <a:ext cx="333375" cy="260350"/>
          </a:xfrm>
          <a:custGeom>
            <a:avLst/>
            <a:gdLst>
              <a:gd name="T0" fmla="*/ 0 w 210"/>
              <a:gd name="T1" fmla="*/ 19 h 164"/>
              <a:gd name="T2" fmla="*/ 55 w 210"/>
              <a:gd name="T3" fmla="*/ 0 h 164"/>
              <a:gd name="T4" fmla="*/ 210 w 210"/>
              <a:gd name="T5" fmla="*/ 155 h 164"/>
              <a:gd name="T6" fmla="*/ 146 w 210"/>
              <a:gd name="T7" fmla="*/ 164 h 164"/>
              <a:gd name="T8" fmla="*/ 0 w 210"/>
              <a:gd name="T9" fmla="*/ 19 h 164"/>
              <a:gd name="T10" fmla="*/ 0 w 210"/>
              <a:gd name="T11" fmla="*/ 19 h 164"/>
            </a:gdLst>
            <a:ahLst/>
            <a:cxnLst>
              <a:cxn ang="0">
                <a:pos x="T0" y="T1"/>
              </a:cxn>
              <a:cxn ang="0">
                <a:pos x="T2" y="T3"/>
              </a:cxn>
              <a:cxn ang="0">
                <a:pos x="T4" y="T5"/>
              </a:cxn>
              <a:cxn ang="0">
                <a:pos x="T6" y="T7"/>
              </a:cxn>
              <a:cxn ang="0">
                <a:pos x="T8" y="T9"/>
              </a:cxn>
              <a:cxn ang="0">
                <a:pos x="T10" y="T11"/>
              </a:cxn>
            </a:cxnLst>
            <a:rect l="0" t="0" r="r" b="b"/>
            <a:pathLst>
              <a:path w="210" h="164">
                <a:moveTo>
                  <a:pt x="0" y="19"/>
                </a:moveTo>
                <a:lnTo>
                  <a:pt x="55" y="0"/>
                </a:lnTo>
                <a:lnTo>
                  <a:pt x="210" y="155"/>
                </a:lnTo>
                <a:lnTo>
                  <a:pt x="146" y="164"/>
                </a:lnTo>
                <a:lnTo>
                  <a:pt x="0" y="19"/>
                </a:lnTo>
                <a:lnTo>
                  <a:pt x="0" y="19"/>
                </a:lnTo>
                <a:close/>
              </a:path>
            </a:pathLst>
          </a:custGeom>
          <a:solidFill>
            <a:srgbClr val="99BFBF"/>
          </a:solidFill>
          <a:ln w="14288">
            <a:solidFill>
              <a:srgbClr val="000000"/>
            </a:solidFill>
            <a:prstDash val="solid"/>
            <a:round/>
            <a:headEnd/>
            <a:tailEnd/>
          </a:ln>
        </p:spPr>
        <p:txBody>
          <a:bodyPr/>
          <a:lstStyle/>
          <a:p>
            <a:endParaRPr lang="it-IT"/>
          </a:p>
        </p:txBody>
      </p:sp>
      <p:sp>
        <p:nvSpPr>
          <p:cNvPr id="174254" name="Freeform 174"/>
          <p:cNvSpPr>
            <a:spLocks/>
          </p:cNvSpPr>
          <p:nvPr/>
        </p:nvSpPr>
        <p:spPr bwMode="auto">
          <a:xfrm>
            <a:off x="5194300" y="2198688"/>
            <a:ext cx="334963" cy="57150"/>
          </a:xfrm>
          <a:custGeom>
            <a:avLst/>
            <a:gdLst>
              <a:gd name="T0" fmla="*/ 0 w 211"/>
              <a:gd name="T1" fmla="*/ 9 h 36"/>
              <a:gd name="T2" fmla="*/ 156 w 211"/>
              <a:gd name="T3" fmla="*/ 36 h 36"/>
              <a:gd name="T4" fmla="*/ 211 w 211"/>
              <a:gd name="T5" fmla="*/ 27 h 36"/>
              <a:gd name="T6" fmla="*/ 55 w 211"/>
              <a:gd name="T7" fmla="*/ 0 h 36"/>
              <a:gd name="T8" fmla="*/ 0 w 211"/>
              <a:gd name="T9" fmla="*/ 9 h 36"/>
              <a:gd name="T10" fmla="*/ 0 w 211"/>
              <a:gd name="T11" fmla="*/ 9 h 36"/>
            </a:gdLst>
            <a:ahLst/>
            <a:cxnLst>
              <a:cxn ang="0">
                <a:pos x="T0" y="T1"/>
              </a:cxn>
              <a:cxn ang="0">
                <a:pos x="T2" y="T3"/>
              </a:cxn>
              <a:cxn ang="0">
                <a:pos x="T4" y="T5"/>
              </a:cxn>
              <a:cxn ang="0">
                <a:pos x="T6" y="T7"/>
              </a:cxn>
              <a:cxn ang="0">
                <a:pos x="T8" y="T9"/>
              </a:cxn>
              <a:cxn ang="0">
                <a:pos x="T10" y="T11"/>
              </a:cxn>
            </a:cxnLst>
            <a:rect l="0" t="0" r="r" b="b"/>
            <a:pathLst>
              <a:path w="211" h="36">
                <a:moveTo>
                  <a:pt x="0" y="9"/>
                </a:moveTo>
                <a:lnTo>
                  <a:pt x="156" y="36"/>
                </a:lnTo>
                <a:lnTo>
                  <a:pt x="211" y="27"/>
                </a:lnTo>
                <a:lnTo>
                  <a:pt x="55" y="0"/>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55" name="Freeform 175"/>
          <p:cNvSpPr>
            <a:spLocks/>
          </p:cNvSpPr>
          <p:nvPr/>
        </p:nvSpPr>
        <p:spPr bwMode="auto">
          <a:xfrm>
            <a:off x="5180013" y="3124200"/>
            <a:ext cx="333375" cy="347663"/>
          </a:xfrm>
          <a:custGeom>
            <a:avLst/>
            <a:gdLst>
              <a:gd name="T0" fmla="*/ 0 w 210"/>
              <a:gd name="T1" fmla="*/ 9 h 219"/>
              <a:gd name="T2" fmla="*/ 64 w 210"/>
              <a:gd name="T3" fmla="*/ 0 h 219"/>
              <a:gd name="T4" fmla="*/ 210 w 210"/>
              <a:gd name="T5" fmla="*/ 210 h 219"/>
              <a:gd name="T6" fmla="*/ 156 w 210"/>
              <a:gd name="T7" fmla="*/ 219 h 219"/>
              <a:gd name="T8" fmla="*/ 0 w 210"/>
              <a:gd name="T9" fmla="*/ 9 h 219"/>
              <a:gd name="T10" fmla="*/ 0 w 210"/>
              <a:gd name="T11" fmla="*/ 9 h 219"/>
            </a:gdLst>
            <a:ahLst/>
            <a:cxnLst>
              <a:cxn ang="0">
                <a:pos x="T0" y="T1"/>
              </a:cxn>
              <a:cxn ang="0">
                <a:pos x="T2" y="T3"/>
              </a:cxn>
              <a:cxn ang="0">
                <a:pos x="T4" y="T5"/>
              </a:cxn>
              <a:cxn ang="0">
                <a:pos x="T6" y="T7"/>
              </a:cxn>
              <a:cxn ang="0">
                <a:pos x="T8" y="T9"/>
              </a:cxn>
              <a:cxn ang="0">
                <a:pos x="T10" y="T11"/>
              </a:cxn>
            </a:cxnLst>
            <a:rect l="0" t="0" r="r" b="b"/>
            <a:pathLst>
              <a:path w="210" h="219">
                <a:moveTo>
                  <a:pt x="0" y="9"/>
                </a:moveTo>
                <a:lnTo>
                  <a:pt x="64" y="0"/>
                </a:lnTo>
                <a:lnTo>
                  <a:pt x="210" y="210"/>
                </a:lnTo>
                <a:lnTo>
                  <a:pt x="156" y="219"/>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56" name="Freeform 176"/>
          <p:cNvSpPr>
            <a:spLocks/>
          </p:cNvSpPr>
          <p:nvPr/>
        </p:nvSpPr>
        <p:spPr bwMode="auto">
          <a:xfrm>
            <a:off x="5441950" y="2241550"/>
            <a:ext cx="347663" cy="44450"/>
          </a:xfrm>
          <a:custGeom>
            <a:avLst/>
            <a:gdLst>
              <a:gd name="T0" fmla="*/ 0 w 219"/>
              <a:gd name="T1" fmla="*/ 9 h 28"/>
              <a:gd name="T2" fmla="*/ 155 w 219"/>
              <a:gd name="T3" fmla="*/ 28 h 28"/>
              <a:gd name="T4" fmla="*/ 219 w 219"/>
              <a:gd name="T5" fmla="*/ 19 h 28"/>
              <a:gd name="T6" fmla="*/ 55 w 219"/>
              <a:gd name="T7" fmla="*/ 0 h 28"/>
              <a:gd name="T8" fmla="*/ 0 w 219"/>
              <a:gd name="T9" fmla="*/ 9 h 28"/>
              <a:gd name="T10" fmla="*/ 0 w 219"/>
              <a:gd name="T11" fmla="*/ 9 h 28"/>
            </a:gdLst>
            <a:ahLst/>
            <a:cxnLst>
              <a:cxn ang="0">
                <a:pos x="T0" y="T1"/>
              </a:cxn>
              <a:cxn ang="0">
                <a:pos x="T2" y="T3"/>
              </a:cxn>
              <a:cxn ang="0">
                <a:pos x="T4" y="T5"/>
              </a:cxn>
              <a:cxn ang="0">
                <a:pos x="T6" y="T7"/>
              </a:cxn>
              <a:cxn ang="0">
                <a:pos x="T8" y="T9"/>
              </a:cxn>
              <a:cxn ang="0">
                <a:pos x="T10" y="T11"/>
              </a:cxn>
            </a:cxnLst>
            <a:rect l="0" t="0" r="r" b="b"/>
            <a:pathLst>
              <a:path w="219" h="28">
                <a:moveTo>
                  <a:pt x="0" y="9"/>
                </a:moveTo>
                <a:lnTo>
                  <a:pt x="155" y="28"/>
                </a:lnTo>
                <a:lnTo>
                  <a:pt x="219" y="19"/>
                </a:lnTo>
                <a:lnTo>
                  <a:pt x="55" y="0"/>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57" name="Freeform 177"/>
          <p:cNvSpPr>
            <a:spLocks/>
          </p:cNvSpPr>
          <p:nvPr/>
        </p:nvSpPr>
        <p:spPr bwMode="auto">
          <a:xfrm>
            <a:off x="5427663" y="3457575"/>
            <a:ext cx="333375" cy="404813"/>
          </a:xfrm>
          <a:custGeom>
            <a:avLst/>
            <a:gdLst>
              <a:gd name="T0" fmla="*/ 0 w 210"/>
              <a:gd name="T1" fmla="*/ 9 h 255"/>
              <a:gd name="T2" fmla="*/ 54 w 210"/>
              <a:gd name="T3" fmla="*/ 0 h 255"/>
              <a:gd name="T4" fmla="*/ 210 w 210"/>
              <a:gd name="T5" fmla="*/ 246 h 255"/>
              <a:gd name="T6" fmla="*/ 155 w 210"/>
              <a:gd name="T7" fmla="*/ 255 h 255"/>
              <a:gd name="T8" fmla="*/ 0 w 210"/>
              <a:gd name="T9" fmla="*/ 9 h 255"/>
              <a:gd name="T10" fmla="*/ 0 w 210"/>
              <a:gd name="T11" fmla="*/ 9 h 255"/>
            </a:gdLst>
            <a:ahLst/>
            <a:cxnLst>
              <a:cxn ang="0">
                <a:pos x="T0" y="T1"/>
              </a:cxn>
              <a:cxn ang="0">
                <a:pos x="T2" y="T3"/>
              </a:cxn>
              <a:cxn ang="0">
                <a:pos x="T4" y="T5"/>
              </a:cxn>
              <a:cxn ang="0">
                <a:pos x="T6" y="T7"/>
              </a:cxn>
              <a:cxn ang="0">
                <a:pos x="T8" y="T9"/>
              </a:cxn>
              <a:cxn ang="0">
                <a:pos x="T10" y="T11"/>
              </a:cxn>
            </a:cxnLst>
            <a:rect l="0" t="0" r="r" b="b"/>
            <a:pathLst>
              <a:path w="210" h="255">
                <a:moveTo>
                  <a:pt x="0" y="9"/>
                </a:moveTo>
                <a:lnTo>
                  <a:pt x="54" y="0"/>
                </a:lnTo>
                <a:lnTo>
                  <a:pt x="210" y="246"/>
                </a:lnTo>
                <a:lnTo>
                  <a:pt x="155" y="255"/>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58" name="Freeform 178"/>
          <p:cNvSpPr>
            <a:spLocks/>
          </p:cNvSpPr>
          <p:nvPr/>
        </p:nvSpPr>
        <p:spPr bwMode="auto">
          <a:xfrm>
            <a:off x="5688013" y="2271713"/>
            <a:ext cx="363537" cy="57150"/>
          </a:xfrm>
          <a:custGeom>
            <a:avLst/>
            <a:gdLst>
              <a:gd name="T0" fmla="*/ 0 w 229"/>
              <a:gd name="T1" fmla="*/ 9 h 36"/>
              <a:gd name="T2" fmla="*/ 165 w 229"/>
              <a:gd name="T3" fmla="*/ 36 h 36"/>
              <a:gd name="T4" fmla="*/ 229 w 229"/>
              <a:gd name="T5" fmla="*/ 27 h 36"/>
              <a:gd name="T6" fmla="*/ 64 w 229"/>
              <a:gd name="T7" fmla="*/ 0 h 36"/>
              <a:gd name="T8" fmla="*/ 0 w 229"/>
              <a:gd name="T9" fmla="*/ 9 h 36"/>
              <a:gd name="T10" fmla="*/ 0 w 229"/>
              <a:gd name="T11" fmla="*/ 9 h 36"/>
            </a:gdLst>
            <a:ahLst/>
            <a:cxnLst>
              <a:cxn ang="0">
                <a:pos x="T0" y="T1"/>
              </a:cxn>
              <a:cxn ang="0">
                <a:pos x="T2" y="T3"/>
              </a:cxn>
              <a:cxn ang="0">
                <a:pos x="T4" y="T5"/>
              </a:cxn>
              <a:cxn ang="0">
                <a:pos x="T6" y="T7"/>
              </a:cxn>
              <a:cxn ang="0">
                <a:pos x="T8" y="T9"/>
              </a:cxn>
              <a:cxn ang="0">
                <a:pos x="T10" y="T11"/>
              </a:cxn>
            </a:cxnLst>
            <a:rect l="0" t="0" r="r" b="b"/>
            <a:pathLst>
              <a:path w="229" h="36">
                <a:moveTo>
                  <a:pt x="0" y="9"/>
                </a:moveTo>
                <a:lnTo>
                  <a:pt x="165" y="36"/>
                </a:lnTo>
                <a:lnTo>
                  <a:pt x="229" y="27"/>
                </a:lnTo>
                <a:lnTo>
                  <a:pt x="64" y="0"/>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59" name="Freeform 179"/>
          <p:cNvSpPr>
            <a:spLocks/>
          </p:cNvSpPr>
          <p:nvPr/>
        </p:nvSpPr>
        <p:spPr bwMode="auto">
          <a:xfrm>
            <a:off x="5673725" y="3848100"/>
            <a:ext cx="349250" cy="290513"/>
          </a:xfrm>
          <a:custGeom>
            <a:avLst/>
            <a:gdLst>
              <a:gd name="T0" fmla="*/ 0 w 220"/>
              <a:gd name="T1" fmla="*/ 9 h 183"/>
              <a:gd name="T2" fmla="*/ 55 w 220"/>
              <a:gd name="T3" fmla="*/ 0 h 183"/>
              <a:gd name="T4" fmla="*/ 220 w 220"/>
              <a:gd name="T5" fmla="*/ 164 h 183"/>
              <a:gd name="T6" fmla="*/ 156 w 220"/>
              <a:gd name="T7" fmla="*/ 183 h 183"/>
              <a:gd name="T8" fmla="*/ 0 w 220"/>
              <a:gd name="T9" fmla="*/ 9 h 183"/>
              <a:gd name="T10" fmla="*/ 0 w 220"/>
              <a:gd name="T11" fmla="*/ 9 h 183"/>
            </a:gdLst>
            <a:ahLst/>
            <a:cxnLst>
              <a:cxn ang="0">
                <a:pos x="T0" y="T1"/>
              </a:cxn>
              <a:cxn ang="0">
                <a:pos x="T2" y="T3"/>
              </a:cxn>
              <a:cxn ang="0">
                <a:pos x="T4" y="T5"/>
              </a:cxn>
              <a:cxn ang="0">
                <a:pos x="T6" y="T7"/>
              </a:cxn>
              <a:cxn ang="0">
                <a:pos x="T8" y="T9"/>
              </a:cxn>
              <a:cxn ang="0">
                <a:pos x="T10" y="T11"/>
              </a:cxn>
            </a:cxnLst>
            <a:rect l="0" t="0" r="r" b="b"/>
            <a:pathLst>
              <a:path w="220" h="183">
                <a:moveTo>
                  <a:pt x="0" y="9"/>
                </a:moveTo>
                <a:lnTo>
                  <a:pt x="55" y="0"/>
                </a:lnTo>
                <a:lnTo>
                  <a:pt x="220" y="164"/>
                </a:lnTo>
                <a:lnTo>
                  <a:pt x="156" y="183"/>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60" name="Freeform 180"/>
          <p:cNvSpPr>
            <a:spLocks/>
          </p:cNvSpPr>
          <p:nvPr/>
        </p:nvSpPr>
        <p:spPr bwMode="auto">
          <a:xfrm>
            <a:off x="5949950" y="2314575"/>
            <a:ext cx="363538" cy="57150"/>
          </a:xfrm>
          <a:custGeom>
            <a:avLst/>
            <a:gdLst>
              <a:gd name="T0" fmla="*/ 0 w 229"/>
              <a:gd name="T1" fmla="*/ 9 h 36"/>
              <a:gd name="T2" fmla="*/ 174 w 229"/>
              <a:gd name="T3" fmla="*/ 36 h 36"/>
              <a:gd name="T4" fmla="*/ 229 w 229"/>
              <a:gd name="T5" fmla="*/ 27 h 36"/>
              <a:gd name="T6" fmla="*/ 64 w 229"/>
              <a:gd name="T7" fmla="*/ 0 h 36"/>
              <a:gd name="T8" fmla="*/ 0 w 229"/>
              <a:gd name="T9" fmla="*/ 9 h 36"/>
              <a:gd name="T10" fmla="*/ 0 w 229"/>
              <a:gd name="T11" fmla="*/ 9 h 36"/>
            </a:gdLst>
            <a:ahLst/>
            <a:cxnLst>
              <a:cxn ang="0">
                <a:pos x="T0" y="T1"/>
              </a:cxn>
              <a:cxn ang="0">
                <a:pos x="T2" y="T3"/>
              </a:cxn>
              <a:cxn ang="0">
                <a:pos x="T4" y="T5"/>
              </a:cxn>
              <a:cxn ang="0">
                <a:pos x="T6" y="T7"/>
              </a:cxn>
              <a:cxn ang="0">
                <a:pos x="T8" y="T9"/>
              </a:cxn>
              <a:cxn ang="0">
                <a:pos x="T10" y="T11"/>
              </a:cxn>
            </a:cxnLst>
            <a:rect l="0" t="0" r="r" b="b"/>
            <a:pathLst>
              <a:path w="229" h="36">
                <a:moveTo>
                  <a:pt x="0" y="9"/>
                </a:moveTo>
                <a:lnTo>
                  <a:pt x="174" y="36"/>
                </a:lnTo>
                <a:lnTo>
                  <a:pt x="229" y="27"/>
                </a:lnTo>
                <a:lnTo>
                  <a:pt x="64" y="0"/>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61" name="Freeform 181"/>
          <p:cNvSpPr>
            <a:spLocks/>
          </p:cNvSpPr>
          <p:nvPr/>
        </p:nvSpPr>
        <p:spPr bwMode="auto">
          <a:xfrm>
            <a:off x="5921375" y="4108450"/>
            <a:ext cx="361950" cy="87313"/>
          </a:xfrm>
          <a:custGeom>
            <a:avLst/>
            <a:gdLst>
              <a:gd name="T0" fmla="*/ 0 w 228"/>
              <a:gd name="T1" fmla="*/ 19 h 55"/>
              <a:gd name="T2" fmla="*/ 64 w 228"/>
              <a:gd name="T3" fmla="*/ 0 h 55"/>
              <a:gd name="T4" fmla="*/ 228 w 228"/>
              <a:gd name="T5" fmla="*/ 37 h 55"/>
              <a:gd name="T6" fmla="*/ 164 w 228"/>
              <a:gd name="T7" fmla="*/ 55 h 55"/>
              <a:gd name="T8" fmla="*/ 0 w 228"/>
              <a:gd name="T9" fmla="*/ 19 h 55"/>
              <a:gd name="T10" fmla="*/ 0 w 228"/>
              <a:gd name="T11" fmla="*/ 19 h 55"/>
            </a:gdLst>
            <a:ahLst/>
            <a:cxnLst>
              <a:cxn ang="0">
                <a:pos x="T0" y="T1"/>
              </a:cxn>
              <a:cxn ang="0">
                <a:pos x="T2" y="T3"/>
              </a:cxn>
              <a:cxn ang="0">
                <a:pos x="T4" y="T5"/>
              </a:cxn>
              <a:cxn ang="0">
                <a:pos x="T6" y="T7"/>
              </a:cxn>
              <a:cxn ang="0">
                <a:pos x="T8" y="T9"/>
              </a:cxn>
              <a:cxn ang="0">
                <a:pos x="T10" y="T11"/>
              </a:cxn>
            </a:cxnLst>
            <a:rect l="0" t="0" r="r" b="b"/>
            <a:pathLst>
              <a:path w="228" h="55">
                <a:moveTo>
                  <a:pt x="0" y="19"/>
                </a:moveTo>
                <a:lnTo>
                  <a:pt x="64" y="0"/>
                </a:lnTo>
                <a:lnTo>
                  <a:pt x="228" y="37"/>
                </a:lnTo>
                <a:lnTo>
                  <a:pt x="164" y="55"/>
                </a:lnTo>
                <a:lnTo>
                  <a:pt x="0" y="19"/>
                </a:lnTo>
                <a:lnTo>
                  <a:pt x="0" y="19"/>
                </a:lnTo>
                <a:close/>
              </a:path>
            </a:pathLst>
          </a:custGeom>
          <a:solidFill>
            <a:srgbClr val="99BFBF"/>
          </a:solidFill>
          <a:ln w="14288">
            <a:solidFill>
              <a:srgbClr val="000000"/>
            </a:solidFill>
            <a:prstDash val="solid"/>
            <a:round/>
            <a:headEnd/>
            <a:tailEnd/>
          </a:ln>
        </p:spPr>
        <p:txBody>
          <a:bodyPr/>
          <a:lstStyle/>
          <a:p>
            <a:endParaRPr lang="it-IT"/>
          </a:p>
        </p:txBody>
      </p:sp>
      <p:sp>
        <p:nvSpPr>
          <p:cNvPr id="174262" name="Freeform 182"/>
          <p:cNvSpPr>
            <a:spLocks/>
          </p:cNvSpPr>
          <p:nvPr/>
        </p:nvSpPr>
        <p:spPr bwMode="auto">
          <a:xfrm>
            <a:off x="6226175" y="2357438"/>
            <a:ext cx="361950" cy="58737"/>
          </a:xfrm>
          <a:custGeom>
            <a:avLst/>
            <a:gdLst>
              <a:gd name="T0" fmla="*/ 0 w 228"/>
              <a:gd name="T1" fmla="*/ 9 h 37"/>
              <a:gd name="T2" fmla="*/ 173 w 228"/>
              <a:gd name="T3" fmla="*/ 37 h 37"/>
              <a:gd name="T4" fmla="*/ 228 w 228"/>
              <a:gd name="T5" fmla="*/ 28 h 37"/>
              <a:gd name="T6" fmla="*/ 55 w 228"/>
              <a:gd name="T7" fmla="*/ 0 h 37"/>
              <a:gd name="T8" fmla="*/ 0 w 228"/>
              <a:gd name="T9" fmla="*/ 9 h 37"/>
              <a:gd name="T10" fmla="*/ 0 w 228"/>
              <a:gd name="T11" fmla="*/ 9 h 37"/>
            </a:gdLst>
            <a:ahLst/>
            <a:cxnLst>
              <a:cxn ang="0">
                <a:pos x="T0" y="T1"/>
              </a:cxn>
              <a:cxn ang="0">
                <a:pos x="T2" y="T3"/>
              </a:cxn>
              <a:cxn ang="0">
                <a:pos x="T4" y="T5"/>
              </a:cxn>
              <a:cxn ang="0">
                <a:pos x="T6" y="T7"/>
              </a:cxn>
              <a:cxn ang="0">
                <a:pos x="T8" y="T9"/>
              </a:cxn>
              <a:cxn ang="0">
                <a:pos x="T10" y="T11"/>
              </a:cxn>
            </a:cxnLst>
            <a:rect l="0" t="0" r="r" b="b"/>
            <a:pathLst>
              <a:path w="228" h="37">
                <a:moveTo>
                  <a:pt x="0" y="9"/>
                </a:moveTo>
                <a:lnTo>
                  <a:pt x="173" y="37"/>
                </a:lnTo>
                <a:lnTo>
                  <a:pt x="228" y="28"/>
                </a:lnTo>
                <a:lnTo>
                  <a:pt x="55" y="0"/>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63" name="Freeform 183"/>
          <p:cNvSpPr>
            <a:spLocks/>
          </p:cNvSpPr>
          <p:nvPr/>
        </p:nvSpPr>
        <p:spPr bwMode="auto">
          <a:xfrm>
            <a:off x="6181725" y="4094163"/>
            <a:ext cx="363538" cy="101600"/>
          </a:xfrm>
          <a:custGeom>
            <a:avLst/>
            <a:gdLst>
              <a:gd name="T0" fmla="*/ 0 w 229"/>
              <a:gd name="T1" fmla="*/ 64 h 64"/>
              <a:gd name="T2" fmla="*/ 64 w 229"/>
              <a:gd name="T3" fmla="*/ 46 h 64"/>
              <a:gd name="T4" fmla="*/ 229 w 229"/>
              <a:gd name="T5" fmla="*/ 0 h 64"/>
              <a:gd name="T6" fmla="*/ 174 w 229"/>
              <a:gd name="T7" fmla="*/ 18 h 64"/>
              <a:gd name="T8" fmla="*/ 0 w 229"/>
              <a:gd name="T9" fmla="*/ 64 h 64"/>
              <a:gd name="T10" fmla="*/ 0 w 229"/>
              <a:gd name="T11" fmla="*/ 64 h 64"/>
            </a:gdLst>
            <a:ahLst/>
            <a:cxnLst>
              <a:cxn ang="0">
                <a:pos x="T0" y="T1"/>
              </a:cxn>
              <a:cxn ang="0">
                <a:pos x="T2" y="T3"/>
              </a:cxn>
              <a:cxn ang="0">
                <a:pos x="T4" y="T5"/>
              </a:cxn>
              <a:cxn ang="0">
                <a:pos x="T6" y="T7"/>
              </a:cxn>
              <a:cxn ang="0">
                <a:pos x="T8" y="T9"/>
              </a:cxn>
              <a:cxn ang="0">
                <a:pos x="T10" y="T11"/>
              </a:cxn>
            </a:cxnLst>
            <a:rect l="0" t="0" r="r" b="b"/>
            <a:pathLst>
              <a:path w="229" h="64">
                <a:moveTo>
                  <a:pt x="0" y="64"/>
                </a:moveTo>
                <a:lnTo>
                  <a:pt x="64" y="46"/>
                </a:lnTo>
                <a:lnTo>
                  <a:pt x="229" y="0"/>
                </a:lnTo>
                <a:lnTo>
                  <a:pt x="174" y="18"/>
                </a:lnTo>
                <a:lnTo>
                  <a:pt x="0" y="64"/>
                </a:lnTo>
                <a:lnTo>
                  <a:pt x="0" y="64"/>
                </a:lnTo>
                <a:close/>
              </a:path>
            </a:pathLst>
          </a:custGeom>
          <a:solidFill>
            <a:srgbClr val="99BFBF"/>
          </a:solidFill>
          <a:ln w="14288">
            <a:solidFill>
              <a:srgbClr val="000000"/>
            </a:solidFill>
            <a:prstDash val="solid"/>
            <a:round/>
            <a:headEnd/>
            <a:tailEnd/>
          </a:ln>
        </p:spPr>
        <p:txBody>
          <a:bodyPr/>
          <a:lstStyle/>
          <a:p>
            <a:endParaRPr lang="it-IT"/>
          </a:p>
        </p:txBody>
      </p:sp>
      <p:sp>
        <p:nvSpPr>
          <p:cNvPr id="174264" name="Freeform 184"/>
          <p:cNvSpPr>
            <a:spLocks/>
          </p:cNvSpPr>
          <p:nvPr/>
        </p:nvSpPr>
        <p:spPr bwMode="auto">
          <a:xfrm>
            <a:off x="6500813" y="2401888"/>
            <a:ext cx="377825" cy="57150"/>
          </a:xfrm>
          <a:custGeom>
            <a:avLst/>
            <a:gdLst>
              <a:gd name="T0" fmla="*/ 0 w 238"/>
              <a:gd name="T1" fmla="*/ 9 h 36"/>
              <a:gd name="T2" fmla="*/ 174 w 238"/>
              <a:gd name="T3" fmla="*/ 36 h 36"/>
              <a:gd name="T4" fmla="*/ 238 w 238"/>
              <a:gd name="T5" fmla="*/ 27 h 36"/>
              <a:gd name="T6" fmla="*/ 55 w 238"/>
              <a:gd name="T7" fmla="*/ 0 h 36"/>
              <a:gd name="T8" fmla="*/ 0 w 238"/>
              <a:gd name="T9" fmla="*/ 9 h 36"/>
              <a:gd name="T10" fmla="*/ 0 w 238"/>
              <a:gd name="T11" fmla="*/ 9 h 36"/>
            </a:gdLst>
            <a:ahLst/>
            <a:cxnLst>
              <a:cxn ang="0">
                <a:pos x="T0" y="T1"/>
              </a:cxn>
              <a:cxn ang="0">
                <a:pos x="T2" y="T3"/>
              </a:cxn>
              <a:cxn ang="0">
                <a:pos x="T4" y="T5"/>
              </a:cxn>
              <a:cxn ang="0">
                <a:pos x="T6" y="T7"/>
              </a:cxn>
              <a:cxn ang="0">
                <a:pos x="T8" y="T9"/>
              </a:cxn>
              <a:cxn ang="0">
                <a:pos x="T10" y="T11"/>
              </a:cxn>
            </a:cxnLst>
            <a:rect l="0" t="0" r="r" b="b"/>
            <a:pathLst>
              <a:path w="238" h="36">
                <a:moveTo>
                  <a:pt x="0" y="9"/>
                </a:moveTo>
                <a:lnTo>
                  <a:pt x="174" y="36"/>
                </a:lnTo>
                <a:lnTo>
                  <a:pt x="238" y="27"/>
                </a:lnTo>
                <a:lnTo>
                  <a:pt x="55" y="0"/>
                </a:lnTo>
                <a:lnTo>
                  <a:pt x="0" y="9"/>
                </a:lnTo>
                <a:lnTo>
                  <a:pt x="0" y="9"/>
                </a:lnTo>
                <a:close/>
              </a:path>
            </a:pathLst>
          </a:custGeom>
          <a:solidFill>
            <a:srgbClr val="99BFBF"/>
          </a:solidFill>
          <a:ln w="14288">
            <a:solidFill>
              <a:srgbClr val="000000"/>
            </a:solidFill>
            <a:prstDash val="solid"/>
            <a:round/>
            <a:headEnd/>
            <a:tailEnd/>
          </a:ln>
        </p:spPr>
        <p:txBody>
          <a:bodyPr/>
          <a:lstStyle/>
          <a:p>
            <a:endParaRPr lang="it-IT"/>
          </a:p>
        </p:txBody>
      </p:sp>
      <p:sp>
        <p:nvSpPr>
          <p:cNvPr id="174265" name="Freeform 185"/>
          <p:cNvSpPr>
            <a:spLocks/>
          </p:cNvSpPr>
          <p:nvPr/>
        </p:nvSpPr>
        <p:spPr bwMode="auto">
          <a:xfrm>
            <a:off x="6457950" y="3819525"/>
            <a:ext cx="377825" cy="303213"/>
          </a:xfrm>
          <a:custGeom>
            <a:avLst/>
            <a:gdLst>
              <a:gd name="T0" fmla="*/ 0 w 238"/>
              <a:gd name="T1" fmla="*/ 191 h 191"/>
              <a:gd name="T2" fmla="*/ 55 w 238"/>
              <a:gd name="T3" fmla="*/ 173 h 191"/>
              <a:gd name="T4" fmla="*/ 238 w 238"/>
              <a:gd name="T5" fmla="*/ 0 h 191"/>
              <a:gd name="T6" fmla="*/ 183 w 238"/>
              <a:gd name="T7" fmla="*/ 18 h 191"/>
              <a:gd name="T8" fmla="*/ 0 w 238"/>
              <a:gd name="T9" fmla="*/ 191 h 191"/>
              <a:gd name="T10" fmla="*/ 0 w 238"/>
              <a:gd name="T11" fmla="*/ 191 h 191"/>
            </a:gdLst>
            <a:ahLst/>
            <a:cxnLst>
              <a:cxn ang="0">
                <a:pos x="T0" y="T1"/>
              </a:cxn>
              <a:cxn ang="0">
                <a:pos x="T2" y="T3"/>
              </a:cxn>
              <a:cxn ang="0">
                <a:pos x="T4" y="T5"/>
              </a:cxn>
              <a:cxn ang="0">
                <a:pos x="T6" y="T7"/>
              </a:cxn>
              <a:cxn ang="0">
                <a:pos x="T8" y="T9"/>
              </a:cxn>
              <a:cxn ang="0">
                <a:pos x="T10" y="T11"/>
              </a:cxn>
            </a:cxnLst>
            <a:rect l="0" t="0" r="r" b="b"/>
            <a:pathLst>
              <a:path w="238" h="191">
                <a:moveTo>
                  <a:pt x="0" y="191"/>
                </a:moveTo>
                <a:lnTo>
                  <a:pt x="55" y="173"/>
                </a:lnTo>
                <a:lnTo>
                  <a:pt x="238" y="0"/>
                </a:lnTo>
                <a:lnTo>
                  <a:pt x="183" y="18"/>
                </a:lnTo>
                <a:lnTo>
                  <a:pt x="0" y="191"/>
                </a:lnTo>
                <a:lnTo>
                  <a:pt x="0" y="191"/>
                </a:lnTo>
                <a:close/>
              </a:path>
            </a:pathLst>
          </a:custGeom>
          <a:solidFill>
            <a:srgbClr val="668080"/>
          </a:solidFill>
          <a:ln w="14288">
            <a:solidFill>
              <a:srgbClr val="000000"/>
            </a:solidFill>
            <a:prstDash val="solid"/>
            <a:round/>
            <a:headEnd/>
            <a:tailEnd/>
          </a:ln>
        </p:spPr>
        <p:txBody>
          <a:bodyPr/>
          <a:lstStyle/>
          <a:p>
            <a:endParaRPr lang="it-IT"/>
          </a:p>
        </p:txBody>
      </p:sp>
      <p:sp>
        <p:nvSpPr>
          <p:cNvPr id="174266" name="Freeform 186"/>
          <p:cNvSpPr>
            <a:spLocks/>
          </p:cNvSpPr>
          <p:nvPr/>
        </p:nvSpPr>
        <p:spPr bwMode="auto">
          <a:xfrm>
            <a:off x="6748463" y="2444750"/>
            <a:ext cx="130175" cy="1403350"/>
          </a:xfrm>
          <a:custGeom>
            <a:avLst/>
            <a:gdLst>
              <a:gd name="T0" fmla="*/ 0 w 82"/>
              <a:gd name="T1" fmla="*/ 884 h 884"/>
              <a:gd name="T2" fmla="*/ 55 w 82"/>
              <a:gd name="T3" fmla="*/ 866 h 884"/>
              <a:gd name="T4" fmla="*/ 82 w 82"/>
              <a:gd name="T5" fmla="*/ 0 h 884"/>
              <a:gd name="T6" fmla="*/ 18 w 82"/>
              <a:gd name="T7" fmla="*/ 9 h 884"/>
              <a:gd name="T8" fmla="*/ 0 w 82"/>
              <a:gd name="T9" fmla="*/ 884 h 884"/>
              <a:gd name="T10" fmla="*/ 0 w 82"/>
              <a:gd name="T11" fmla="*/ 884 h 884"/>
            </a:gdLst>
            <a:ahLst/>
            <a:cxnLst>
              <a:cxn ang="0">
                <a:pos x="T0" y="T1"/>
              </a:cxn>
              <a:cxn ang="0">
                <a:pos x="T2" y="T3"/>
              </a:cxn>
              <a:cxn ang="0">
                <a:pos x="T4" y="T5"/>
              </a:cxn>
              <a:cxn ang="0">
                <a:pos x="T6" y="T7"/>
              </a:cxn>
              <a:cxn ang="0">
                <a:pos x="T8" y="T9"/>
              </a:cxn>
              <a:cxn ang="0">
                <a:pos x="T10" y="T11"/>
              </a:cxn>
            </a:cxnLst>
            <a:rect l="0" t="0" r="r" b="b"/>
            <a:pathLst>
              <a:path w="82" h="884">
                <a:moveTo>
                  <a:pt x="0" y="884"/>
                </a:moveTo>
                <a:lnTo>
                  <a:pt x="55" y="866"/>
                </a:lnTo>
                <a:lnTo>
                  <a:pt x="82" y="0"/>
                </a:lnTo>
                <a:lnTo>
                  <a:pt x="18" y="9"/>
                </a:lnTo>
                <a:lnTo>
                  <a:pt x="0" y="884"/>
                </a:lnTo>
                <a:lnTo>
                  <a:pt x="0" y="884"/>
                </a:lnTo>
                <a:close/>
              </a:path>
            </a:pathLst>
          </a:custGeom>
          <a:solidFill>
            <a:srgbClr val="668080"/>
          </a:solidFill>
          <a:ln w="14288">
            <a:solidFill>
              <a:srgbClr val="000000"/>
            </a:solidFill>
            <a:prstDash val="solid"/>
            <a:round/>
            <a:headEnd/>
            <a:tailEnd/>
          </a:ln>
        </p:spPr>
        <p:txBody>
          <a:bodyPr/>
          <a:lstStyle/>
          <a:p>
            <a:endParaRPr lang="it-IT"/>
          </a:p>
        </p:txBody>
      </p:sp>
      <p:sp>
        <p:nvSpPr>
          <p:cNvPr id="174267" name="Freeform 187"/>
          <p:cNvSpPr>
            <a:spLocks/>
          </p:cNvSpPr>
          <p:nvPr/>
        </p:nvSpPr>
        <p:spPr bwMode="auto">
          <a:xfrm>
            <a:off x="3249613" y="1909763"/>
            <a:ext cx="3527425" cy="2286000"/>
          </a:xfrm>
          <a:custGeom>
            <a:avLst/>
            <a:gdLst>
              <a:gd name="T0" fmla="*/ 0 w 2222"/>
              <a:gd name="T1" fmla="*/ 0 h 1440"/>
              <a:gd name="T2" fmla="*/ 0 w 2222"/>
              <a:gd name="T3" fmla="*/ 45 h 1440"/>
              <a:gd name="T4" fmla="*/ 118 w 2222"/>
              <a:gd name="T5" fmla="*/ 118 h 1440"/>
              <a:gd name="T6" fmla="*/ 247 w 2222"/>
              <a:gd name="T7" fmla="*/ 200 h 1440"/>
              <a:gd name="T8" fmla="*/ 375 w 2222"/>
              <a:gd name="T9" fmla="*/ 218 h 1440"/>
              <a:gd name="T10" fmla="*/ 512 w 2222"/>
              <a:gd name="T11" fmla="*/ 273 h 1440"/>
              <a:gd name="T12" fmla="*/ 640 w 2222"/>
              <a:gd name="T13" fmla="*/ 328 h 1440"/>
              <a:gd name="T14" fmla="*/ 786 w 2222"/>
              <a:gd name="T15" fmla="*/ 392 h 1440"/>
              <a:gd name="T16" fmla="*/ 923 w 2222"/>
              <a:gd name="T17" fmla="*/ 528 h 1440"/>
              <a:gd name="T18" fmla="*/ 1070 w 2222"/>
              <a:gd name="T19" fmla="*/ 629 h 1440"/>
              <a:gd name="T20" fmla="*/ 1216 w 2222"/>
              <a:gd name="T21" fmla="*/ 774 h 1440"/>
              <a:gd name="T22" fmla="*/ 1372 w 2222"/>
              <a:gd name="T23" fmla="*/ 984 h 1440"/>
              <a:gd name="T24" fmla="*/ 1527 w 2222"/>
              <a:gd name="T25" fmla="*/ 1230 h 1440"/>
              <a:gd name="T26" fmla="*/ 1683 w 2222"/>
              <a:gd name="T27" fmla="*/ 1404 h 1440"/>
              <a:gd name="T28" fmla="*/ 1847 w 2222"/>
              <a:gd name="T29" fmla="*/ 1440 h 1440"/>
              <a:gd name="T30" fmla="*/ 2021 w 2222"/>
              <a:gd name="T31" fmla="*/ 1394 h 1440"/>
              <a:gd name="T32" fmla="*/ 2204 w 2222"/>
              <a:gd name="T33" fmla="*/ 1221 h 1440"/>
              <a:gd name="T34" fmla="*/ 2222 w 2222"/>
              <a:gd name="T35" fmla="*/ 346 h 1440"/>
              <a:gd name="T36" fmla="*/ 0 w 2222"/>
              <a:gd name="T37" fmla="*/ 0 h 1440"/>
              <a:gd name="T38" fmla="*/ 0 w 2222"/>
              <a:gd name="T39" fmla="*/ 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22" h="1440">
                <a:moveTo>
                  <a:pt x="0" y="0"/>
                </a:moveTo>
                <a:lnTo>
                  <a:pt x="0" y="45"/>
                </a:lnTo>
                <a:lnTo>
                  <a:pt x="118" y="118"/>
                </a:lnTo>
                <a:lnTo>
                  <a:pt x="247" y="200"/>
                </a:lnTo>
                <a:lnTo>
                  <a:pt x="375" y="218"/>
                </a:lnTo>
                <a:lnTo>
                  <a:pt x="512" y="273"/>
                </a:lnTo>
                <a:lnTo>
                  <a:pt x="640" y="328"/>
                </a:lnTo>
                <a:lnTo>
                  <a:pt x="786" y="392"/>
                </a:lnTo>
                <a:lnTo>
                  <a:pt x="923" y="528"/>
                </a:lnTo>
                <a:lnTo>
                  <a:pt x="1070" y="629"/>
                </a:lnTo>
                <a:lnTo>
                  <a:pt x="1216" y="774"/>
                </a:lnTo>
                <a:lnTo>
                  <a:pt x="1372" y="984"/>
                </a:lnTo>
                <a:lnTo>
                  <a:pt x="1527" y="1230"/>
                </a:lnTo>
                <a:lnTo>
                  <a:pt x="1683" y="1404"/>
                </a:lnTo>
                <a:lnTo>
                  <a:pt x="1847" y="1440"/>
                </a:lnTo>
                <a:lnTo>
                  <a:pt x="2021" y="1394"/>
                </a:lnTo>
                <a:lnTo>
                  <a:pt x="2204" y="1221"/>
                </a:lnTo>
                <a:lnTo>
                  <a:pt x="2222" y="346"/>
                </a:lnTo>
                <a:lnTo>
                  <a:pt x="0" y="0"/>
                </a:lnTo>
                <a:lnTo>
                  <a:pt x="0" y="0"/>
                </a:lnTo>
                <a:close/>
              </a:path>
            </a:pathLst>
          </a:custGeom>
          <a:solidFill>
            <a:srgbClr val="CCFFFF"/>
          </a:solidFill>
          <a:ln w="14288">
            <a:solidFill>
              <a:srgbClr val="000000"/>
            </a:solidFill>
            <a:prstDash val="solid"/>
            <a:round/>
            <a:headEnd/>
            <a:tailEnd/>
          </a:ln>
        </p:spPr>
        <p:txBody>
          <a:bodyPr/>
          <a:lstStyle/>
          <a:p>
            <a:endParaRPr lang="it-IT"/>
          </a:p>
        </p:txBody>
      </p:sp>
      <p:sp>
        <p:nvSpPr>
          <p:cNvPr id="174268" name="Freeform 188"/>
          <p:cNvSpPr>
            <a:spLocks/>
          </p:cNvSpPr>
          <p:nvPr/>
        </p:nvSpPr>
        <p:spPr bwMode="auto">
          <a:xfrm>
            <a:off x="3016250" y="1924050"/>
            <a:ext cx="290513" cy="42863"/>
          </a:xfrm>
          <a:custGeom>
            <a:avLst/>
            <a:gdLst>
              <a:gd name="T0" fmla="*/ 0 w 183"/>
              <a:gd name="T1" fmla="*/ 9 h 27"/>
              <a:gd name="T2" fmla="*/ 119 w 183"/>
              <a:gd name="T3" fmla="*/ 27 h 27"/>
              <a:gd name="T4" fmla="*/ 183 w 183"/>
              <a:gd name="T5" fmla="*/ 18 h 27"/>
              <a:gd name="T6" fmla="*/ 55 w 183"/>
              <a:gd name="T7" fmla="*/ 0 h 27"/>
              <a:gd name="T8" fmla="*/ 0 w 183"/>
              <a:gd name="T9" fmla="*/ 9 h 27"/>
              <a:gd name="T10" fmla="*/ 0 w 183"/>
              <a:gd name="T11" fmla="*/ 9 h 27"/>
            </a:gdLst>
            <a:ahLst/>
            <a:cxnLst>
              <a:cxn ang="0">
                <a:pos x="T0" y="T1"/>
              </a:cxn>
              <a:cxn ang="0">
                <a:pos x="T2" y="T3"/>
              </a:cxn>
              <a:cxn ang="0">
                <a:pos x="T4" y="T5"/>
              </a:cxn>
              <a:cxn ang="0">
                <a:pos x="T6" y="T7"/>
              </a:cxn>
              <a:cxn ang="0">
                <a:pos x="T8" y="T9"/>
              </a:cxn>
              <a:cxn ang="0">
                <a:pos x="T10" y="T11"/>
              </a:cxn>
            </a:cxnLst>
            <a:rect l="0" t="0" r="r" b="b"/>
            <a:pathLst>
              <a:path w="183" h="27">
                <a:moveTo>
                  <a:pt x="0" y="9"/>
                </a:moveTo>
                <a:lnTo>
                  <a:pt x="119" y="27"/>
                </a:lnTo>
                <a:lnTo>
                  <a:pt x="183" y="18"/>
                </a:lnTo>
                <a:lnTo>
                  <a:pt x="55" y="0"/>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69" name="Freeform 189"/>
          <p:cNvSpPr>
            <a:spLocks/>
          </p:cNvSpPr>
          <p:nvPr/>
        </p:nvSpPr>
        <p:spPr bwMode="auto">
          <a:xfrm>
            <a:off x="3016250" y="1981200"/>
            <a:ext cx="290513" cy="115888"/>
          </a:xfrm>
          <a:custGeom>
            <a:avLst/>
            <a:gdLst>
              <a:gd name="T0" fmla="*/ 0 w 183"/>
              <a:gd name="T1" fmla="*/ 0 h 73"/>
              <a:gd name="T2" fmla="*/ 55 w 183"/>
              <a:gd name="T3" fmla="*/ 0 h 73"/>
              <a:gd name="T4" fmla="*/ 183 w 183"/>
              <a:gd name="T5" fmla="*/ 64 h 73"/>
              <a:gd name="T6" fmla="*/ 119 w 183"/>
              <a:gd name="T7" fmla="*/ 73 h 73"/>
              <a:gd name="T8" fmla="*/ 0 w 183"/>
              <a:gd name="T9" fmla="*/ 0 h 73"/>
              <a:gd name="T10" fmla="*/ 0 w 183"/>
              <a:gd name="T11" fmla="*/ 0 h 73"/>
            </a:gdLst>
            <a:ahLst/>
            <a:cxnLst>
              <a:cxn ang="0">
                <a:pos x="T0" y="T1"/>
              </a:cxn>
              <a:cxn ang="0">
                <a:pos x="T2" y="T3"/>
              </a:cxn>
              <a:cxn ang="0">
                <a:pos x="T4" y="T5"/>
              </a:cxn>
              <a:cxn ang="0">
                <a:pos x="T6" y="T7"/>
              </a:cxn>
              <a:cxn ang="0">
                <a:pos x="T8" y="T9"/>
              </a:cxn>
              <a:cxn ang="0">
                <a:pos x="T10" y="T11"/>
              </a:cxn>
            </a:cxnLst>
            <a:rect l="0" t="0" r="r" b="b"/>
            <a:pathLst>
              <a:path w="183" h="73">
                <a:moveTo>
                  <a:pt x="0" y="0"/>
                </a:moveTo>
                <a:lnTo>
                  <a:pt x="55" y="0"/>
                </a:lnTo>
                <a:lnTo>
                  <a:pt x="183" y="64"/>
                </a:lnTo>
                <a:lnTo>
                  <a:pt x="119" y="73"/>
                </a:lnTo>
                <a:lnTo>
                  <a:pt x="0" y="0"/>
                </a:lnTo>
                <a:lnTo>
                  <a:pt x="0" y="0"/>
                </a:lnTo>
                <a:close/>
              </a:path>
            </a:pathLst>
          </a:custGeom>
          <a:solidFill>
            <a:srgbClr val="BFBF99"/>
          </a:solidFill>
          <a:ln w="14288">
            <a:solidFill>
              <a:srgbClr val="000000"/>
            </a:solidFill>
            <a:prstDash val="solid"/>
            <a:round/>
            <a:headEnd/>
            <a:tailEnd/>
          </a:ln>
        </p:spPr>
        <p:txBody>
          <a:bodyPr/>
          <a:lstStyle/>
          <a:p>
            <a:endParaRPr lang="it-IT"/>
          </a:p>
        </p:txBody>
      </p:sp>
      <p:sp>
        <p:nvSpPr>
          <p:cNvPr id="174270" name="Freeform 190"/>
          <p:cNvSpPr>
            <a:spLocks/>
          </p:cNvSpPr>
          <p:nvPr/>
        </p:nvSpPr>
        <p:spPr bwMode="auto">
          <a:xfrm>
            <a:off x="3205163" y="1952625"/>
            <a:ext cx="290512" cy="42863"/>
          </a:xfrm>
          <a:custGeom>
            <a:avLst/>
            <a:gdLst>
              <a:gd name="T0" fmla="*/ 0 w 183"/>
              <a:gd name="T1" fmla="*/ 9 h 27"/>
              <a:gd name="T2" fmla="*/ 128 w 183"/>
              <a:gd name="T3" fmla="*/ 27 h 27"/>
              <a:gd name="T4" fmla="*/ 183 w 183"/>
              <a:gd name="T5" fmla="*/ 18 h 27"/>
              <a:gd name="T6" fmla="*/ 64 w 183"/>
              <a:gd name="T7" fmla="*/ 0 h 27"/>
              <a:gd name="T8" fmla="*/ 0 w 183"/>
              <a:gd name="T9" fmla="*/ 9 h 27"/>
              <a:gd name="T10" fmla="*/ 0 w 183"/>
              <a:gd name="T11" fmla="*/ 9 h 27"/>
            </a:gdLst>
            <a:ahLst/>
            <a:cxnLst>
              <a:cxn ang="0">
                <a:pos x="T0" y="T1"/>
              </a:cxn>
              <a:cxn ang="0">
                <a:pos x="T2" y="T3"/>
              </a:cxn>
              <a:cxn ang="0">
                <a:pos x="T4" y="T5"/>
              </a:cxn>
              <a:cxn ang="0">
                <a:pos x="T6" y="T7"/>
              </a:cxn>
              <a:cxn ang="0">
                <a:pos x="T8" y="T9"/>
              </a:cxn>
              <a:cxn ang="0">
                <a:pos x="T10" y="T11"/>
              </a:cxn>
            </a:cxnLst>
            <a:rect l="0" t="0" r="r" b="b"/>
            <a:pathLst>
              <a:path w="183" h="27">
                <a:moveTo>
                  <a:pt x="0" y="9"/>
                </a:moveTo>
                <a:lnTo>
                  <a:pt x="128" y="27"/>
                </a:lnTo>
                <a:lnTo>
                  <a:pt x="183" y="18"/>
                </a:lnTo>
                <a:lnTo>
                  <a:pt x="64" y="0"/>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71" name="Freeform 191"/>
          <p:cNvSpPr>
            <a:spLocks/>
          </p:cNvSpPr>
          <p:nvPr/>
        </p:nvSpPr>
        <p:spPr bwMode="auto">
          <a:xfrm>
            <a:off x="3205163" y="2082800"/>
            <a:ext cx="290512" cy="28575"/>
          </a:xfrm>
          <a:custGeom>
            <a:avLst/>
            <a:gdLst>
              <a:gd name="T0" fmla="*/ 0 w 183"/>
              <a:gd name="T1" fmla="*/ 9 h 18"/>
              <a:gd name="T2" fmla="*/ 64 w 183"/>
              <a:gd name="T3" fmla="*/ 0 h 18"/>
              <a:gd name="T4" fmla="*/ 183 w 183"/>
              <a:gd name="T5" fmla="*/ 9 h 18"/>
              <a:gd name="T6" fmla="*/ 128 w 183"/>
              <a:gd name="T7" fmla="*/ 18 h 18"/>
              <a:gd name="T8" fmla="*/ 0 w 183"/>
              <a:gd name="T9" fmla="*/ 9 h 18"/>
              <a:gd name="T10" fmla="*/ 0 w 183"/>
              <a:gd name="T11" fmla="*/ 9 h 18"/>
            </a:gdLst>
            <a:ahLst/>
            <a:cxnLst>
              <a:cxn ang="0">
                <a:pos x="T0" y="T1"/>
              </a:cxn>
              <a:cxn ang="0">
                <a:pos x="T2" y="T3"/>
              </a:cxn>
              <a:cxn ang="0">
                <a:pos x="T4" y="T5"/>
              </a:cxn>
              <a:cxn ang="0">
                <a:pos x="T6" y="T7"/>
              </a:cxn>
              <a:cxn ang="0">
                <a:pos x="T8" y="T9"/>
              </a:cxn>
              <a:cxn ang="0">
                <a:pos x="T10" y="T11"/>
              </a:cxn>
            </a:cxnLst>
            <a:rect l="0" t="0" r="r" b="b"/>
            <a:pathLst>
              <a:path w="183" h="18">
                <a:moveTo>
                  <a:pt x="0" y="9"/>
                </a:moveTo>
                <a:lnTo>
                  <a:pt x="64" y="0"/>
                </a:lnTo>
                <a:lnTo>
                  <a:pt x="183" y="9"/>
                </a:lnTo>
                <a:lnTo>
                  <a:pt x="128" y="18"/>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72" name="Freeform 192"/>
          <p:cNvSpPr>
            <a:spLocks/>
          </p:cNvSpPr>
          <p:nvPr/>
        </p:nvSpPr>
        <p:spPr bwMode="auto">
          <a:xfrm>
            <a:off x="3408363" y="1981200"/>
            <a:ext cx="290512" cy="44450"/>
          </a:xfrm>
          <a:custGeom>
            <a:avLst/>
            <a:gdLst>
              <a:gd name="T0" fmla="*/ 0 w 183"/>
              <a:gd name="T1" fmla="*/ 9 h 28"/>
              <a:gd name="T2" fmla="*/ 128 w 183"/>
              <a:gd name="T3" fmla="*/ 28 h 28"/>
              <a:gd name="T4" fmla="*/ 183 w 183"/>
              <a:gd name="T5" fmla="*/ 18 h 28"/>
              <a:gd name="T6" fmla="*/ 55 w 183"/>
              <a:gd name="T7" fmla="*/ 0 h 28"/>
              <a:gd name="T8" fmla="*/ 0 w 183"/>
              <a:gd name="T9" fmla="*/ 9 h 28"/>
              <a:gd name="T10" fmla="*/ 0 w 183"/>
              <a:gd name="T11" fmla="*/ 9 h 28"/>
            </a:gdLst>
            <a:ahLst/>
            <a:cxnLst>
              <a:cxn ang="0">
                <a:pos x="T0" y="T1"/>
              </a:cxn>
              <a:cxn ang="0">
                <a:pos x="T2" y="T3"/>
              </a:cxn>
              <a:cxn ang="0">
                <a:pos x="T4" y="T5"/>
              </a:cxn>
              <a:cxn ang="0">
                <a:pos x="T6" y="T7"/>
              </a:cxn>
              <a:cxn ang="0">
                <a:pos x="T8" y="T9"/>
              </a:cxn>
              <a:cxn ang="0">
                <a:pos x="T10" y="T11"/>
              </a:cxn>
            </a:cxnLst>
            <a:rect l="0" t="0" r="r" b="b"/>
            <a:pathLst>
              <a:path w="183" h="28">
                <a:moveTo>
                  <a:pt x="0" y="9"/>
                </a:moveTo>
                <a:lnTo>
                  <a:pt x="128" y="28"/>
                </a:lnTo>
                <a:lnTo>
                  <a:pt x="183" y="18"/>
                </a:lnTo>
                <a:lnTo>
                  <a:pt x="55" y="0"/>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73" name="Freeform 193"/>
          <p:cNvSpPr>
            <a:spLocks/>
          </p:cNvSpPr>
          <p:nvPr/>
        </p:nvSpPr>
        <p:spPr bwMode="auto">
          <a:xfrm>
            <a:off x="3408363" y="2097088"/>
            <a:ext cx="290512" cy="87312"/>
          </a:xfrm>
          <a:custGeom>
            <a:avLst/>
            <a:gdLst>
              <a:gd name="T0" fmla="*/ 0 w 183"/>
              <a:gd name="T1" fmla="*/ 9 h 55"/>
              <a:gd name="T2" fmla="*/ 55 w 183"/>
              <a:gd name="T3" fmla="*/ 0 h 55"/>
              <a:gd name="T4" fmla="*/ 183 w 183"/>
              <a:gd name="T5" fmla="*/ 55 h 55"/>
              <a:gd name="T6" fmla="*/ 128 w 183"/>
              <a:gd name="T7" fmla="*/ 55 h 55"/>
              <a:gd name="T8" fmla="*/ 0 w 183"/>
              <a:gd name="T9" fmla="*/ 9 h 55"/>
              <a:gd name="T10" fmla="*/ 0 w 183"/>
              <a:gd name="T11" fmla="*/ 9 h 55"/>
            </a:gdLst>
            <a:ahLst/>
            <a:cxnLst>
              <a:cxn ang="0">
                <a:pos x="T0" y="T1"/>
              </a:cxn>
              <a:cxn ang="0">
                <a:pos x="T2" y="T3"/>
              </a:cxn>
              <a:cxn ang="0">
                <a:pos x="T4" y="T5"/>
              </a:cxn>
              <a:cxn ang="0">
                <a:pos x="T6" y="T7"/>
              </a:cxn>
              <a:cxn ang="0">
                <a:pos x="T8" y="T9"/>
              </a:cxn>
              <a:cxn ang="0">
                <a:pos x="T10" y="T11"/>
              </a:cxn>
            </a:cxnLst>
            <a:rect l="0" t="0" r="r" b="b"/>
            <a:pathLst>
              <a:path w="183" h="55">
                <a:moveTo>
                  <a:pt x="0" y="9"/>
                </a:moveTo>
                <a:lnTo>
                  <a:pt x="55" y="0"/>
                </a:lnTo>
                <a:lnTo>
                  <a:pt x="183" y="55"/>
                </a:lnTo>
                <a:lnTo>
                  <a:pt x="128" y="55"/>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74" name="Freeform 194"/>
          <p:cNvSpPr>
            <a:spLocks/>
          </p:cNvSpPr>
          <p:nvPr/>
        </p:nvSpPr>
        <p:spPr bwMode="auto">
          <a:xfrm>
            <a:off x="3611563" y="2009775"/>
            <a:ext cx="304800" cy="58738"/>
          </a:xfrm>
          <a:custGeom>
            <a:avLst/>
            <a:gdLst>
              <a:gd name="T0" fmla="*/ 0 w 192"/>
              <a:gd name="T1" fmla="*/ 10 h 37"/>
              <a:gd name="T2" fmla="*/ 128 w 192"/>
              <a:gd name="T3" fmla="*/ 37 h 37"/>
              <a:gd name="T4" fmla="*/ 192 w 192"/>
              <a:gd name="T5" fmla="*/ 28 h 37"/>
              <a:gd name="T6" fmla="*/ 55 w 192"/>
              <a:gd name="T7" fmla="*/ 0 h 37"/>
              <a:gd name="T8" fmla="*/ 0 w 192"/>
              <a:gd name="T9" fmla="*/ 10 h 37"/>
              <a:gd name="T10" fmla="*/ 0 w 192"/>
              <a:gd name="T11" fmla="*/ 10 h 37"/>
            </a:gdLst>
            <a:ahLst/>
            <a:cxnLst>
              <a:cxn ang="0">
                <a:pos x="T0" y="T1"/>
              </a:cxn>
              <a:cxn ang="0">
                <a:pos x="T2" y="T3"/>
              </a:cxn>
              <a:cxn ang="0">
                <a:pos x="T4" y="T5"/>
              </a:cxn>
              <a:cxn ang="0">
                <a:pos x="T6" y="T7"/>
              </a:cxn>
              <a:cxn ang="0">
                <a:pos x="T8" y="T9"/>
              </a:cxn>
              <a:cxn ang="0">
                <a:pos x="T10" y="T11"/>
              </a:cxn>
            </a:cxnLst>
            <a:rect l="0" t="0" r="r" b="b"/>
            <a:pathLst>
              <a:path w="192" h="37">
                <a:moveTo>
                  <a:pt x="0" y="10"/>
                </a:moveTo>
                <a:lnTo>
                  <a:pt x="128" y="37"/>
                </a:lnTo>
                <a:lnTo>
                  <a:pt x="192" y="28"/>
                </a:lnTo>
                <a:lnTo>
                  <a:pt x="55" y="0"/>
                </a:lnTo>
                <a:lnTo>
                  <a:pt x="0" y="10"/>
                </a:lnTo>
                <a:lnTo>
                  <a:pt x="0" y="10"/>
                </a:lnTo>
                <a:close/>
              </a:path>
            </a:pathLst>
          </a:custGeom>
          <a:solidFill>
            <a:srgbClr val="BFBF99"/>
          </a:solidFill>
          <a:ln w="14288">
            <a:solidFill>
              <a:srgbClr val="000000"/>
            </a:solidFill>
            <a:prstDash val="solid"/>
            <a:round/>
            <a:headEnd/>
            <a:tailEnd/>
          </a:ln>
        </p:spPr>
        <p:txBody>
          <a:bodyPr/>
          <a:lstStyle/>
          <a:p>
            <a:endParaRPr lang="it-IT"/>
          </a:p>
        </p:txBody>
      </p:sp>
      <p:sp>
        <p:nvSpPr>
          <p:cNvPr id="174275" name="Freeform 195"/>
          <p:cNvSpPr>
            <a:spLocks/>
          </p:cNvSpPr>
          <p:nvPr/>
        </p:nvSpPr>
        <p:spPr bwMode="auto">
          <a:xfrm>
            <a:off x="3611563" y="2184400"/>
            <a:ext cx="304800" cy="42863"/>
          </a:xfrm>
          <a:custGeom>
            <a:avLst/>
            <a:gdLst>
              <a:gd name="T0" fmla="*/ 0 w 192"/>
              <a:gd name="T1" fmla="*/ 0 h 27"/>
              <a:gd name="T2" fmla="*/ 55 w 192"/>
              <a:gd name="T3" fmla="*/ 0 h 27"/>
              <a:gd name="T4" fmla="*/ 192 w 192"/>
              <a:gd name="T5" fmla="*/ 18 h 27"/>
              <a:gd name="T6" fmla="*/ 128 w 192"/>
              <a:gd name="T7" fmla="*/ 27 h 27"/>
              <a:gd name="T8" fmla="*/ 0 w 192"/>
              <a:gd name="T9" fmla="*/ 0 h 27"/>
              <a:gd name="T10" fmla="*/ 0 w 192"/>
              <a:gd name="T11" fmla="*/ 0 h 27"/>
            </a:gdLst>
            <a:ahLst/>
            <a:cxnLst>
              <a:cxn ang="0">
                <a:pos x="T0" y="T1"/>
              </a:cxn>
              <a:cxn ang="0">
                <a:pos x="T2" y="T3"/>
              </a:cxn>
              <a:cxn ang="0">
                <a:pos x="T4" y="T5"/>
              </a:cxn>
              <a:cxn ang="0">
                <a:pos x="T6" y="T7"/>
              </a:cxn>
              <a:cxn ang="0">
                <a:pos x="T8" y="T9"/>
              </a:cxn>
              <a:cxn ang="0">
                <a:pos x="T10" y="T11"/>
              </a:cxn>
            </a:cxnLst>
            <a:rect l="0" t="0" r="r" b="b"/>
            <a:pathLst>
              <a:path w="192" h="27">
                <a:moveTo>
                  <a:pt x="0" y="0"/>
                </a:moveTo>
                <a:lnTo>
                  <a:pt x="55" y="0"/>
                </a:lnTo>
                <a:lnTo>
                  <a:pt x="192" y="18"/>
                </a:lnTo>
                <a:lnTo>
                  <a:pt x="128" y="27"/>
                </a:lnTo>
                <a:lnTo>
                  <a:pt x="0" y="0"/>
                </a:lnTo>
                <a:lnTo>
                  <a:pt x="0" y="0"/>
                </a:lnTo>
                <a:close/>
              </a:path>
            </a:pathLst>
          </a:custGeom>
          <a:solidFill>
            <a:srgbClr val="BFBF99"/>
          </a:solidFill>
          <a:ln w="14288">
            <a:solidFill>
              <a:srgbClr val="000000"/>
            </a:solidFill>
            <a:prstDash val="solid"/>
            <a:round/>
            <a:headEnd/>
            <a:tailEnd/>
          </a:ln>
        </p:spPr>
        <p:txBody>
          <a:bodyPr/>
          <a:lstStyle/>
          <a:p>
            <a:endParaRPr lang="it-IT"/>
          </a:p>
        </p:txBody>
      </p:sp>
      <p:sp>
        <p:nvSpPr>
          <p:cNvPr id="174276" name="Freeform 196"/>
          <p:cNvSpPr>
            <a:spLocks/>
          </p:cNvSpPr>
          <p:nvPr/>
        </p:nvSpPr>
        <p:spPr bwMode="auto">
          <a:xfrm>
            <a:off x="3814763" y="2054225"/>
            <a:ext cx="320675" cy="42863"/>
          </a:xfrm>
          <a:custGeom>
            <a:avLst/>
            <a:gdLst>
              <a:gd name="T0" fmla="*/ 0 w 202"/>
              <a:gd name="T1" fmla="*/ 9 h 27"/>
              <a:gd name="T2" fmla="*/ 137 w 202"/>
              <a:gd name="T3" fmla="*/ 27 h 27"/>
              <a:gd name="T4" fmla="*/ 202 w 202"/>
              <a:gd name="T5" fmla="*/ 18 h 27"/>
              <a:gd name="T6" fmla="*/ 64 w 202"/>
              <a:gd name="T7" fmla="*/ 0 h 27"/>
              <a:gd name="T8" fmla="*/ 0 w 202"/>
              <a:gd name="T9" fmla="*/ 9 h 27"/>
              <a:gd name="T10" fmla="*/ 0 w 202"/>
              <a:gd name="T11" fmla="*/ 9 h 27"/>
            </a:gdLst>
            <a:ahLst/>
            <a:cxnLst>
              <a:cxn ang="0">
                <a:pos x="T0" y="T1"/>
              </a:cxn>
              <a:cxn ang="0">
                <a:pos x="T2" y="T3"/>
              </a:cxn>
              <a:cxn ang="0">
                <a:pos x="T4" y="T5"/>
              </a:cxn>
              <a:cxn ang="0">
                <a:pos x="T6" y="T7"/>
              </a:cxn>
              <a:cxn ang="0">
                <a:pos x="T8" y="T9"/>
              </a:cxn>
              <a:cxn ang="0">
                <a:pos x="T10" y="T11"/>
              </a:cxn>
            </a:cxnLst>
            <a:rect l="0" t="0" r="r" b="b"/>
            <a:pathLst>
              <a:path w="202" h="27">
                <a:moveTo>
                  <a:pt x="0" y="9"/>
                </a:moveTo>
                <a:lnTo>
                  <a:pt x="137" y="27"/>
                </a:lnTo>
                <a:lnTo>
                  <a:pt x="202" y="18"/>
                </a:lnTo>
                <a:lnTo>
                  <a:pt x="64" y="0"/>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77" name="Freeform 197"/>
          <p:cNvSpPr>
            <a:spLocks/>
          </p:cNvSpPr>
          <p:nvPr/>
        </p:nvSpPr>
        <p:spPr bwMode="auto">
          <a:xfrm>
            <a:off x="3814763" y="2212975"/>
            <a:ext cx="320675" cy="203200"/>
          </a:xfrm>
          <a:custGeom>
            <a:avLst/>
            <a:gdLst>
              <a:gd name="T0" fmla="*/ 0 w 202"/>
              <a:gd name="T1" fmla="*/ 9 h 128"/>
              <a:gd name="T2" fmla="*/ 64 w 202"/>
              <a:gd name="T3" fmla="*/ 0 h 128"/>
              <a:gd name="T4" fmla="*/ 202 w 202"/>
              <a:gd name="T5" fmla="*/ 119 h 128"/>
              <a:gd name="T6" fmla="*/ 137 w 202"/>
              <a:gd name="T7" fmla="*/ 128 h 128"/>
              <a:gd name="T8" fmla="*/ 0 w 202"/>
              <a:gd name="T9" fmla="*/ 9 h 128"/>
              <a:gd name="T10" fmla="*/ 0 w 202"/>
              <a:gd name="T11" fmla="*/ 9 h 128"/>
            </a:gdLst>
            <a:ahLst/>
            <a:cxnLst>
              <a:cxn ang="0">
                <a:pos x="T0" y="T1"/>
              </a:cxn>
              <a:cxn ang="0">
                <a:pos x="T2" y="T3"/>
              </a:cxn>
              <a:cxn ang="0">
                <a:pos x="T4" y="T5"/>
              </a:cxn>
              <a:cxn ang="0">
                <a:pos x="T6" y="T7"/>
              </a:cxn>
              <a:cxn ang="0">
                <a:pos x="T8" y="T9"/>
              </a:cxn>
              <a:cxn ang="0">
                <a:pos x="T10" y="T11"/>
              </a:cxn>
            </a:cxnLst>
            <a:rect l="0" t="0" r="r" b="b"/>
            <a:pathLst>
              <a:path w="202" h="128">
                <a:moveTo>
                  <a:pt x="0" y="9"/>
                </a:moveTo>
                <a:lnTo>
                  <a:pt x="64" y="0"/>
                </a:lnTo>
                <a:lnTo>
                  <a:pt x="202" y="119"/>
                </a:lnTo>
                <a:lnTo>
                  <a:pt x="137" y="128"/>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78" name="Freeform 198"/>
          <p:cNvSpPr>
            <a:spLocks/>
          </p:cNvSpPr>
          <p:nvPr/>
        </p:nvSpPr>
        <p:spPr bwMode="auto">
          <a:xfrm>
            <a:off x="4032250" y="2082800"/>
            <a:ext cx="320675" cy="57150"/>
          </a:xfrm>
          <a:custGeom>
            <a:avLst/>
            <a:gdLst>
              <a:gd name="T0" fmla="*/ 0 w 202"/>
              <a:gd name="T1" fmla="*/ 9 h 36"/>
              <a:gd name="T2" fmla="*/ 138 w 202"/>
              <a:gd name="T3" fmla="*/ 36 h 36"/>
              <a:gd name="T4" fmla="*/ 202 w 202"/>
              <a:gd name="T5" fmla="*/ 27 h 36"/>
              <a:gd name="T6" fmla="*/ 65 w 202"/>
              <a:gd name="T7" fmla="*/ 0 h 36"/>
              <a:gd name="T8" fmla="*/ 0 w 202"/>
              <a:gd name="T9" fmla="*/ 9 h 36"/>
              <a:gd name="T10" fmla="*/ 0 w 202"/>
              <a:gd name="T11" fmla="*/ 9 h 36"/>
            </a:gdLst>
            <a:ahLst/>
            <a:cxnLst>
              <a:cxn ang="0">
                <a:pos x="T0" y="T1"/>
              </a:cxn>
              <a:cxn ang="0">
                <a:pos x="T2" y="T3"/>
              </a:cxn>
              <a:cxn ang="0">
                <a:pos x="T4" y="T5"/>
              </a:cxn>
              <a:cxn ang="0">
                <a:pos x="T6" y="T7"/>
              </a:cxn>
              <a:cxn ang="0">
                <a:pos x="T8" y="T9"/>
              </a:cxn>
              <a:cxn ang="0">
                <a:pos x="T10" y="T11"/>
              </a:cxn>
            </a:cxnLst>
            <a:rect l="0" t="0" r="r" b="b"/>
            <a:pathLst>
              <a:path w="202" h="36">
                <a:moveTo>
                  <a:pt x="0" y="9"/>
                </a:moveTo>
                <a:lnTo>
                  <a:pt x="138" y="36"/>
                </a:lnTo>
                <a:lnTo>
                  <a:pt x="202" y="27"/>
                </a:lnTo>
                <a:lnTo>
                  <a:pt x="65" y="0"/>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79" name="Freeform 199"/>
          <p:cNvSpPr>
            <a:spLocks/>
          </p:cNvSpPr>
          <p:nvPr/>
        </p:nvSpPr>
        <p:spPr bwMode="auto">
          <a:xfrm>
            <a:off x="4032250" y="2371725"/>
            <a:ext cx="320675" cy="44450"/>
          </a:xfrm>
          <a:custGeom>
            <a:avLst/>
            <a:gdLst>
              <a:gd name="T0" fmla="*/ 0 w 202"/>
              <a:gd name="T1" fmla="*/ 28 h 28"/>
              <a:gd name="T2" fmla="*/ 65 w 202"/>
              <a:gd name="T3" fmla="*/ 19 h 28"/>
              <a:gd name="T4" fmla="*/ 202 w 202"/>
              <a:gd name="T5" fmla="*/ 0 h 28"/>
              <a:gd name="T6" fmla="*/ 138 w 202"/>
              <a:gd name="T7" fmla="*/ 9 h 28"/>
              <a:gd name="T8" fmla="*/ 0 w 202"/>
              <a:gd name="T9" fmla="*/ 28 h 28"/>
              <a:gd name="T10" fmla="*/ 0 w 202"/>
              <a:gd name="T11" fmla="*/ 28 h 28"/>
            </a:gdLst>
            <a:ahLst/>
            <a:cxnLst>
              <a:cxn ang="0">
                <a:pos x="T0" y="T1"/>
              </a:cxn>
              <a:cxn ang="0">
                <a:pos x="T2" y="T3"/>
              </a:cxn>
              <a:cxn ang="0">
                <a:pos x="T4" y="T5"/>
              </a:cxn>
              <a:cxn ang="0">
                <a:pos x="T6" y="T7"/>
              </a:cxn>
              <a:cxn ang="0">
                <a:pos x="T8" y="T9"/>
              </a:cxn>
              <a:cxn ang="0">
                <a:pos x="T10" y="T11"/>
              </a:cxn>
            </a:cxnLst>
            <a:rect l="0" t="0" r="r" b="b"/>
            <a:pathLst>
              <a:path w="202" h="28">
                <a:moveTo>
                  <a:pt x="0" y="28"/>
                </a:moveTo>
                <a:lnTo>
                  <a:pt x="65" y="19"/>
                </a:lnTo>
                <a:lnTo>
                  <a:pt x="202" y="0"/>
                </a:lnTo>
                <a:lnTo>
                  <a:pt x="138" y="9"/>
                </a:lnTo>
                <a:lnTo>
                  <a:pt x="0" y="28"/>
                </a:lnTo>
                <a:lnTo>
                  <a:pt x="0" y="28"/>
                </a:lnTo>
                <a:close/>
              </a:path>
            </a:pathLst>
          </a:custGeom>
          <a:solidFill>
            <a:srgbClr val="BFBF99"/>
          </a:solidFill>
          <a:ln w="14288">
            <a:solidFill>
              <a:srgbClr val="000000"/>
            </a:solidFill>
            <a:prstDash val="solid"/>
            <a:round/>
            <a:headEnd/>
            <a:tailEnd/>
          </a:ln>
        </p:spPr>
        <p:txBody>
          <a:bodyPr/>
          <a:lstStyle/>
          <a:p>
            <a:endParaRPr lang="it-IT"/>
          </a:p>
        </p:txBody>
      </p:sp>
      <p:sp>
        <p:nvSpPr>
          <p:cNvPr id="174280" name="Freeform 200"/>
          <p:cNvSpPr>
            <a:spLocks/>
          </p:cNvSpPr>
          <p:nvPr/>
        </p:nvSpPr>
        <p:spPr bwMode="auto">
          <a:xfrm>
            <a:off x="4251325" y="2125663"/>
            <a:ext cx="319088" cy="44450"/>
          </a:xfrm>
          <a:custGeom>
            <a:avLst/>
            <a:gdLst>
              <a:gd name="T0" fmla="*/ 0 w 201"/>
              <a:gd name="T1" fmla="*/ 9 h 28"/>
              <a:gd name="T2" fmla="*/ 146 w 201"/>
              <a:gd name="T3" fmla="*/ 28 h 28"/>
              <a:gd name="T4" fmla="*/ 201 w 201"/>
              <a:gd name="T5" fmla="*/ 19 h 28"/>
              <a:gd name="T6" fmla="*/ 64 w 201"/>
              <a:gd name="T7" fmla="*/ 0 h 28"/>
              <a:gd name="T8" fmla="*/ 0 w 201"/>
              <a:gd name="T9" fmla="*/ 9 h 28"/>
              <a:gd name="T10" fmla="*/ 0 w 201"/>
              <a:gd name="T11" fmla="*/ 9 h 28"/>
            </a:gdLst>
            <a:ahLst/>
            <a:cxnLst>
              <a:cxn ang="0">
                <a:pos x="T0" y="T1"/>
              </a:cxn>
              <a:cxn ang="0">
                <a:pos x="T2" y="T3"/>
              </a:cxn>
              <a:cxn ang="0">
                <a:pos x="T4" y="T5"/>
              </a:cxn>
              <a:cxn ang="0">
                <a:pos x="T6" y="T7"/>
              </a:cxn>
              <a:cxn ang="0">
                <a:pos x="T8" y="T9"/>
              </a:cxn>
              <a:cxn ang="0">
                <a:pos x="T10" y="T11"/>
              </a:cxn>
            </a:cxnLst>
            <a:rect l="0" t="0" r="r" b="b"/>
            <a:pathLst>
              <a:path w="201" h="28">
                <a:moveTo>
                  <a:pt x="0" y="9"/>
                </a:moveTo>
                <a:lnTo>
                  <a:pt x="146" y="28"/>
                </a:lnTo>
                <a:lnTo>
                  <a:pt x="201" y="19"/>
                </a:lnTo>
                <a:lnTo>
                  <a:pt x="64" y="0"/>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81" name="Freeform 201"/>
          <p:cNvSpPr>
            <a:spLocks/>
          </p:cNvSpPr>
          <p:nvPr/>
        </p:nvSpPr>
        <p:spPr bwMode="auto">
          <a:xfrm>
            <a:off x="4251325" y="2371725"/>
            <a:ext cx="319088" cy="160338"/>
          </a:xfrm>
          <a:custGeom>
            <a:avLst/>
            <a:gdLst>
              <a:gd name="T0" fmla="*/ 0 w 201"/>
              <a:gd name="T1" fmla="*/ 9 h 101"/>
              <a:gd name="T2" fmla="*/ 64 w 201"/>
              <a:gd name="T3" fmla="*/ 0 h 101"/>
              <a:gd name="T4" fmla="*/ 201 w 201"/>
              <a:gd name="T5" fmla="*/ 91 h 101"/>
              <a:gd name="T6" fmla="*/ 146 w 201"/>
              <a:gd name="T7" fmla="*/ 101 h 101"/>
              <a:gd name="T8" fmla="*/ 0 w 201"/>
              <a:gd name="T9" fmla="*/ 9 h 101"/>
              <a:gd name="T10" fmla="*/ 0 w 201"/>
              <a:gd name="T11" fmla="*/ 9 h 101"/>
            </a:gdLst>
            <a:ahLst/>
            <a:cxnLst>
              <a:cxn ang="0">
                <a:pos x="T0" y="T1"/>
              </a:cxn>
              <a:cxn ang="0">
                <a:pos x="T2" y="T3"/>
              </a:cxn>
              <a:cxn ang="0">
                <a:pos x="T4" y="T5"/>
              </a:cxn>
              <a:cxn ang="0">
                <a:pos x="T6" y="T7"/>
              </a:cxn>
              <a:cxn ang="0">
                <a:pos x="T8" y="T9"/>
              </a:cxn>
              <a:cxn ang="0">
                <a:pos x="T10" y="T11"/>
              </a:cxn>
            </a:cxnLst>
            <a:rect l="0" t="0" r="r" b="b"/>
            <a:pathLst>
              <a:path w="201" h="101">
                <a:moveTo>
                  <a:pt x="0" y="9"/>
                </a:moveTo>
                <a:lnTo>
                  <a:pt x="64" y="0"/>
                </a:lnTo>
                <a:lnTo>
                  <a:pt x="201" y="91"/>
                </a:lnTo>
                <a:lnTo>
                  <a:pt x="146" y="101"/>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82" name="Freeform 202"/>
          <p:cNvSpPr>
            <a:spLocks/>
          </p:cNvSpPr>
          <p:nvPr/>
        </p:nvSpPr>
        <p:spPr bwMode="auto">
          <a:xfrm>
            <a:off x="4483100" y="2155825"/>
            <a:ext cx="319088" cy="57150"/>
          </a:xfrm>
          <a:custGeom>
            <a:avLst/>
            <a:gdLst>
              <a:gd name="T0" fmla="*/ 0 w 201"/>
              <a:gd name="T1" fmla="*/ 9 h 36"/>
              <a:gd name="T2" fmla="*/ 146 w 201"/>
              <a:gd name="T3" fmla="*/ 36 h 36"/>
              <a:gd name="T4" fmla="*/ 201 w 201"/>
              <a:gd name="T5" fmla="*/ 27 h 36"/>
              <a:gd name="T6" fmla="*/ 55 w 201"/>
              <a:gd name="T7" fmla="*/ 0 h 36"/>
              <a:gd name="T8" fmla="*/ 0 w 201"/>
              <a:gd name="T9" fmla="*/ 9 h 36"/>
              <a:gd name="T10" fmla="*/ 0 w 201"/>
              <a:gd name="T11" fmla="*/ 9 h 36"/>
            </a:gdLst>
            <a:ahLst/>
            <a:cxnLst>
              <a:cxn ang="0">
                <a:pos x="T0" y="T1"/>
              </a:cxn>
              <a:cxn ang="0">
                <a:pos x="T2" y="T3"/>
              </a:cxn>
              <a:cxn ang="0">
                <a:pos x="T4" y="T5"/>
              </a:cxn>
              <a:cxn ang="0">
                <a:pos x="T6" y="T7"/>
              </a:cxn>
              <a:cxn ang="0">
                <a:pos x="T8" y="T9"/>
              </a:cxn>
              <a:cxn ang="0">
                <a:pos x="T10" y="T11"/>
              </a:cxn>
            </a:cxnLst>
            <a:rect l="0" t="0" r="r" b="b"/>
            <a:pathLst>
              <a:path w="201" h="36">
                <a:moveTo>
                  <a:pt x="0" y="9"/>
                </a:moveTo>
                <a:lnTo>
                  <a:pt x="146" y="36"/>
                </a:lnTo>
                <a:lnTo>
                  <a:pt x="201" y="27"/>
                </a:lnTo>
                <a:lnTo>
                  <a:pt x="55" y="0"/>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83" name="Freeform 203"/>
          <p:cNvSpPr>
            <a:spLocks/>
          </p:cNvSpPr>
          <p:nvPr/>
        </p:nvSpPr>
        <p:spPr bwMode="auto">
          <a:xfrm>
            <a:off x="4483100" y="2516188"/>
            <a:ext cx="319088" cy="115887"/>
          </a:xfrm>
          <a:custGeom>
            <a:avLst/>
            <a:gdLst>
              <a:gd name="T0" fmla="*/ 0 w 201"/>
              <a:gd name="T1" fmla="*/ 10 h 73"/>
              <a:gd name="T2" fmla="*/ 55 w 201"/>
              <a:gd name="T3" fmla="*/ 0 h 73"/>
              <a:gd name="T4" fmla="*/ 201 w 201"/>
              <a:gd name="T5" fmla="*/ 64 h 73"/>
              <a:gd name="T6" fmla="*/ 146 w 201"/>
              <a:gd name="T7" fmla="*/ 73 h 73"/>
              <a:gd name="T8" fmla="*/ 0 w 201"/>
              <a:gd name="T9" fmla="*/ 10 h 73"/>
              <a:gd name="T10" fmla="*/ 0 w 201"/>
              <a:gd name="T11" fmla="*/ 10 h 73"/>
            </a:gdLst>
            <a:ahLst/>
            <a:cxnLst>
              <a:cxn ang="0">
                <a:pos x="T0" y="T1"/>
              </a:cxn>
              <a:cxn ang="0">
                <a:pos x="T2" y="T3"/>
              </a:cxn>
              <a:cxn ang="0">
                <a:pos x="T4" y="T5"/>
              </a:cxn>
              <a:cxn ang="0">
                <a:pos x="T6" y="T7"/>
              </a:cxn>
              <a:cxn ang="0">
                <a:pos x="T8" y="T9"/>
              </a:cxn>
              <a:cxn ang="0">
                <a:pos x="T10" y="T11"/>
              </a:cxn>
            </a:cxnLst>
            <a:rect l="0" t="0" r="r" b="b"/>
            <a:pathLst>
              <a:path w="201" h="73">
                <a:moveTo>
                  <a:pt x="0" y="10"/>
                </a:moveTo>
                <a:lnTo>
                  <a:pt x="55" y="0"/>
                </a:lnTo>
                <a:lnTo>
                  <a:pt x="201" y="64"/>
                </a:lnTo>
                <a:lnTo>
                  <a:pt x="146" y="73"/>
                </a:lnTo>
                <a:lnTo>
                  <a:pt x="0" y="10"/>
                </a:lnTo>
                <a:lnTo>
                  <a:pt x="0" y="10"/>
                </a:lnTo>
                <a:close/>
              </a:path>
            </a:pathLst>
          </a:custGeom>
          <a:solidFill>
            <a:srgbClr val="BFBF99"/>
          </a:solidFill>
          <a:ln w="14288">
            <a:solidFill>
              <a:srgbClr val="000000"/>
            </a:solidFill>
            <a:prstDash val="solid"/>
            <a:round/>
            <a:headEnd/>
            <a:tailEnd/>
          </a:ln>
        </p:spPr>
        <p:txBody>
          <a:bodyPr/>
          <a:lstStyle/>
          <a:p>
            <a:endParaRPr lang="it-IT"/>
          </a:p>
        </p:txBody>
      </p:sp>
      <p:sp>
        <p:nvSpPr>
          <p:cNvPr id="174285" name="Freeform 205"/>
          <p:cNvSpPr>
            <a:spLocks/>
          </p:cNvSpPr>
          <p:nvPr/>
        </p:nvSpPr>
        <p:spPr bwMode="auto">
          <a:xfrm>
            <a:off x="4714875" y="2198688"/>
            <a:ext cx="334963" cy="42862"/>
          </a:xfrm>
          <a:custGeom>
            <a:avLst/>
            <a:gdLst>
              <a:gd name="T0" fmla="*/ 0 w 211"/>
              <a:gd name="T1" fmla="*/ 9 h 27"/>
              <a:gd name="T2" fmla="*/ 147 w 211"/>
              <a:gd name="T3" fmla="*/ 27 h 27"/>
              <a:gd name="T4" fmla="*/ 211 w 211"/>
              <a:gd name="T5" fmla="*/ 18 h 27"/>
              <a:gd name="T6" fmla="*/ 55 w 211"/>
              <a:gd name="T7" fmla="*/ 0 h 27"/>
              <a:gd name="T8" fmla="*/ 0 w 211"/>
              <a:gd name="T9" fmla="*/ 9 h 27"/>
              <a:gd name="T10" fmla="*/ 0 w 211"/>
              <a:gd name="T11" fmla="*/ 9 h 27"/>
            </a:gdLst>
            <a:ahLst/>
            <a:cxnLst>
              <a:cxn ang="0">
                <a:pos x="T0" y="T1"/>
              </a:cxn>
              <a:cxn ang="0">
                <a:pos x="T2" y="T3"/>
              </a:cxn>
              <a:cxn ang="0">
                <a:pos x="T4" y="T5"/>
              </a:cxn>
              <a:cxn ang="0">
                <a:pos x="T6" y="T7"/>
              </a:cxn>
              <a:cxn ang="0">
                <a:pos x="T8" y="T9"/>
              </a:cxn>
              <a:cxn ang="0">
                <a:pos x="T10" y="T11"/>
              </a:cxn>
            </a:cxnLst>
            <a:rect l="0" t="0" r="r" b="b"/>
            <a:pathLst>
              <a:path w="211" h="27">
                <a:moveTo>
                  <a:pt x="0" y="9"/>
                </a:moveTo>
                <a:lnTo>
                  <a:pt x="147" y="27"/>
                </a:lnTo>
                <a:lnTo>
                  <a:pt x="211" y="18"/>
                </a:lnTo>
                <a:lnTo>
                  <a:pt x="55" y="0"/>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86" name="Freeform 206"/>
          <p:cNvSpPr>
            <a:spLocks/>
          </p:cNvSpPr>
          <p:nvPr/>
        </p:nvSpPr>
        <p:spPr bwMode="auto">
          <a:xfrm>
            <a:off x="4714875" y="2617788"/>
            <a:ext cx="334963" cy="231775"/>
          </a:xfrm>
          <a:custGeom>
            <a:avLst/>
            <a:gdLst>
              <a:gd name="T0" fmla="*/ 0 w 211"/>
              <a:gd name="T1" fmla="*/ 9 h 146"/>
              <a:gd name="T2" fmla="*/ 55 w 211"/>
              <a:gd name="T3" fmla="*/ 0 h 146"/>
              <a:gd name="T4" fmla="*/ 211 w 211"/>
              <a:gd name="T5" fmla="*/ 137 h 146"/>
              <a:gd name="T6" fmla="*/ 147 w 211"/>
              <a:gd name="T7" fmla="*/ 146 h 146"/>
              <a:gd name="T8" fmla="*/ 0 w 211"/>
              <a:gd name="T9" fmla="*/ 9 h 146"/>
              <a:gd name="T10" fmla="*/ 0 w 211"/>
              <a:gd name="T11" fmla="*/ 9 h 146"/>
            </a:gdLst>
            <a:ahLst/>
            <a:cxnLst>
              <a:cxn ang="0">
                <a:pos x="T0" y="T1"/>
              </a:cxn>
              <a:cxn ang="0">
                <a:pos x="T2" y="T3"/>
              </a:cxn>
              <a:cxn ang="0">
                <a:pos x="T4" y="T5"/>
              </a:cxn>
              <a:cxn ang="0">
                <a:pos x="T6" y="T7"/>
              </a:cxn>
              <a:cxn ang="0">
                <a:pos x="T8" y="T9"/>
              </a:cxn>
              <a:cxn ang="0">
                <a:pos x="T10" y="T11"/>
              </a:cxn>
            </a:cxnLst>
            <a:rect l="0" t="0" r="r" b="b"/>
            <a:pathLst>
              <a:path w="211" h="146">
                <a:moveTo>
                  <a:pt x="0" y="9"/>
                </a:moveTo>
                <a:lnTo>
                  <a:pt x="55" y="0"/>
                </a:lnTo>
                <a:lnTo>
                  <a:pt x="211" y="137"/>
                </a:lnTo>
                <a:lnTo>
                  <a:pt x="147" y="146"/>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87" name="Freeform 207"/>
          <p:cNvSpPr>
            <a:spLocks/>
          </p:cNvSpPr>
          <p:nvPr/>
        </p:nvSpPr>
        <p:spPr bwMode="auto">
          <a:xfrm>
            <a:off x="4948238" y="2227263"/>
            <a:ext cx="347662" cy="58737"/>
          </a:xfrm>
          <a:custGeom>
            <a:avLst/>
            <a:gdLst>
              <a:gd name="T0" fmla="*/ 0 w 219"/>
              <a:gd name="T1" fmla="*/ 9 h 37"/>
              <a:gd name="T2" fmla="*/ 155 w 219"/>
              <a:gd name="T3" fmla="*/ 37 h 37"/>
              <a:gd name="T4" fmla="*/ 219 w 219"/>
              <a:gd name="T5" fmla="*/ 28 h 37"/>
              <a:gd name="T6" fmla="*/ 64 w 219"/>
              <a:gd name="T7" fmla="*/ 0 h 37"/>
              <a:gd name="T8" fmla="*/ 0 w 219"/>
              <a:gd name="T9" fmla="*/ 9 h 37"/>
              <a:gd name="T10" fmla="*/ 0 w 219"/>
              <a:gd name="T11" fmla="*/ 9 h 37"/>
            </a:gdLst>
            <a:ahLst/>
            <a:cxnLst>
              <a:cxn ang="0">
                <a:pos x="T0" y="T1"/>
              </a:cxn>
              <a:cxn ang="0">
                <a:pos x="T2" y="T3"/>
              </a:cxn>
              <a:cxn ang="0">
                <a:pos x="T4" y="T5"/>
              </a:cxn>
              <a:cxn ang="0">
                <a:pos x="T6" y="T7"/>
              </a:cxn>
              <a:cxn ang="0">
                <a:pos x="T8" y="T9"/>
              </a:cxn>
              <a:cxn ang="0">
                <a:pos x="T10" y="T11"/>
              </a:cxn>
            </a:cxnLst>
            <a:rect l="0" t="0" r="r" b="b"/>
            <a:pathLst>
              <a:path w="219" h="37">
                <a:moveTo>
                  <a:pt x="0" y="9"/>
                </a:moveTo>
                <a:lnTo>
                  <a:pt x="155" y="37"/>
                </a:lnTo>
                <a:lnTo>
                  <a:pt x="219" y="28"/>
                </a:lnTo>
                <a:lnTo>
                  <a:pt x="64" y="0"/>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88" name="Freeform 208"/>
          <p:cNvSpPr>
            <a:spLocks/>
          </p:cNvSpPr>
          <p:nvPr/>
        </p:nvSpPr>
        <p:spPr bwMode="auto">
          <a:xfrm>
            <a:off x="4948238" y="2835275"/>
            <a:ext cx="347662" cy="144463"/>
          </a:xfrm>
          <a:custGeom>
            <a:avLst/>
            <a:gdLst>
              <a:gd name="T0" fmla="*/ 0 w 219"/>
              <a:gd name="T1" fmla="*/ 9 h 91"/>
              <a:gd name="T2" fmla="*/ 64 w 219"/>
              <a:gd name="T3" fmla="*/ 0 h 91"/>
              <a:gd name="T4" fmla="*/ 219 w 219"/>
              <a:gd name="T5" fmla="*/ 73 h 91"/>
              <a:gd name="T6" fmla="*/ 155 w 219"/>
              <a:gd name="T7" fmla="*/ 91 h 91"/>
              <a:gd name="T8" fmla="*/ 0 w 219"/>
              <a:gd name="T9" fmla="*/ 9 h 91"/>
              <a:gd name="T10" fmla="*/ 0 w 219"/>
              <a:gd name="T11" fmla="*/ 9 h 91"/>
            </a:gdLst>
            <a:ahLst/>
            <a:cxnLst>
              <a:cxn ang="0">
                <a:pos x="T0" y="T1"/>
              </a:cxn>
              <a:cxn ang="0">
                <a:pos x="T2" y="T3"/>
              </a:cxn>
              <a:cxn ang="0">
                <a:pos x="T4" y="T5"/>
              </a:cxn>
              <a:cxn ang="0">
                <a:pos x="T6" y="T7"/>
              </a:cxn>
              <a:cxn ang="0">
                <a:pos x="T8" y="T9"/>
              </a:cxn>
              <a:cxn ang="0">
                <a:pos x="T10" y="T11"/>
              </a:cxn>
            </a:cxnLst>
            <a:rect l="0" t="0" r="r" b="b"/>
            <a:pathLst>
              <a:path w="219" h="91">
                <a:moveTo>
                  <a:pt x="0" y="9"/>
                </a:moveTo>
                <a:lnTo>
                  <a:pt x="64" y="0"/>
                </a:lnTo>
                <a:lnTo>
                  <a:pt x="219" y="73"/>
                </a:lnTo>
                <a:lnTo>
                  <a:pt x="155" y="91"/>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89" name="Freeform 209"/>
          <p:cNvSpPr>
            <a:spLocks/>
          </p:cNvSpPr>
          <p:nvPr/>
        </p:nvSpPr>
        <p:spPr bwMode="auto">
          <a:xfrm>
            <a:off x="5194300" y="2271713"/>
            <a:ext cx="349250" cy="57150"/>
          </a:xfrm>
          <a:custGeom>
            <a:avLst/>
            <a:gdLst>
              <a:gd name="T0" fmla="*/ 0 w 220"/>
              <a:gd name="T1" fmla="*/ 9 h 36"/>
              <a:gd name="T2" fmla="*/ 165 w 220"/>
              <a:gd name="T3" fmla="*/ 36 h 36"/>
              <a:gd name="T4" fmla="*/ 220 w 220"/>
              <a:gd name="T5" fmla="*/ 27 h 36"/>
              <a:gd name="T6" fmla="*/ 64 w 220"/>
              <a:gd name="T7" fmla="*/ 0 h 36"/>
              <a:gd name="T8" fmla="*/ 0 w 220"/>
              <a:gd name="T9" fmla="*/ 9 h 36"/>
              <a:gd name="T10" fmla="*/ 0 w 220"/>
              <a:gd name="T11" fmla="*/ 9 h 36"/>
            </a:gdLst>
            <a:ahLst/>
            <a:cxnLst>
              <a:cxn ang="0">
                <a:pos x="T0" y="T1"/>
              </a:cxn>
              <a:cxn ang="0">
                <a:pos x="T2" y="T3"/>
              </a:cxn>
              <a:cxn ang="0">
                <a:pos x="T4" y="T5"/>
              </a:cxn>
              <a:cxn ang="0">
                <a:pos x="T6" y="T7"/>
              </a:cxn>
              <a:cxn ang="0">
                <a:pos x="T8" y="T9"/>
              </a:cxn>
              <a:cxn ang="0">
                <a:pos x="T10" y="T11"/>
              </a:cxn>
            </a:cxnLst>
            <a:rect l="0" t="0" r="r" b="b"/>
            <a:pathLst>
              <a:path w="220" h="36">
                <a:moveTo>
                  <a:pt x="0" y="9"/>
                </a:moveTo>
                <a:lnTo>
                  <a:pt x="165" y="36"/>
                </a:lnTo>
                <a:lnTo>
                  <a:pt x="220" y="27"/>
                </a:lnTo>
                <a:lnTo>
                  <a:pt x="64" y="0"/>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90" name="Freeform 210"/>
          <p:cNvSpPr>
            <a:spLocks/>
          </p:cNvSpPr>
          <p:nvPr/>
        </p:nvSpPr>
        <p:spPr bwMode="auto">
          <a:xfrm>
            <a:off x="5194300" y="2951163"/>
            <a:ext cx="349250" cy="203200"/>
          </a:xfrm>
          <a:custGeom>
            <a:avLst/>
            <a:gdLst>
              <a:gd name="T0" fmla="*/ 0 w 220"/>
              <a:gd name="T1" fmla="*/ 18 h 128"/>
              <a:gd name="T2" fmla="*/ 64 w 220"/>
              <a:gd name="T3" fmla="*/ 0 h 128"/>
              <a:gd name="T4" fmla="*/ 220 w 220"/>
              <a:gd name="T5" fmla="*/ 109 h 128"/>
              <a:gd name="T6" fmla="*/ 156 w 220"/>
              <a:gd name="T7" fmla="*/ 128 h 128"/>
              <a:gd name="T8" fmla="*/ 0 w 220"/>
              <a:gd name="T9" fmla="*/ 18 h 128"/>
              <a:gd name="T10" fmla="*/ 0 w 220"/>
              <a:gd name="T11" fmla="*/ 18 h 128"/>
            </a:gdLst>
            <a:ahLst/>
            <a:cxnLst>
              <a:cxn ang="0">
                <a:pos x="T0" y="T1"/>
              </a:cxn>
              <a:cxn ang="0">
                <a:pos x="T2" y="T3"/>
              </a:cxn>
              <a:cxn ang="0">
                <a:pos x="T4" y="T5"/>
              </a:cxn>
              <a:cxn ang="0">
                <a:pos x="T6" y="T7"/>
              </a:cxn>
              <a:cxn ang="0">
                <a:pos x="T8" y="T9"/>
              </a:cxn>
              <a:cxn ang="0">
                <a:pos x="T10" y="T11"/>
              </a:cxn>
            </a:cxnLst>
            <a:rect l="0" t="0" r="r" b="b"/>
            <a:pathLst>
              <a:path w="220" h="128">
                <a:moveTo>
                  <a:pt x="0" y="18"/>
                </a:moveTo>
                <a:lnTo>
                  <a:pt x="64" y="0"/>
                </a:lnTo>
                <a:lnTo>
                  <a:pt x="220" y="109"/>
                </a:lnTo>
                <a:lnTo>
                  <a:pt x="156" y="128"/>
                </a:lnTo>
                <a:lnTo>
                  <a:pt x="0" y="18"/>
                </a:lnTo>
                <a:lnTo>
                  <a:pt x="0" y="18"/>
                </a:lnTo>
                <a:close/>
              </a:path>
            </a:pathLst>
          </a:custGeom>
          <a:solidFill>
            <a:srgbClr val="BFBF99"/>
          </a:solidFill>
          <a:ln w="14288">
            <a:solidFill>
              <a:srgbClr val="000000"/>
            </a:solidFill>
            <a:prstDash val="solid"/>
            <a:round/>
            <a:headEnd/>
            <a:tailEnd/>
          </a:ln>
        </p:spPr>
        <p:txBody>
          <a:bodyPr/>
          <a:lstStyle/>
          <a:p>
            <a:endParaRPr lang="it-IT"/>
          </a:p>
        </p:txBody>
      </p:sp>
      <p:sp>
        <p:nvSpPr>
          <p:cNvPr id="174291" name="Freeform 211"/>
          <p:cNvSpPr>
            <a:spLocks/>
          </p:cNvSpPr>
          <p:nvPr/>
        </p:nvSpPr>
        <p:spPr bwMode="auto">
          <a:xfrm>
            <a:off x="5456238" y="2314575"/>
            <a:ext cx="347662" cy="57150"/>
          </a:xfrm>
          <a:custGeom>
            <a:avLst/>
            <a:gdLst>
              <a:gd name="T0" fmla="*/ 0 w 219"/>
              <a:gd name="T1" fmla="*/ 9 h 36"/>
              <a:gd name="T2" fmla="*/ 165 w 219"/>
              <a:gd name="T3" fmla="*/ 36 h 36"/>
              <a:gd name="T4" fmla="*/ 219 w 219"/>
              <a:gd name="T5" fmla="*/ 27 h 36"/>
              <a:gd name="T6" fmla="*/ 55 w 219"/>
              <a:gd name="T7" fmla="*/ 0 h 36"/>
              <a:gd name="T8" fmla="*/ 0 w 219"/>
              <a:gd name="T9" fmla="*/ 9 h 36"/>
              <a:gd name="T10" fmla="*/ 0 w 219"/>
              <a:gd name="T11" fmla="*/ 9 h 36"/>
            </a:gdLst>
            <a:ahLst/>
            <a:cxnLst>
              <a:cxn ang="0">
                <a:pos x="T0" y="T1"/>
              </a:cxn>
              <a:cxn ang="0">
                <a:pos x="T2" y="T3"/>
              </a:cxn>
              <a:cxn ang="0">
                <a:pos x="T4" y="T5"/>
              </a:cxn>
              <a:cxn ang="0">
                <a:pos x="T6" y="T7"/>
              </a:cxn>
              <a:cxn ang="0">
                <a:pos x="T8" y="T9"/>
              </a:cxn>
              <a:cxn ang="0">
                <a:pos x="T10" y="T11"/>
              </a:cxn>
            </a:cxnLst>
            <a:rect l="0" t="0" r="r" b="b"/>
            <a:pathLst>
              <a:path w="219" h="36">
                <a:moveTo>
                  <a:pt x="0" y="9"/>
                </a:moveTo>
                <a:lnTo>
                  <a:pt x="165" y="36"/>
                </a:lnTo>
                <a:lnTo>
                  <a:pt x="219" y="27"/>
                </a:lnTo>
                <a:lnTo>
                  <a:pt x="55" y="0"/>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92" name="Freeform 212"/>
          <p:cNvSpPr>
            <a:spLocks/>
          </p:cNvSpPr>
          <p:nvPr/>
        </p:nvSpPr>
        <p:spPr bwMode="auto">
          <a:xfrm>
            <a:off x="5441950" y="3124200"/>
            <a:ext cx="347663" cy="174625"/>
          </a:xfrm>
          <a:custGeom>
            <a:avLst/>
            <a:gdLst>
              <a:gd name="T0" fmla="*/ 0 w 219"/>
              <a:gd name="T1" fmla="*/ 19 h 110"/>
              <a:gd name="T2" fmla="*/ 64 w 219"/>
              <a:gd name="T3" fmla="*/ 0 h 110"/>
              <a:gd name="T4" fmla="*/ 219 w 219"/>
              <a:gd name="T5" fmla="*/ 92 h 110"/>
              <a:gd name="T6" fmla="*/ 164 w 219"/>
              <a:gd name="T7" fmla="*/ 110 h 110"/>
              <a:gd name="T8" fmla="*/ 0 w 219"/>
              <a:gd name="T9" fmla="*/ 19 h 110"/>
              <a:gd name="T10" fmla="*/ 0 w 219"/>
              <a:gd name="T11" fmla="*/ 19 h 110"/>
            </a:gdLst>
            <a:ahLst/>
            <a:cxnLst>
              <a:cxn ang="0">
                <a:pos x="T0" y="T1"/>
              </a:cxn>
              <a:cxn ang="0">
                <a:pos x="T2" y="T3"/>
              </a:cxn>
              <a:cxn ang="0">
                <a:pos x="T4" y="T5"/>
              </a:cxn>
              <a:cxn ang="0">
                <a:pos x="T6" y="T7"/>
              </a:cxn>
              <a:cxn ang="0">
                <a:pos x="T8" y="T9"/>
              </a:cxn>
              <a:cxn ang="0">
                <a:pos x="T10" y="T11"/>
              </a:cxn>
            </a:cxnLst>
            <a:rect l="0" t="0" r="r" b="b"/>
            <a:pathLst>
              <a:path w="219" h="110">
                <a:moveTo>
                  <a:pt x="0" y="19"/>
                </a:moveTo>
                <a:lnTo>
                  <a:pt x="64" y="0"/>
                </a:lnTo>
                <a:lnTo>
                  <a:pt x="219" y="92"/>
                </a:lnTo>
                <a:lnTo>
                  <a:pt x="164" y="110"/>
                </a:lnTo>
                <a:lnTo>
                  <a:pt x="0" y="19"/>
                </a:lnTo>
                <a:lnTo>
                  <a:pt x="0" y="19"/>
                </a:lnTo>
                <a:close/>
              </a:path>
            </a:pathLst>
          </a:custGeom>
          <a:solidFill>
            <a:srgbClr val="BFBF99"/>
          </a:solidFill>
          <a:ln w="14288">
            <a:solidFill>
              <a:srgbClr val="000000"/>
            </a:solidFill>
            <a:prstDash val="solid"/>
            <a:round/>
            <a:headEnd/>
            <a:tailEnd/>
          </a:ln>
        </p:spPr>
        <p:txBody>
          <a:bodyPr/>
          <a:lstStyle/>
          <a:p>
            <a:endParaRPr lang="it-IT"/>
          </a:p>
        </p:txBody>
      </p:sp>
      <p:sp>
        <p:nvSpPr>
          <p:cNvPr id="174293" name="Freeform 213"/>
          <p:cNvSpPr>
            <a:spLocks/>
          </p:cNvSpPr>
          <p:nvPr/>
        </p:nvSpPr>
        <p:spPr bwMode="auto">
          <a:xfrm>
            <a:off x="5718175" y="2357438"/>
            <a:ext cx="361950" cy="58737"/>
          </a:xfrm>
          <a:custGeom>
            <a:avLst/>
            <a:gdLst>
              <a:gd name="T0" fmla="*/ 0 w 228"/>
              <a:gd name="T1" fmla="*/ 9 h 37"/>
              <a:gd name="T2" fmla="*/ 164 w 228"/>
              <a:gd name="T3" fmla="*/ 37 h 37"/>
              <a:gd name="T4" fmla="*/ 228 w 228"/>
              <a:gd name="T5" fmla="*/ 28 h 37"/>
              <a:gd name="T6" fmla="*/ 54 w 228"/>
              <a:gd name="T7" fmla="*/ 0 h 37"/>
              <a:gd name="T8" fmla="*/ 0 w 228"/>
              <a:gd name="T9" fmla="*/ 9 h 37"/>
              <a:gd name="T10" fmla="*/ 0 w 228"/>
              <a:gd name="T11" fmla="*/ 9 h 37"/>
            </a:gdLst>
            <a:ahLst/>
            <a:cxnLst>
              <a:cxn ang="0">
                <a:pos x="T0" y="T1"/>
              </a:cxn>
              <a:cxn ang="0">
                <a:pos x="T2" y="T3"/>
              </a:cxn>
              <a:cxn ang="0">
                <a:pos x="T4" y="T5"/>
              </a:cxn>
              <a:cxn ang="0">
                <a:pos x="T6" y="T7"/>
              </a:cxn>
              <a:cxn ang="0">
                <a:pos x="T8" y="T9"/>
              </a:cxn>
              <a:cxn ang="0">
                <a:pos x="T10" y="T11"/>
              </a:cxn>
            </a:cxnLst>
            <a:rect l="0" t="0" r="r" b="b"/>
            <a:pathLst>
              <a:path w="228" h="37">
                <a:moveTo>
                  <a:pt x="0" y="9"/>
                </a:moveTo>
                <a:lnTo>
                  <a:pt x="164" y="37"/>
                </a:lnTo>
                <a:lnTo>
                  <a:pt x="228" y="28"/>
                </a:lnTo>
                <a:lnTo>
                  <a:pt x="54" y="0"/>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94" name="Freeform 214"/>
          <p:cNvSpPr>
            <a:spLocks/>
          </p:cNvSpPr>
          <p:nvPr/>
        </p:nvSpPr>
        <p:spPr bwMode="auto">
          <a:xfrm>
            <a:off x="5702300" y="3254375"/>
            <a:ext cx="363538" cy="44450"/>
          </a:xfrm>
          <a:custGeom>
            <a:avLst/>
            <a:gdLst>
              <a:gd name="T0" fmla="*/ 0 w 229"/>
              <a:gd name="T1" fmla="*/ 28 h 28"/>
              <a:gd name="T2" fmla="*/ 55 w 229"/>
              <a:gd name="T3" fmla="*/ 10 h 28"/>
              <a:gd name="T4" fmla="*/ 229 w 229"/>
              <a:gd name="T5" fmla="*/ 0 h 28"/>
              <a:gd name="T6" fmla="*/ 165 w 229"/>
              <a:gd name="T7" fmla="*/ 19 h 28"/>
              <a:gd name="T8" fmla="*/ 0 w 229"/>
              <a:gd name="T9" fmla="*/ 28 h 28"/>
              <a:gd name="T10" fmla="*/ 0 w 229"/>
              <a:gd name="T11" fmla="*/ 28 h 28"/>
            </a:gdLst>
            <a:ahLst/>
            <a:cxnLst>
              <a:cxn ang="0">
                <a:pos x="T0" y="T1"/>
              </a:cxn>
              <a:cxn ang="0">
                <a:pos x="T2" y="T3"/>
              </a:cxn>
              <a:cxn ang="0">
                <a:pos x="T4" y="T5"/>
              </a:cxn>
              <a:cxn ang="0">
                <a:pos x="T6" y="T7"/>
              </a:cxn>
              <a:cxn ang="0">
                <a:pos x="T8" y="T9"/>
              </a:cxn>
              <a:cxn ang="0">
                <a:pos x="T10" y="T11"/>
              </a:cxn>
            </a:cxnLst>
            <a:rect l="0" t="0" r="r" b="b"/>
            <a:pathLst>
              <a:path w="229" h="28">
                <a:moveTo>
                  <a:pt x="0" y="28"/>
                </a:moveTo>
                <a:lnTo>
                  <a:pt x="55" y="10"/>
                </a:lnTo>
                <a:lnTo>
                  <a:pt x="229" y="0"/>
                </a:lnTo>
                <a:lnTo>
                  <a:pt x="165" y="19"/>
                </a:lnTo>
                <a:lnTo>
                  <a:pt x="0" y="28"/>
                </a:lnTo>
                <a:lnTo>
                  <a:pt x="0" y="28"/>
                </a:lnTo>
                <a:close/>
              </a:path>
            </a:pathLst>
          </a:custGeom>
          <a:solidFill>
            <a:srgbClr val="BFBF99"/>
          </a:solidFill>
          <a:ln w="14288">
            <a:solidFill>
              <a:srgbClr val="000000"/>
            </a:solidFill>
            <a:prstDash val="solid"/>
            <a:round/>
            <a:headEnd/>
            <a:tailEnd/>
          </a:ln>
        </p:spPr>
        <p:txBody>
          <a:bodyPr/>
          <a:lstStyle/>
          <a:p>
            <a:endParaRPr lang="it-IT"/>
          </a:p>
        </p:txBody>
      </p:sp>
      <p:sp>
        <p:nvSpPr>
          <p:cNvPr id="174295" name="Freeform 215"/>
          <p:cNvSpPr>
            <a:spLocks/>
          </p:cNvSpPr>
          <p:nvPr/>
        </p:nvSpPr>
        <p:spPr bwMode="auto">
          <a:xfrm>
            <a:off x="5978525" y="2401888"/>
            <a:ext cx="377825" cy="57150"/>
          </a:xfrm>
          <a:custGeom>
            <a:avLst/>
            <a:gdLst>
              <a:gd name="T0" fmla="*/ 0 w 238"/>
              <a:gd name="T1" fmla="*/ 9 h 36"/>
              <a:gd name="T2" fmla="*/ 174 w 238"/>
              <a:gd name="T3" fmla="*/ 36 h 36"/>
              <a:gd name="T4" fmla="*/ 238 w 238"/>
              <a:gd name="T5" fmla="*/ 27 h 36"/>
              <a:gd name="T6" fmla="*/ 64 w 238"/>
              <a:gd name="T7" fmla="*/ 0 h 36"/>
              <a:gd name="T8" fmla="*/ 0 w 238"/>
              <a:gd name="T9" fmla="*/ 9 h 36"/>
              <a:gd name="T10" fmla="*/ 0 w 238"/>
              <a:gd name="T11" fmla="*/ 9 h 36"/>
            </a:gdLst>
            <a:ahLst/>
            <a:cxnLst>
              <a:cxn ang="0">
                <a:pos x="T0" y="T1"/>
              </a:cxn>
              <a:cxn ang="0">
                <a:pos x="T2" y="T3"/>
              </a:cxn>
              <a:cxn ang="0">
                <a:pos x="T4" y="T5"/>
              </a:cxn>
              <a:cxn ang="0">
                <a:pos x="T6" y="T7"/>
              </a:cxn>
              <a:cxn ang="0">
                <a:pos x="T8" y="T9"/>
              </a:cxn>
              <a:cxn ang="0">
                <a:pos x="T10" y="T11"/>
              </a:cxn>
            </a:cxnLst>
            <a:rect l="0" t="0" r="r" b="b"/>
            <a:pathLst>
              <a:path w="238" h="36">
                <a:moveTo>
                  <a:pt x="0" y="9"/>
                </a:moveTo>
                <a:lnTo>
                  <a:pt x="174" y="36"/>
                </a:lnTo>
                <a:lnTo>
                  <a:pt x="238" y="27"/>
                </a:lnTo>
                <a:lnTo>
                  <a:pt x="64" y="0"/>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96" name="Freeform 216"/>
          <p:cNvSpPr>
            <a:spLocks/>
          </p:cNvSpPr>
          <p:nvPr/>
        </p:nvSpPr>
        <p:spPr bwMode="auto">
          <a:xfrm>
            <a:off x="5964238" y="3109913"/>
            <a:ext cx="377825" cy="174625"/>
          </a:xfrm>
          <a:custGeom>
            <a:avLst/>
            <a:gdLst>
              <a:gd name="T0" fmla="*/ 0 w 238"/>
              <a:gd name="T1" fmla="*/ 110 h 110"/>
              <a:gd name="T2" fmla="*/ 64 w 238"/>
              <a:gd name="T3" fmla="*/ 91 h 110"/>
              <a:gd name="T4" fmla="*/ 238 w 238"/>
              <a:gd name="T5" fmla="*/ 0 h 110"/>
              <a:gd name="T6" fmla="*/ 174 w 238"/>
              <a:gd name="T7" fmla="*/ 9 h 110"/>
              <a:gd name="T8" fmla="*/ 0 w 238"/>
              <a:gd name="T9" fmla="*/ 110 h 110"/>
              <a:gd name="T10" fmla="*/ 0 w 238"/>
              <a:gd name="T11" fmla="*/ 110 h 110"/>
            </a:gdLst>
            <a:ahLst/>
            <a:cxnLst>
              <a:cxn ang="0">
                <a:pos x="T0" y="T1"/>
              </a:cxn>
              <a:cxn ang="0">
                <a:pos x="T2" y="T3"/>
              </a:cxn>
              <a:cxn ang="0">
                <a:pos x="T4" y="T5"/>
              </a:cxn>
              <a:cxn ang="0">
                <a:pos x="T6" y="T7"/>
              </a:cxn>
              <a:cxn ang="0">
                <a:pos x="T8" y="T9"/>
              </a:cxn>
              <a:cxn ang="0">
                <a:pos x="T10" y="T11"/>
              </a:cxn>
            </a:cxnLst>
            <a:rect l="0" t="0" r="r" b="b"/>
            <a:pathLst>
              <a:path w="238" h="110">
                <a:moveTo>
                  <a:pt x="0" y="110"/>
                </a:moveTo>
                <a:lnTo>
                  <a:pt x="64" y="91"/>
                </a:lnTo>
                <a:lnTo>
                  <a:pt x="238" y="0"/>
                </a:lnTo>
                <a:lnTo>
                  <a:pt x="174" y="9"/>
                </a:lnTo>
                <a:lnTo>
                  <a:pt x="0" y="110"/>
                </a:lnTo>
                <a:lnTo>
                  <a:pt x="0" y="110"/>
                </a:lnTo>
                <a:close/>
              </a:path>
            </a:pathLst>
          </a:custGeom>
          <a:solidFill>
            <a:srgbClr val="808066"/>
          </a:solidFill>
          <a:ln w="14288">
            <a:solidFill>
              <a:srgbClr val="000000"/>
            </a:solidFill>
            <a:prstDash val="solid"/>
            <a:round/>
            <a:headEnd/>
            <a:tailEnd/>
          </a:ln>
        </p:spPr>
        <p:txBody>
          <a:bodyPr/>
          <a:lstStyle/>
          <a:p>
            <a:endParaRPr lang="it-IT"/>
          </a:p>
        </p:txBody>
      </p:sp>
      <p:sp>
        <p:nvSpPr>
          <p:cNvPr id="174297" name="Freeform 217"/>
          <p:cNvSpPr>
            <a:spLocks/>
          </p:cNvSpPr>
          <p:nvPr/>
        </p:nvSpPr>
        <p:spPr bwMode="auto">
          <a:xfrm>
            <a:off x="6254750" y="2444750"/>
            <a:ext cx="392113" cy="57150"/>
          </a:xfrm>
          <a:custGeom>
            <a:avLst/>
            <a:gdLst>
              <a:gd name="T0" fmla="*/ 0 w 247"/>
              <a:gd name="T1" fmla="*/ 9 h 36"/>
              <a:gd name="T2" fmla="*/ 183 w 247"/>
              <a:gd name="T3" fmla="*/ 36 h 36"/>
              <a:gd name="T4" fmla="*/ 247 w 247"/>
              <a:gd name="T5" fmla="*/ 27 h 36"/>
              <a:gd name="T6" fmla="*/ 64 w 247"/>
              <a:gd name="T7" fmla="*/ 0 h 36"/>
              <a:gd name="T8" fmla="*/ 0 w 247"/>
              <a:gd name="T9" fmla="*/ 9 h 36"/>
              <a:gd name="T10" fmla="*/ 0 w 247"/>
              <a:gd name="T11" fmla="*/ 9 h 36"/>
            </a:gdLst>
            <a:ahLst/>
            <a:cxnLst>
              <a:cxn ang="0">
                <a:pos x="T0" y="T1"/>
              </a:cxn>
              <a:cxn ang="0">
                <a:pos x="T2" y="T3"/>
              </a:cxn>
              <a:cxn ang="0">
                <a:pos x="T4" y="T5"/>
              </a:cxn>
              <a:cxn ang="0">
                <a:pos x="T6" y="T7"/>
              </a:cxn>
              <a:cxn ang="0">
                <a:pos x="T8" y="T9"/>
              </a:cxn>
              <a:cxn ang="0">
                <a:pos x="T10" y="T11"/>
              </a:cxn>
            </a:cxnLst>
            <a:rect l="0" t="0" r="r" b="b"/>
            <a:pathLst>
              <a:path w="247" h="36">
                <a:moveTo>
                  <a:pt x="0" y="9"/>
                </a:moveTo>
                <a:lnTo>
                  <a:pt x="183" y="36"/>
                </a:lnTo>
                <a:lnTo>
                  <a:pt x="247" y="27"/>
                </a:lnTo>
                <a:lnTo>
                  <a:pt x="64" y="0"/>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98" name="Freeform 218"/>
          <p:cNvSpPr>
            <a:spLocks/>
          </p:cNvSpPr>
          <p:nvPr/>
        </p:nvSpPr>
        <p:spPr bwMode="auto">
          <a:xfrm>
            <a:off x="6240463" y="3109913"/>
            <a:ext cx="377825" cy="188912"/>
          </a:xfrm>
          <a:custGeom>
            <a:avLst/>
            <a:gdLst>
              <a:gd name="T0" fmla="*/ 0 w 238"/>
              <a:gd name="T1" fmla="*/ 9 h 119"/>
              <a:gd name="T2" fmla="*/ 64 w 238"/>
              <a:gd name="T3" fmla="*/ 0 h 119"/>
              <a:gd name="T4" fmla="*/ 238 w 238"/>
              <a:gd name="T5" fmla="*/ 101 h 119"/>
              <a:gd name="T6" fmla="*/ 183 w 238"/>
              <a:gd name="T7" fmla="*/ 119 h 119"/>
              <a:gd name="T8" fmla="*/ 0 w 238"/>
              <a:gd name="T9" fmla="*/ 9 h 119"/>
              <a:gd name="T10" fmla="*/ 0 w 238"/>
              <a:gd name="T11" fmla="*/ 9 h 119"/>
            </a:gdLst>
            <a:ahLst/>
            <a:cxnLst>
              <a:cxn ang="0">
                <a:pos x="T0" y="T1"/>
              </a:cxn>
              <a:cxn ang="0">
                <a:pos x="T2" y="T3"/>
              </a:cxn>
              <a:cxn ang="0">
                <a:pos x="T4" y="T5"/>
              </a:cxn>
              <a:cxn ang="0">
                <a:pos x="T6" y="T7"/>
              </a:cxn>
              <a:cxn ang="0">
                <a:pos x="T8" y="T9"/>
              </a:cxn>
              <a:cxn ang="0">
                <a:pos x="T10" y="T11"/>
              </a:cxn>
            </a:cxnLst>
            <a:rect l="0" t="0" r="r" b="b"/>
            <a:pathLst>
              <a:path w="238" h="119">
                <a:moveTo>
                  <a:pt x="0" y="9"/>
                </a:moveTo>
                <a:lnTo>
                  <a:pt x="64" y="0"/>
                </a:lnTo>
                <a:lnTo>
                  <a:pt x="238" y="101"/>
                </a:lnTo>
                <a:lnTo>
                  <a:pt x="183" y="119"/>
                </a:lnTo>
                <a:lnTo>
                  <a:pt x="0" y="9"/>
                </a:lnTo>
                <a:lnTo>
                  <a:pt x="0" y="9"/>
                </a:lnTo>
                <a:close/>
              </a:path>
            </a:pathLst>
          </a:custGeom>
          <a:solidFill>
            <a:srgbClr val="BFBF99"/>
          </a:solidFill>
          <a:ln w="14288">
            <a:solidFill>
              <a:srgbClr val="000000"/>
            </a:solidFill>
            <a:prstDash val="solid"/>
            <a:round/>
            <a:headEnd/>
            <a:tailEnd/>
          </a:ln>
        </p:spPr>
        <p:txBody>
          <a:bodyPr/>
          <a:lstStyle/>
          <a:p>
            <a:endParaRPr lang="it-IT"/>
          </a:p>
        </p:txBody>
      </p:sp>
      <p:sp>
        <p:nvSpPr>
          <p:cNvPr id="174299" name="Freeform 219"/>
          <p:cNvSpPr>
            <a:spLocks/>
          </p:cNvSpPr>
          <p:nvPr/>
        </p:nvSpPr>
        <p:spPr bwMode="auto">
          <a:xfrm>
            <a:off x="6530975" y="2487613"/>
            <a:ext cx="115888" cy="811212"/>
          </a:xfrm>
          <a:custGeom>
            <a:avLst/>
            <a:gdLst>
              <a:gd name="T0" fmla="*/ 0 w 73"/>
              <a:gd name="T1" fmla="*/ 511 h 511"/>
              <a:gd name="T2" fmla="*/ 55 w 73"/>
              <a:gd name="T3" fmla="*/ 493 h 511"/>
              <a:gd name="T4" fmla="*/ 73 w 73"/>
              <a:gd name="T5" fmla="*/ 0 h 511"/>
              <a:gd name="T6" fmla="*/ 9 w 73"/>
              <a:gd name="T7" fmla="*/ 9 h 511"/>
              <a:gd name="T8" fmla="*/ 0 w 73"/>
              <a:gd name="T9" fmla="*/ 511 h 511"/>
              <a:gd name="T10" fmla="*/ 0 w 73"/>
              <a:gd name="T11" fmla="*/ 511 h 511"/>
            </a:gdLst>
            <a:ahLst/>
            <a:cxnLst>
              <a:cxn ang="0">
                <a:pos x="T0" y="T1"/>
              </a:cxn>
              <a:cxn ang="0">
                <a:pos x="T2" y="T3"/>
              </a:cxn>
              <a:cxn ang="0">
                <a:pos x="T4" y="T5"/>
              </a:cxn>
              <a:cxn ang="0">
                <a:pos x="T6" y="T7"/>
              </a:cxn>
              <a:cxn ang="0">
                <a:pos x="T8" y="T9"/>
              </a:cxn>
              <a:cxn ang="0">
                <a:pos x="T10" y="T11"/>
              </a:cxn>
            </a:cxnLst>
            <a:rect l="0" t="0" r="r" b="b"/>
            <a:pathLst>
              <a:path w="73" h="511">
                <a:moveTo>
                  <a:pt x="0" y="511"/>
                </a:moveTo>
                <a:lnTo>
                  <a:pt x="55" y="493"/>
                </a:lnTo>
                <a:lnTo>
                  <a:pt x="73" y="0"/>
                </a:lnTo>
                <a:lnTo>
                  <a:pt x="9" y="9"/>
                </a:lnTo>
                <a:lnTo>
                  <a:pt x="0" y="511"/>
                </a:lnTo>
                <a:lnTo>
                  <a:pt x="0" y="511"/>
                </a:lnTo>
                <a:close/>
              </a:path>
            </a:pathLst>
          </a:custGeom>
          <a:solidFill>
            <a:srgbClr val="808066"/>
          </a:solidFill>
          <a:ln w="14288">
            <a:solidFill>
              <a:srgbClr val="000000"/>
            </a:solidFill>
            <a:prstDash val="solid"/>
            <a:round/>
            <a:headEnd/>
            <a:tailEnd/>
          </a:ln>
        </p:spPr>
        <p:txBody>
          <a:bodyPr/>
          <a:lstStyle/>
          <a:p>
            <a:endParaRPr lang="it-IT"/>
          </a:p>
        </p:txBody>
      </p:sp>
      <p:sp>
        <p:nvSpPr>
          <p:cNvPr id="174300" name="Freeform 220"/>
          <p:cNvSpPr>
            <a:spLocks/>
          </p:cNvSpPr>
          <p:nvPr/>
        </p:nvSpPr>
        <p:spPr bwMode="auto">
          <a:xfrm>
            <a:off x="3016250" y="1938338"/>
            <a:ext cx="3529013" cy="1360487"/>
          </a:xfrm>
          <a:custGeom>
            <a:avLst/>
            <a:gdLst>
              <a:gd name="T0" fmla="*/ 0 w 2223"/>
              <a:gd name="T1" fmla="*/ 0 h 857"/>
              <a:gd name="T2" fmla="*/ 0 w 2223"/>
              <a:gd name="T3" fmla="*/ 27 h 857"/>
              <a:gd name="T4" fmla="*/ 119 w 2223"/>
              <a:gd name="T5" fmla="*/ 100 h 857"/>
              <a:gd name="T6" fmla="*/ 247 w 2223"/>
              <a:gd name="T7" fmla="*/ 109 h 857"/>
              <a:gd name="T8" fmla="*/ 375 w 2223"/>
              <a:gd name="T9" fmla="*/ 155 h 857"/>
              <a:gd name="T10" fmla="*/ 503 w 2223"/>
              <a:gd name="T11" fmla="*/ 182 h 857"/>
              <a:gd name="T12" fmla="*/ 640 w 2223"/>
              <a:gd name="T13" fmla="*/ 301 h 857"/>
              <a:gd name="T14" fmla="*/ 778 w 2223"/>
              <a:gd name="T15" fmla="*/ 282 h 857"/>
              <a:gd name="T16" fmla="*/ 924 w 2223"/>
              <a:gd name="T17" fmla="*/ 374 h 857"/>
              <a:gd name="T18" fmla="*/ 1070 w 2223"/>
              <a:gd name="T19" fmla="*/ 437 h 857"/>
              <a:gd name="T20" fmla="*/ 1217 w 2223"/>
              <a:gd name="T21" fmla="*/ 574 h 857"/>
              <a:gd name="T22" fmla="*/ 1372 w 2223"/>
              <a:gd name="T23" fmla="*/ 656 h 857"/>
              <a:gd name="T24" fmla="*/ 1528 w 2223"/>
              <a:gd name="T25" fmla="*/ 766 h 857"/>
              <a:gd name="T26" fmla="*/ 1692 w 2223"/>
              <a:gd name="T27" fmla="*/ 857 h 857"/>
              <a:gd name="T28" fmla="*/ 1857 w 2223"/>
              <a:gd name="T29" fmla="*/ 848 h 857"/>
              <a:gd name="T30" fmla="*/ 2031 w 2223"/>
              <a:gd name="T31" fmla="*/ 747 h 857"/>
              <a:gd name="T32" fmla="*/ 2214 w 2223"/>
              <a:gd name="T33" fmla="*/ 857 h 857"/>
              <a:gd name="T34" fmla="*/ 2223 w 2223"/>
              <a:gd name="T35" fmla="*/ 355 h 857"/>
              <a:gd name="T36" fmla="*/ 0 w 2223"/>
              <a:gd name="T37" fmla="*/ 0 h 857"/>
              <a:gd name="T38" fmla="*/ 0 w 2223"/>
              <a:gd name="T39" fmla="*/ 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23" h="857">
                <a:moveTo>
                  <a:pt x="0" y="0"/>
                </a:moveTo>
                <a:lnTo>
                  <a:pt x="0" y="27"/>
                </a:lnTo>
                <a:lnTo>
                  <a:pt x="119" y="100"/>
                </a:lnTo>
                <a:lnTo>
                  <a:pt x="247" y="109"/>
                </a:lnTo>
                <a:lnTo>
                  <a:pt x="375" y="155"/>
                </a:lnTo>
                <a:lnTo>
                  <a:pt x="503" y="182"/>
                </a:lnTo>
                <a:lnTo>
                  <a:pt x="640" y="301"/>
                </a:lnTo>
                <a:lnTo>
                  <a:pt x="778" y="282"/>
                </a:lnTo>
                <a:lnTo>
                  <a:pt x="924" y="374"/>
                </a:lnTo>
                <a:lnTo>
                  <a:pt x="1070" y="437"/>
                </a:lnTo>
                <a:lnTo>
                  <a:pt x="1217" y="574"/>
                </a:lnTo>
                <a:lnTo>
                  <a:pt x="1372" y="656"/>
                </a:lnTo>
                <a:lnTo>
                  <a:pt x="1528" y="766"/>
                </a:lnTo>
                <a:lnTo>
                  <a:pt x="1692" y="857"/>
                </a:lnTo>
                <a:lnTo>
                  <a:pt x="1857" y="848"/>
                </a:lnTo>
                <a:lnTo>
                  <a:pt x="2031" y="747"/>
                </a:lnTo>
                <a:lnTo>
                  <a:pt x="2214" y="857"/>
                </a:lnTo>
                <a:lnTo>
                  <a:pt x="2223" y="355"/>
                </a:lnTo>
                <a:lnTo>
                  <a:pt x="0" y="0"/>
                </a:lnTo>
                <a:lnTo>
                  <a:pt x="0" y="0"/>
                </a:lnTo>
                <a:close/>
              </a:path>
            </a:pathLst>
          </a:custGeom>
          <a:solidFill>
            <a:srgbClr val="FFFFCC"/>
          </a:solidFill>
          <a:ln w="14288">
            <a:solidFill>
              <a:srgbClr val="000000"/>
            </a:solidFill>
            <a:prstDash val="solid"/>
            <a:round/>
            <a:headEnd/>
            <a:tailEnd/>
          </a:ln>
        </p:spPr>
        <p:txBody>
          <a:bodyPr/>
          <a:lstStyle/>
          <a:p>
            <a:endParaRPr lang="it-IT"/>
          </a:p>
        </p:txBody>
      </p:sp>
      <p:sp>
        <p:nvSpPr>
          <p:cNvPr id="174301" name="Freeform 221"/>
          <p:cNvSpPr>
            <a:spLocks/>
          </p:cNvSpPr>
          <p:nvPr/>
        </p:nvSpPr>
        <p:spPr bwMode="auto">
          <a:xfrm>
            <a:off x="2770188" y="1952625"/>
            <a:ext cx="290512" cy="42863"/>
          </a:xfrm>
          <a:custGeom>
            <a:avLst/>
            <a:gdLst>
              <a:gd name="T0" fmla="*/ 0 w 183"/>
              <a:gd name="T1" fmla="*/ 9 h 27"/>
              <a:gd name="T2" fmla="*/ 119 w 183"/>
              <a:gd name="T3" fmla="*/ 27 h 27"/>
              <a:gd name="T4" fmla="*/ 183 w 183"/>
              <a:gd name="T5" fmla="*/ 18 h 27"/>
              <a:gd name="T6" fmla="*/ 64 w 183"/>
              <a:gd name="T7" fmla="*/ 0 h 27"/>
              <a:gd name="T8" fmla="*/ 0 w 183"/>
              <a:gd name="T9" fmla="*/ 9 h 27"/>
              <a:gd name="T10" fmla="*/ 0 w 183"/>
              <a:gd name="T11" fmla="*/ 9 h 27"/>
            </a:gdLst>
            <a:ahLst/>
            <a:cxnLst>
              <a:cxn ang="0">
                <a:pos x="T0" y="T1"/>
              </a:cxn>
              <a:cxn ang="0">
                <a:pos x="T2" y="T3"/>
              </a:cxn>
              <a:cxn ang="0">
                <a:pos x="T4" y="T5"/>
              </a:cxn>
              <a:cxn ang="0">
                <a:pos x="T6" y="T7"/>
              </a:cxn>
              <a:cxn ang="0">
                <a:pos x="T8" y="T9"/>
              </a:cxn>
              <a:cxn ang="0">
                <a:pos x="T10" y="T11"/>
              </a:cxn>
            </a:cxnLst>
            <a:rect l="0" t="0" r="r" b="b"/>
            <a:pathLst>
              <a:path w="183" h="27">
                <a:moveTo>
                  <a:pt x="0" y="9"/>
                </a:moveTo>
                <a:lnTo>
                  <a:pt x="119" y="27"/>
                </a:lnTo>
                <a:lnTo>
                  <a:pt x="183" y="18"/>
                </a:lnTo>
                <a:lnTo>
                  <a:pt x="64" y="0"/>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02" name="Freeform 222"/>
          <p:cNvSpPr>
            <a:spLocks/>
          </p:cNvSpPr>
          <p:nvPr/>
        </p:nvSpPr>
        <p:spPr bwMode="auto">
          <a:xfrm>
            <a:off x="2770188" y="2025650"/>
            <a:ext cx="290512" cy="71438"/>
          </a:xfrm>
          <a:custGeom>
            <a:avLst/>
            <a:gdLst>
              <a:gd name="T0" fmla="*/ 0 w 183"/>
              <a:gd name="T1" fmla="*/ 9 h 45"/>
              <a:gd name="T2" fmla="*/ 64 w 183"/>
              <a:gd name="T3" fmla="*/ 0 h 45"/>
              <a:gd name="T4" fmla="*/ 183 w 183"/>
              <a:gd name="T5" fmla="*/ 36 h 45"/>
              <a:gd name="T6" fmla="*/ 119 w 183"/>
              <a:gd name="T7" fmla="*/ 45 h 45"/>
              <a:gd name="T8" fmla="*/ 0 w 183"/>
              <a:gd name="T9" fmla="*/ 9 h 45"/>
              <a:gd name="T10" fmla="*/ 0 w 183"/>
              <a:gd name="T11" fmla="*/ 9 h 45"/>
            </a:gdLst>
            <a:ahLst/>
            <a:cxnLst>
              <a:cxn ang="0">
                <a:pos x="T0" y="T1"/>
              </a:cxn>
              <a:cxn ang="0">
                <a:pos x="T2" y="T3"/>
              </a:cxn>
              <a:cxn ang="0">
                <a:pos x="T4" y="T5"/>
              </a:cxn>
              <a:cxn ang="0">
                <a:pos x="T6" y="T7"/>
              </a:cxn>
              <a:cxn ang="0">
                <a:pos x="T8" y="T9"/>
              </a:cxn>
              <a:cxn ang="0">
                <a:pos x="T10" y="T11"/>
              </a:cxn>
            </a:cxnLst>
            <a:rect l="0" t="0" r="r" b="b"/>
            <a:pathLst>
              <a:path w="183" h="45">
                <a:moveTo>
                  <a:pt x="0" y="9"/>
                </a:moveTo>
                <a:lnTo>
                  <a:pt x="64" y="0"/>
                </a:lnTo>
                <a:lnTo>
                  <a:pt x="183" y="36"/>
                </a:lnTo>
                <a:lnTo>
                  <a:pt x="119" y="45"/>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03" name="Freeform 223"/>
          <p:cNvSpPr>
            <a:spLocks/>
          </p:cNvSpPr>
          <p:nvPr/>
        </p:nvSpPr>
        <p:spPr bwMode="auto">
          <a:xfrm>
            <a:off x="2959100" y="1981200"/>
            <a:ext cx="304800" cy="44450"/>
          </a:xfrm>
          <a:custGeom>
            <a:avLst/>
            <a:gdLst>
              <a:gd name="T0" fmla="*/ 0 w 192"/>
              <a:gd name="T1" fmla="*/ 9 h 28"/>
              <a:gd name="T2" fmla="*/ 128 w 192"/>
              <a:gd name="T3" fmla="*/ 28 h 28"/>
              <a:gd name="T4" fmla="*/ 192 w 192"/>
              <a:gd name="T5" fmla="*/ 18 h 28"/>
              <a:gd name="T6" fmla="*/ 64 w 192"/>
              <a:gd name="T7" fmla="*/ 0 h 28"/>
              <a:gd name="T8" fmla="*/ 0 w 192"/>
              <a:gd name="T9" fmla="*/ 9 h 28"/>
              <a:gd name="T10" fmla="*/ 0 w 192"/>
              <a:gd name="T11" fmla="*/ 9 h 28"/>
            </a:gdLst>
            <a:ahLst/>
            <a:cxnLst>
              <a:cxn ang="0">
                <a:pos x="T0" y="T1"/>
              </a:cxn>
              <a:cxn ang="0">
                <a:pos x="T2" y="T3"/>
              </a:cxn>
              <a:cxn ang="0">
                <a:pos x="T4" y="T5"/>
              </a:cxn>
              <a:cxn ang="0">
                <a:pos x="T6" y="T7"/>
              </a:cxn>
              <a:cxn ang="0">
                <a:pos x="T8" y="T9"/>
              </a:cxn>
              <a:cxn ang="0">
                <a:pos x="T10" y="T11"/>
              </a:cxn>
            </a:cxnLst>
            <a:rect l="0" t="0" r="r" b="b"/>
            <a:pathLst>
              <a:path w="192" h="28">
                <a:moveTo>
                  <a:pt x="0" y="9"/>
                </a:moveTo>
                <a:lnTo>
                  <a:pt x="128" y="28"/>
                </a:lnTo>
                <a:lnTo>
                  <a:pt x="192" y="18"/>
                </a:lnTo>
                <a:lnTo>
                  <a:pt x="64" y="0"/>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04" name="Freeform 224"/>
          <p:cNvSpPr>
            <a:spLocks/>
          </p:cNvSpPr>
          <p:nvPr/>
        </p:nvSpPr>
        <p:spPr bwMode="auto">
          <a:xfrm>
            <a:off x="2959100" y="2039938"/>
            <a:ext cx="304800" cy="57150"/>
          </a:xfrm>
          <a:custGeom>
            <a:avLst/>
            <a:gdLst>
              <a:gd name="T0" fmla="*/ 0 w 192"/>
              <a:gd name="T1" fmla="*/ 36 h 36"/>
              <a:gd name="T2" fmla="*/ 64 w 192"/>
              <a:gd name="T3" fmla="*/ 27 h 36"/>
              <a:gd name="T4" fmla="*/ 192 w 192"/>
              <a:gd name="T5" fmla="*/ 0 h 36"/>
              <a:gd name="T6" fmla="*/ 128 w 192"/>
              <a:gd name="T7" fmla="*/ 9 h 36"/>
              <a:gd name="T8" fmla="*/ 0 w 192"/>
              <a:gd name="T9" fmla="*/ 36 h 36"/>
              <a:gd name="T10" fmla="*/ 0 w 192"/>
              <a:gd name="T11" fmla="*/ 36 h 36"/>
            </a:gdLst>
            <a:ahLst/>
            <a:cxnLst>
              <a:cxn ang="0">
                <a:pos x="T0" y="T1"/>
              </a:cxn>
              <a:cxn ang="0">
                <a:pos x="T2" y="T3"/>
              </a:cxn>
              <a:cxn ang="0">
                <a:pos x="T4" y="T5"/>
              </a:cxn>
              <a:cxn ang="0">
                <a:pos x="T6" y="T7"/>
              </a:cxn>
              <a:cxn ang="0">
                <a:pos x="T8" y="T9"/>
              </a:cxn>
              <a:cxn ang="0">
                <a:pos x="T10" y="T11"/>
              </a:cxn>
            </a:cxnLst>
            <a:rect l="0" t="0" r="r" b="b"/>
            <a:pathLst>
              <a:path w="192" h="36">
                <a:moveTo>
                  <a:pt x="0" y="36"/>
                </a:moveTo>
                <a:lnTo>
                  <a:pt x="64" y="27"/>
                </a:lnTo>
                <a:lnTo>
                  <a:pt x="192" y="0"/>
                </a:lnTo>
                <a:lnTo>
                  <a:pt x="128" y="9"/>
                </a:lnTo>
                <a:lnTo>
                  <a:pt x="0" y="36"/>
                </a:lnTo>
                <a:lnTo>
                  <a:pt x="0" y="36"/>
                </a:lnTo>
                <a:close/>
              </a:path>
            </a:pathLst>
          </a:custGeom>
          <a:solidFill>
            <a:srgbClr val="4D1A33"/>
          </a:solidFill>
          <a:ln w="14288">
            <a:solidFill>
              <a:srgbClr val="000000"/>
            </a:solidFill>
            <a:prstDash val="solid"/>
            <a:round/>
            <a:headEnd/>
            <a:tailEnd/>
          </a:ln>
        </p:spPr>
        <p:txBody>
          <a:bodyPr/>
          <a:lstStyle/>
          <a:p>
            <a:endParaRPr lang="it-IT"/>
          </a:p>
        </p:txBody>
      </p:sp>
      <p:sp>
        <p:nvSpPr>
          <p:cNvPr id="174305" name="Freeform 225"/>
          <p:cNvSpPr>
            <a:spLocks/>
          </p:cNvSpPr>
          <p:nvPr/>
        </p:nvSpPr>
        <p:spPr bwMode="auto">
          <a:xfrm>
            <a:off x="3162300" y="2009775"/>
            <a:ext cx="304800" cy="58738"/>
          </a:xfrm>
          <a:custGeom>
            <a:avLst/>
            <a:gdLst>
              <a:gd name="T0" fmla="*/ 0 w 192"/>
              <a:gd name="T1" fmla="*/ 10 h 37"/>
              <a:gd name="T2" fmla="*/ 128 w 192"/>
              <a:gd name="T3" fmla="*/ 37 h 37"/>
              <a:gd name="T4" fmla="*/ 192 w 192"/>
              <a:gd name="T5" fmla="*/ 28 h 37"/>
              <a:gd name="T6" fmla="*/ 64 w 192"/>
              <a:gd name="T7" fmla="*/ 0 h 37"/>
              <a:gd name="T8" fmla="*/ 0 w 192"/>
              <a:gd name="T9" fmla="*/ 10 h 37"/>
              <a:gd name="T10" fmla="*/ 0 w 192"/>
              <a:gd name="T11" fmla="*/ 10 h 37"/>
            </a:gdLst>
            <a:ahLst/>
            <a:cxnLst>
              <a:cxn ang="0">
                <a:pos x="T0" y="T1"/>
              </a:cxn>
              <a:cxn ang="0">
                <a:pos x="T2" y="T3"/>
              </a:cxn>
              <a:cxn ang="0">
                <a:pos x="T4" y="T5"/>
              </a:cxn>
              <a:cxn ang="0">
                <a:pos x="T6" y="T7"/>
              </a:cxn>
              <a:cxn ang="0">
                <a:pos x="T8" y="T9"/>
              </a:cxn>
              <a:cxn ang="0">
                <a:pos x="T10" y="T11"/>
              </a:cxn>
            </a:cxnLst>
            <a:rect l="0" t="0" r="r" b="b"/>
            <a:pathLst>
              <a:path w="192" h="37">
                <a:moveTo>
                  <a:pt x="0" y="10"/>
                </a:moveTo>
                <a:lnTo>
                  <a:pt x="128" y="37"/>
                </a:lnTo>
                <a:lnTo>
                  <a:pt x="192" y="28"/>
                </a:lnTo>
                <a:lnTo>
                  <a:pt x="64" y="0"/>
                </a:lnTo>
                <a:lnTo>
                  <a:pt x="0" y="10"/>
                </a:lnTo>
                <a:lnTo>
                  <a:pt x="0" y="10"/>
                </a:lnTo>
                <a:close/>
              </a:path>
            </a:pathLst>
          </a:custGeom>
          <a:solidFill>
            <a:srgbClr val="73264D"/>
          </a:solidFill>
          <a:ln w="14288">
            <a:solidFill>
              <a:srgbClr val="000000"/>
            </a:solidFill>
            <a:prstDash val="solid"/>
            <a:round/>
            <a:headEnd/>
            <a:tailEnd/>
          </a:ln>
        </p:spPr>
        <p:txBody>
          <a:bodyPr/>
          <a:lstStyle/>
          <a:p>
            <a:endParaRPr lang="it-IT"/>
          </a:p>
        </p:txBody>
      </p:sp>
      <p:sp>
        <p:nvSpPr>
          <p:cNvPr id="174306" name="Freeform 226"/>
          <p:cNvSpPr>
            <a:spLocks/>
          </p:cNvSpPr>
          <p:nvPr/>
        </p:nvSpPr>
        <p:spPr bwMode="auto">
          <a:xfrm>
            <a:off x="3162300" y="2039938"/>
            <a:ext cx="304800" cy="42862"/>
          </a:xfrm>
          <a:custGeom>
            <a:avLst/>
            <a:gdLst>
              <a:gd name="T0" fmla="*/ 0 w 192"/>
              <a:gd name="T1" fmla="*/ 9 h 27"/>
              <a:gd name="T2" fmla="*/ 64 w 192"/>
              <a:gd name="T3" fmla="*/ 0 h 27"/>
              <a:gd name="T4" fmla="*/ 192 w 192"/>
              <a:gd name="T5" fmla="*/ 18 h 27"/>
              <a:gd name="T6" fmla="*/ 128 w 192"/>
              <a:gd name="T7" fmla="*/ 27 h 27"/>
              <a:gd name="T8" fmla="*/ 0 w 192"/>
              <a:gd name="T9" fmla="*/ 9 h 27"/>
              <a:gd name="T10" fmla="*/ 0 w 192"/>
              <a:gd name="T11" fmla="*/ 9 h 27"/>
            </a:gdLst>
            <a:ahLst/>
            <a:cxnLst>
              <a:cxn ang="0">
                <a:pos x="T0" y="T1"/>
              </a:cxn>
              <a:cxn ang="0">
                <a:pos x="T2" y="T3"/>
              </a:cxn>
              <a:cxn ang="0">
                <a:pos x="T4" y="T5"/>
              </a:cxn>
              <a:cxn ang="0">
                <a:pos x="T6" y="T7"/>
              </a:cxn>
              <a:cxn ang="0">
                <a:pos x="T8" y="T9"/>
              </a:cxn>
              <a:cxn ang="0">
                <a:pos x="T10" y="T11"/>
              </a:cxn>
            </a:cxnLst>
            <a:rect l="0" t="0" r="r" b="b"/>
            <a:pathLst>
              <a:path w="192" h="27">
                <a:moveTo>
                  <a:pt x="0" y="9"/>
                </a:moveTo>
                <a:lnTo>
                  <a:pt x="64" y="0"/>
                </a:lnTo>
                <a:lnTo>
                  <a:pt x="192" y="18"/>
                </a:lnTo>
                <a:lnTo>
                  <a:pt x="128" y="27"/>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07" name="Freeform 227"/>
          <p:cNvSpPr>
            <a:spLocks/>
          </p:cNvSpPr>
          <p:nvPr/>
        </p:nvSpPr>
        <p:spPr bwMode="auto">
          <a:xfrm>
            <a:off x="3365500" y="2054225"/>
            <a:ext cx="304800" cy="42863"/>
          </a:xfrm>
          <a:custGeom>
            <a:avLst/>
            <a:gdLst>
              <a:gd name="T0" fmla="*/ 0 w 192"/>
              <a:gd name="T1" fmla="*/ 9 h 27"/>
              <a:gd name="T2" fmla="*/ 128 w 192"/>
              <a:gd name="T3" fmla="*/ 27 h 27"/>
              <a:gd name="T4" fmla="*/ 192 w 192"/>
              <a:gd name="T5" fmla="*/ 18 h 27"/>
              <a:gd name="T6" fmla="*/ 64 w 192"/>
              <a:gd name="T7" fmla="*/ 0 h 27"/>
              <a:gd name="T8" fmla="*/ 0 w 192"/>
              <a:gd name="T9" fmla="*/ 9 h 27"/>
              <a:gd name="T10" fmla="*/ 0 w 192"/>
              <a:gd name="T11" fmla="*/ 9 h 27"/>
            </a:gdLst>
            <a:ahLst/>
            <a:cxnLst>
              <a:cxn ang="0">
                <a:pos x="T0" y="T1"/>
              </a:cxn>
              <a:cxn ang="0">
                <a:pos x="T2" y="T3"/>
              </a:cxn>
              <a:cxn ang="0">
                <a:pos x="T4" y="T5"/>
              </a:cxn>
              <a:cxn ang="0">
                <a:pos x="T6" y="T7"/>
              </a:cxn>
              <a:cxn ang="0">
                <a:pos x="T8" y="T9"/>
              </a:cxn>
              <a:cxn ang="0">
                <a:pos x="T10" y="T11"/>
              </a:cxn>
            </a:cxnLst>
            <a:rect l="0" t="0" r="r" b="b"/>
            <a:pathLst>
              <a:path w="192" h="27">
                <a:moveTo>
                  <a:pt x="0" y="9"/>
                </a:moveTo>
                <a:lnTo>
                  <a:pt x="128" y="27"/>
                </a:lnTo>
                <a:lnTo>
                  <a:pt x="192" y="18"/>
                </a:lnTo>
                <a:lnTo>
                  <a:pt x="64" y="0"/>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08" name="Freeform 228"/>
          <p:cNvSpPr>
            <a:spLocks/>
          </p:cNvSpPr>
          <p:nvPr/>
        </p:nvSpPr>
        <p:spPr bwMode="auto">
          <a:xfrm>
            <a:off x="3365500" y="2068513"/>
            <a:ext cx="304800" cy="28575"/>
          </a:xfrm>
          <a:custGeom>
            <a:avLst/>
            <a:gdLst>
              <a:gd name="T0" fmla="*/ 0 w 192"/>
              <a:gd name="T1" fmla="*/ 9 h 18"/>
              <a:gd name="T2" fmla="*/ 64 w 192"/>
              <a:gd name="T3" fmla="*/ 0 h 18"/>
              <a:gd name="T4" fmla="*/ 192 w 192"/>
              <a:gd name="T5" fmla="*/ 9 h 18"/>
              <a:gd name="T6" fmla="*/ 128 w 192"/>
              <a:gd name="T7" fmla="*/ 18 h 18"/>
              <a:gd name="T8" fmla="*/ 0 w 192"/>
              <a:gd name="T9" fmla="*/ 9 h 18"/>
              <a:gd name="T10" fmla="*/ 0 w 192"/>
              <a:gd name="T11" fmla="*/ 9 h 18"/>
            </a:gdLst>
            <a:ahLst/>
            <a:cxnLst>
              <a:cxn ang="0">
                <a:pos x="T0" y="T1"/>
              </a:cxn>
              <a:cxn ang="0">
                <a:pos x="T2" y="T3"/>
              </a:cxn>
              <a:cxn ang="0">
                <a:pos x="T4" y="T5"/>
              </a:cxn>
              <a:cxn ang="0">
                <a:pos x="T6" y="T7"/>
              </a:cxn>
              <a:cxn ang="0">
                <a:pos x="T8" y="T9"/>
              </a:cxn>
              <a:cxn ang="0">
                <a:pos x="T10" y="T11"/>
              </a:cxn>
            </a:cxnLst>
            <a:rect l="0" t="0" r="r" b="b"/>
            <a:pathLst>
              <a:path w="192" h="18">
                <a:moveTo>
                  <a:pt x="0" y="9"/>
                </a:moveTo>
                <a:lnTo>
                  <a:pt x="64" y="0"/>
                </a:lnTo>
                <a:lnTo>
                  <a:pt x="192" y="9"/>
                </a:lnTo>
                <a:lnTo>
                  <a:pt x="128" y="18"/>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09" name="Freeform 229"/>
          <p:cNvSpPr>
            <a:spLocks/>
          </p:cNvSpPr>
          <p:nvPr/>
        </p:nvSpPr>
        <p:spPr bwMode="auto">
          <a:xfrm>
            <a:off x="3568700" y="2082800"/>
            <a:ext cx="319088" cy="57150"/>
          </a:xfrm>
          <a:custGeom>
            <a:avLst/>
            <a:gdLst>
              <a:gd name="T0" fmla="*/ 0 w 201"/>
              <a:gd name="T1" fmla="*/ 9 h 36"/>
              <a:gd name="T2" fmla="*/ 137 w 201"/>
              <a:gd name="T3" fmla="*/ 36 h 36"/>
              <a:gd name="T4" fmla="*/ 201 w 201"/>
              <a:gd name="T5" fmla="*/ 27 h 36"/>
              <a:gd name="T6" fmla="*/ 64 w 201"/>
              <a:gd name="T7" fmla="*/ 0 h 36"/>
              <a:gd name="T8" fmla="*/ 0 w 201"/>
              <a:gd name="T9" fmla="*/ 9 h 36"/>
              <a:gd name="T10" fmla="*/ 0 w 201"/>
              <a:gd name="T11" fmla="*/ 9 h 36"/>
            </a:gdLst>
            <a:ahLst/>
            <a:cxnLst>
              <a:cxn ang="0">
                <a:pos x="T0" y="T1"/>
              </a:cxn>
              <a:cxn ang="0">
                <a:pos x="T2" y="T3"/>
              </a:cxn>
              <a:cxn ang="0">
                <a:pos x="T4" y="T5"/>
              </a:cxn>
              <a:cxn ang="0">
                <a:pos x="T6" y="T7"/>
              </a:cxn>
              <a:cxn ang="0">
                <a:pos x="T8" y="T9"/>
              </a:cxn>
              <a:cxn ang="0">
                <a:pos x="T10" y="T11"/>
              </a:cxn>
            </a:cxnLst>
            <a:rect l="0" t="0" r="r" b="b"/>
            <a:pathLst>
              <a:path w="201" h="36">
                <a:moveTo>
                  <a:pt x="0" y="9"/>
                </a:moveTo>
                <a:lnTo>
                  <a:pt x="137" y="36"/>
                </a:lnTo>
                <a:lnTo>
                  <a:pt x="201" y="27"/>
                </a:lnTo>
                <a:lnTo>
                  <a:pt x="64" y="0"/>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10" name="Freeform 230"/>
          <p:cNvSpPr>
            <a:spLocks/>
          </p:cNvSpPr>
          <p:nvPr/>
        </p:nvSpPr>
        <p:spPr bwMode="auto">
          <a:xfrm>
            <a:off x="3568700" y="2082800"/>
            <a:ext cx="130175" cy="14288"/>
          </a:xfrm>
          <a:custGeom>
            <a:avLst/>
            <a:gdLst>
              <a:gd name="T0" fmla="*/ 0 w 82"/>
              <a:gd name="T1" fmla="*/ 9 h 9"/>
              <a:gd name="T2" fmla="*/ 64 w 82"/>
              <a:gd name="T3" fmla="*/ 0 h 9"/>
              <a:gd name="T4" fmla="*/ 82 w 82"/>
              <a:gd name="T5" fmla="*/ 0 h 9"/>
              <a:gd name="T6" fmla="*/ 18 w 82"/>
              <a:gd name="T7" fmla="*/ 9 h 9"/>
              <a:gd name="T8" fmla="*/ 0 w 82"/>
              <a:gd name="T9" fmla="*/ 9 h 9"/>
              <a:gd name="T10" fmla="*/ 0 w 82"/>
              <a:gd name="T11" fmla="*/ 9 h 9"/>
            </a:gdLst>
            <a:ahLst/>
            <a:cxnLst>
              <a:cxn ang="0">
                <a:pos x="T0" y="T1"/>
              </a:cxn>
              <a:cxn ang="0">
                <a:pos x="T2" y="T3"/>
              </a:cxn>
              <a:cxn ang="0">
                <a:pos x="T4" y="T5"/>
              </a:cxn>
              <a:cxn ang="0">
                <a:pos x="T6" y="T7"/>
              </a:cxn>
              <a:cxn ang="0">
                <a:pos x="T8" y="T9"/>
              </a:cxn>
              <a:cxn ang="0">
                <a:pos x="T10" y="T11"/>
              </a:cxn>
            </a:cxnLst>
            <a:rect l="0" t="0" r="r" b="b"/>
            <a:pathLst>
              <a:path w="82" h="9">
                <a:moveTo>
                  <a:pt x="0" y="9"/>
                </a:moveTo>
                <a:lnTo>
                  <a:pt x="64" y="0"/>
                </a:lnTo>
                <a:lnTo>
                  <a:pt x="82" y="0"/>
                </a:lnTo>
                <a:lnTo>
                  <a:pt x="18" y="9"/>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11" name="Freeform 231"/>
          <p:cNvSpPr>
            <a:spLocks/>
          </p:cNvSpPr>
          <p:nvPr/>
        </p:nvSpPr>
        <p:spPr bwMode="auto">
          <a:xfrm>
            <a:off x="3597275" y="2082800"/>
            <a:ext cx="290513" cy="14288"/>
          </a:xfrm>
          <a:custGeom>
            <a:avLst/>
            <a:gdLst>
              <a:gd name="T0" fmla="*/ 0 w 183"/>
              <a:gd name="T1" fmla="*/ 9 h 9"/>
              <a:gd name="T2" fmla="*/ 64 w 183"/>
              <a:gd name="T3" fmla="*/ 0 h 9"/>
              <a:gd name="T4" fmla="*/ 183 w 183"/>
              <a:gd name="T5" fmla="*/ 0 h 9"/>
              <a:gd name="T6" fmla="*/ 119 w 183"/>
              <a:gd name="T7" fmla="*/ 9 h 9"/>
              <a:gd name="T8" fmla="*/ 0 w 183"/>
              <a:gd name="T9" fmla="*/ 9 h 9"/>
              <a:gd name="T10" fmla="*/ 0 w 183"/>
              <a:gd name="T11" fmla="*/ 9 h 9"/>
            </a:gdLst>
            <a:ahLst/>
            <a:cxnLst>
              <a:cxn ang="0">
                <a:pos x="T0" y="T1"/>
              </a:cxn>
              <a:cxn ang="0">
                <a:pos x="T2" y="T3"/>
              </a:cxn>
              <a:cxn ang="0">
                <a:pos x="T4" y="T5"/>
              </a:cxn>
              <a:cxn ang="0">
                <a:pos x="T6" y="T7"/>
              </a:cxn>
              <a:cxn ang="0">
                <a:pos x="T8" y="T9"/>
              </a:cxn>
              <a:cxn ang="0">
                <a:pos x="T10" y="T11"/>
              </a:cxn>
            </a:cxnLst>
            <a:rect l="0" t="0" r="r" b="b"/>
            <a:pathLst>
              <a:path w="183" h="9">
                <a:moveTo>
                  <a:pt x="0" y="9"/>
                </a:moveTo>
                <a:lnTo>
                  <a:pt x="64" y="0"/>
                </a:lnTo>
                <a:lnTo>
                  <a:pt x="183" y="0"/>
                </a:lnTo>
                <a:lnTo>
                  <a:pt x="119" y="9"/>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12" name="Freeform 232"/>
          <p:cNvSpPr>
            <a:spLocks/>
          </p:cNvSpPr>
          <p:nvPr/>
        </p:nvSpPr>
        <p:spPr bwMode="auto">
          <a:xfrm>
            <a:off x="3786188" y="2125663"/>
            <a:ext cx="319087" cy="44450"/>
          </a:xfrm>
          <a:custGeom>
            <a:avLst/>
            <a:gdLst>
              <a:gd name="T0" fmla="*/ 0 w 201"/>
              <a:gd name="T1" fmla="*/ 9 h 28"/>
              <a:gd name="T2" fmla="*/ 137 w 201"/>
              <a:gd name="T3" fmla="*/ 28 h 28"/>
              <a:gd name="T4" fmla="*/ 201 w 201"/>
              <a:gd name="T5" fmla="*/ 19 h 28"/>
              <a:gd name="T6" fmla="*/ 64 w 201"/>
              <a:gd name="T7" fmla="*/ 0 h 28"/>
              <a:gd name="T8" fmla="*/ 0 w 201"/>
              <a:gd name="T9" fmla="*/ 9 h 28"/>
              <a:gd name="T10" fmla="*/ 0 w 201"/>
              <a:gd name="T11" fmla="*/ 9 h 28"/>
            </a:gdLst>
            <a:ahLst/>
            <a:cxnLst>
              <a:cxn ang="0">
                <a:pos x="T0" y="T1"/>
              </a:cxn>
              <a:cxn ang="0">
                <a:pos x="T2" y="T3"/>
              </a:cxn>
              <a:cxn ang="0">
                <a:pos x="T4" y="T5"/>
              </a:cxn>
              <a:cxn ang="0">
                <a:pos x="T6" y="T7"/>
              </a:cxn>
              <a:cxn ang="0">
                <a:pos x="T8" y="T9"/>
              </a:cxn>
              <a:cxn ang="0">
                <a:pos x="T10" y="T11"/>
              </a:cxn>
            </a:cxnLst>
            <a:rect l="0" t="0" r="r" b="b"/>
            <a:pathLst>
              <a:path w="201" h="28">
                <a:moveTo>
                  <a:pt x="0" y="9"/>
                </a:moveTo>
                <a:lnTo>
                  <a:pt x="137" y="28"/>
                </a:lnTo>
                <a:lnTo>
                  <a:pt x="201" y="19"/>
                </a:lnTo>
                <a:lnTo>
                  <a:pt x="64" y="0"/>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13" name="Freeform 233"/>
          <p:cNvSpPr>
            <a:spLocks/>
          </p:cNvSpPr>
          <p:nvPr/>
        </p:nvSpPr>
        <p:spPr bwMode="auto">
          <a:xfrm>
            <a:off x="3786188" y="2082800"/>
            <a:ext cx="217487" cy="73025"/>
          </a:xfrm>
          <a:custGeom>
            <a:avLst/>
            <a:gdLst>
              <a:gd name="T0" fmla="*/ 0 w 137"/>
              <a:gd name="T1" fmla="*/ 9 h 46"/>
              <a:gd name="T2" fmla="*/ 64 w 137"/>
              <a:gd name="T3" fmla="*/ 0 h 46"/>
              <a:gd name="T4" fmla="*/ 137 w 137"/>
              <a:gd name="T5" fmla="*/ 36 h 46"/>
              <a:gd name="T6" fmla="*/ 73 w 137"/>
              <a:gd name="T7" fmla="*/ 46 h 46"/>
              <a:gd name="T8" fmla="*/ 0 w 137"/>
              <a:gd name="T9" fmla="*/ 9 h 46"/>
              <a:gd name="T10" fmla="*/ 0 w 137"/>
              <a:gd name="T11" fmla="*/ 9 h 46"/>
            </a:gdLst>
            <a:ahLst/>
            <a:cxnLst>
              <a:cxn ang="0">
                <a:pos x="T0" y="T1"/>
              </a:cxn>
              <a:cxn ang="0">
                <a:pos x="T2" y="T3"/>
              </a:cxn>
              <a:cxn ang="0">
                <a:pos x="T4" y="T5"/>
              </a:cxn>
              <a:cxn ang="0">
                <a:pos x="T6" y="T7"/>
              </a:cxn>
              <a:cxn ang="0">
                <a:pos x="T8" y="T9"/>
              </a:cxn>
              <a:cxn ang="0">
                <a:pos x="T10" y="T11"/>
              </a:cxn>
            </a:cxnLst>
            <a:rect l="0" t="0" r="r" b="b"/>
            <a:pathLst>
              <a:path w="137" h="46">
                <a:moveTo>
                  <a:pt x="0" y="9"/>
                </a:moveTo>
                <a:lnTo>
                  <a:pt x="64" y="0"/>
                </a:lnTo>
                <a:lnTo>
                  <a:pt x="137" y="36"/>
                </a:lnTo>
                <a:lnTo>
                  <a:pt x="73" y="46"/>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14" name="Freeform 234"/>
          <p:cNvSpPr>
            <a:spLocks/>
          </p:cNvSpPr>
          <p:nvPr/>
        </p:nvSpPr>
        <p:spPr bwMode="auto">
          <a:xfrm>
            <a:off x="3902075" y="2139950"/>
            <a:ext cx="203200" cy="58738"/>
          </a:xfrm>
          <a:custGeom>
            <a:avLst/>
            <a:gdLst>
              <a:gd name="T0" fmla="*/ 0 w 128"/>
              <a:gd name="T1" fmla="*/ 10 h 37"/>
              <a:gd name="T2" fmla="*/ 64 w 128"/>
              <a:gd name="T3" fmla="*/ 0 h 37"/>
              <a:gd name="T4" fmla="*/ 128 w 128"/>
              <a:gd name="T5" fmla="*/ 28 h 37"/>
              <a:gd name="T6" fmla="*/ 64 w 128"/>
              <a:gd name="T7" fmla="*/ 37 h 37"/>
              <a:gd name="T8" fmla="*/ 0 w 128"/>
              <a:gd name="T9" fmla="*/ 10 h 37"/>
              <a:gd name="T10" fmla="*/ 0 w 128"/>
              <a:gd name="T11" fmla="*/ 10 h 37"/>
            </a:gdLst>
            <a:ahLst/>
            <a:cxnLst>
              <a:cxn ang="0">
                <a:pos x="T0" y="T1"/>
              </a:cxn>
              <a:cxn ang="0">
                <a:pos x="T2" y="T3"/>
              </a:cxn>
              <a:cxn ang="0">
                <a:pos x="T4" y="T5"/>
              </a:cxn>
              <a:cxn ang="0">
                <a:pos x="T6" y="T7"/>
              </a:cxn>
              <a:cxn ang="0">
                <a:pos x="T8" y="T9"/>
              </a:cxn>
              <a:cxn ang="0">
                <a:pos x="T10" y="T11"/>
              </a:cxn>
            </a:cxnLst>
            <a:rect l="0" t="0" r="r" b="b"/>
            <a:pathLst>
              <a:path w="128" h="37">
                <a:moveTo>
                  <a:pt x="0" y="10"/>
                </a:moveTo>
                <a:lnTo>
                  <a:pt x="64" y="0"/>
                </a:lnTo>
                <a:lnTo>
                  <a:pt x="128" y="28"/>
                </a:lnTo>
                <a:lnTo>
                  <a:pt x="64" y="37"/>
                </a:lnTo>
                <a:lnTo>
                  <a:pt x="0" y="10"/>
                </a:lnTo>
                <a:lnTo>
                  <a:pt x="0" y="10"/>
                </a:lnTo>
                <a:close/>
              </a:path>
            </a:pathLst>
          </a:custGeom>
          <a:solidFill>
            <a:srgbClr val="73264D"/>
          </a:solidFill>
          <a:ln w="14288">
            <a:solidFill>
              <a:srgbClr val="000000"/>
            </a:solidFill>
            <a:prstDash val="solid"/>
            <a:round/>
            <a:headEnd/>
            <a:tailEnd/>
          </a:ln>
        </p:spPr>
        <p:txBody>
          <a:bodyPr/>
          <a:lstStyle/>
          <a:p>
            <a:endParaRPr lang="it-IT"/>
          </a:p>
        </p:txBody>
      </p:sp>
      <p:sp>
        <p:nvSpPr>
          <p:cNvPr id="174315" name="Freeform 235"/>
          <p:cNvSpPr>
            <a:spLocks/>
          </p:cNvSpPr>
          <p:nvPr/>
        </p:nvSpPr>
        <p:spPr bwMode="auto">
          <a:xfrm>
            <a:off x="4003675" y="2155825"/>
            <a:ext cx="334963" cy="57150"/>
          </a:xfrm>
          <a:custGeom>
            <a:avLst/>
            <a:gdLst>
              <a:gd name="T0" fmla="*/ 0 w 211"/>
              <a:gd name="T1" fmla="*/ 9 h 36"/>
              <a:gd name="T2" fmla="*/ 147 w 211"/>
              <a:gd name="T3" fmla="*/ 36 h 36"/>
              <a:gd name="T4" fmla="*/ 211 w 211"/>
              <a:gd name="T5" fmla="*/ 27 h 36"/>
              <a:gd name="T6" fmla="*/ 64 w 211"/>
              <a:gd name="T7" fmla="*/ 0 h 36"/>
              <a:gd name="T8" fmla="*/ 0 w 211"/>
              <a:gd name="T9" fmla="*/ 9 h 36"/>
              <a:gd name="T10" fmla="*/ 0 w 211"/>
              <a:gd name="T11" fmla="*/ 9 h 36"/>
            </a:gdLst>
            <a:ahLst/>
            <a:cxnLst>
              <a:cxn ang="0">
                <a:pos x="T0" y="T1"/>
              </a:cxn>
              <a:cxn ang="0">
                <a:pos x="T2" y="T3"/>
              </a:cxn>
              <a:cxn ang="0">
                <a:pos x="T4" y="T5"/>
              </a:cxn>
              <a:cxn ang="0">
                <a:pos x="T6" y="T7"/>
              </a:cxn>
              <a:cxn ang="0">
                <a:pos x="T8" y="T9"/>
              </a:cxn>
              <a:cxn ang="0">
                <a:pos x="T10" y="T11"/>
              </a:cxn>
            </a:cxnLst>
            <a:rect l="0" t="0" r="r" b="b"/>
            <a:pathLst>
              <a:path w="211" h="36">
                <a:moveTo>
                  <a:pt x="0" y="9"/>
                </a:moveTo>
                <a:lnTo>
                  <a:pt x="147" y="36"/>
                </a:lnTo>
                <a:lnTo>
                  <a:pt x="211" y="27"/>
                </a:lnTo>
                <a:lnTo>
                  <a:pt x="64" y="0"/>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16" name="Freeform 236"/>
          <p:cNvSpPr>
            <a:spLocks/>
          </p:cNvSpPr>
          <p:nvPr/>
        </p:nvSpPr>
        <p:spPr bwMode="auto">
          <a:xfrm>
            <a:off x="4003675" y="2170113"/>
            <a:ext cx="174625" cy="28575"/>
          </a:xfrm>
          <a:custGeom>
            <a:avLst/>
            <a:gdLst>
              <a:gd name="T0" fmla="*/ 0 w 110"/>
              <a:gd name="T1" fmla="*/ 18 h 18"/>
              <a:gd name="T2" fmla="*/ 64 w 110"/>
              <a:gd name="T3" fmla="*/ 9 h 18"/>
              <a:gd name="T4" fmla="*/ 110 w 110"/>
              <a:gd name="T5" fmla="*/ 0 h 18"/>
              <a:gd name="T6" fmla="*/ 46 w 110"/>
              <a:gd name="T7" fmla="*/ 9 h 18"/>
              <a:gd name="T8" fmla="*/ 0 w 110"/>
              <a:gd name="T9" fmla="*/ 18 h 18"/>
              <a:gd name="T10" fmla="*/ 0 w 110"/>
              <a:gd name="T11" fmla="*/ 18 h 18"/>
            </a:gdLst>
            <a:ahLst/>
            <a:cxnLst>
              <a:cxn ang="0">
                <a:pos x="T0" y="T1"/>
              </a:cxn>
              <a:cxn ang="0">
                <a:pos x="T2" y="T3"/>
              </a:cxn>
              <a:cxn ang="0">
                <a:pos x="T4" y="T5"/>
              </a:cxn>
              <a:cxn ang="0">
                <a:pos x="T6" y="T7"/>
              </a:cxn>
              <a:cxn ang="0">
                <a:pos x="T8" y="T9"/>
              </a:cxn>
              <a:cxn ang="0">
                <a:pos x="T10" y="T11"/>
              </a:cxn>
            </a:cxnLst>
            <a:rect l="0" t="0" r="r" b="b"/>
            <a:pathLst>
              <a:path w="110" h="18">
                <a:moveTo>
                  <a:pt x="0" y="18"/>
                </a:moveTo>
                <a:lnTo>
                  <a:pt x="64" y="9"/>
                </a:lnTo>
                <a:lnTo>
                  <a:pt x="110" y="0"/>
                </a:lnTo>
                <a:lnTo>
                  <a:pt x="46" y="9"/>
                </a:lnTo>
                <a:lnTo>
                  <a:pt x="0" y="18"/>
                </a:lnTo>
                <a:lnTo>
                  <a:pt x="0" y="18"/>
                </a:lnTo>
                <a:close/>
              </a:path>
            </a:pathLst>
          </a:custGeom>
          <a:solidFill>
            <a:srgbClr val="4D1A33"/>
          </a:solidFill>
          <a:ln w="14288">
            <a:solidFill>
              <a:srgbClr val="000000"/>
            </a:solidFill>
            <a:prstDash val="solid"/>
            <a:round/>
            <a:headEnd/>
            <a:tailEnd/>
          </a:ln>
        </p:spPr>
        <p:txBody>
          <a:bodyPr/>
          <a:lstStyle/>
          <a:p>
            <a:endParaRPr lang="it-IT"/>
          </a:p>
        </p:txBody>
      </p:sp>
      <p:sp>
        <p:nvSpPr>
          <p:cNvPr id="174317" name="Freeform 237"/>
          <p:cNvSpPr>
            <a:spLocks/>
          </p:cNvSpPr>
          <p:nvPr/>
        </p:nvSpPr>
        <p:spPr bwMode="auto">
          <a:xfrm>
            <a:off x="4076700" y="2125663"/>
            <a:ext cx="261938" cy="58737"/>
          </a:xfrm>
          <a:custGeom>
            <a:avLst/>
            <a:gdLst>
              <a:gd name="T0" fmla="*/ 0 w 165"/>
              <a:gd name="T1" fmla="*/ 37 h 37"/>
              <a:gd name="T2" fmla="*/ 64 w 165"/>
              <a:gd name="T3" fmla="*/ 28 h 37"/>
              <a:gd name="T4" fmla="*/ 165 w 165"/>
              <a:gd name="T5" fmla="*/ 0 h 37"/>
              <a:gd name="T6" fmla="*/ 101 w 165"/>
              <a:gd name="T7" fmla="*/ 9 h 37"/>
              <a:gd name="T8" fmla="*/ 0 w 165"/>
              <a:gd name="T9" fmla="*/ 37 h 37"/>
              <a:gd name="T10" fmla="*/ 0 w 165"/>
              <a:gd name="T11" fmla="*/ 37 h 37"/>
            </a:gdLst>
            <a:ahLst/>
            <a:cxnLst>
              <a:cxn ang="0">
                <a:pos x="T0" y="T1"/>
              </a:cxn>
              <a:cxn ang="0">
                <a:pos x="T2" y="T3"/>
              </a:cxn>
              <a:cxn ang="0">
                <a:pos x="T4" y="T5"/>
              </a:cxn>
              <a:cxn ang="0">
                <a:pos x="T6" y="T7"/>
              </a:cxn>
              <a:cxn ang="0">
                <a:pos x="T8" y="T9"/>
              </a:cxn>
              <a:cxn ang="0">
                <a:pos x="T10" y="T11"/>
              </a:cxn>
            </a:cxnLst>
            <a:rect l="0" t="0" r="r" b="b"/>
            <a:pathLst>
              <a:path w="165" h="37">
                <a:moveTo>
                  <a:pt x="0" y="37"/>
                </a:moveTo>
                <a:lnTo>
                  <a:pt x="64" y="28"/>
                </a:lnTo>
                <a:lnTo>
                  <a:pt x="165" y="0"/>
                </a:lnTo>
                <a:lnTo>
                  <a:pt x="101" y="9"/>
                </a:lnTo>
                <a:lnTo>
                  <a:pt x="0" y="37"/>
                </a:lnTo>
                <a:lnTo>
                  <a:pt x="0" y="37"/>
                </a:lnTo>
                <a:close/>
              </a:path>
            </a:pathLst>
          </a:custGeom>
          <a:solidFill>
            <a:srgbClr val="4D1A33"/>
          </a:solidFill>
          <a:ln w="14288">
            <a:solidFill>
              <a:srgbClr val="000000"/>
            </a:solidFill>
            <a:prstDash val="solid"/>
            <a:round/>
            <a:headEnd/>
            <a:tailEnd/>
          </a:ln>
        </p:spPr>
        <p:txBody>
          <a:bodyPr/>
          <a:lstStyle/>
          <a:p>
            <a:endParaRPr lang="it-IT"/>
          </a:p>
        </p:txBody>
      </p:sp>
      <p:sp>
        <p:nvSpPr>
          <p:cNvPr id="174318" name="Freeform 238"/>
          <p:cNvSpPr>
            <a:spLocks/>
          </p:cNvSpPr>
          <p:nvPr/>
        </p:nvSpPr>
        <p:spPr bwMode="auto">
          <a:xfrm>
            <a:off x="4237038" y="2125663"/>
            <a:ext cx="333375" cy="87312"/>
          </a:xfrm>
          <a:custGeom>
            <a:avLst/>
            <a:gdLst>
              <a:gd name="T0" fmla="*/ 0 w 210"/>
              <a:gd name="T1" fmla="*/ 9 h 55"/>
              <a:gd name="T2" fmla="*/ 64 w 210"/>
              <a:gd name="T3" fmla="*/ 0 h 55"/>
              <a:gd name="T4" fmla="*/ 210 w 210"/>
              <a:gd name="T5" fmla="*/ 46 h 55"/>
              <a:gd name="T6" fmla="*/ 146 w 210"/>
              <a:gd name="T7" fmla="*/ 55 h 55"/>
              <a:gd name="T8" fmla="*/ 0 w 210"/>
              <a:gd name="T9" fmla="*/ 9 h 55"/>
              <a:gd name="T10" fmla="*/ 0 w 210"/>
              <a:gd name="T11" fmla="*/ 9 h 55"/>
            </a:gdLst>
            <a:ahLst/>
            <a:cxnLst>
              <a:cxn ang="0">
                <a:pos x="T0" y="T1"/>
              </a:cxn>
              <a:cxn ang="0">
                <a:pos x="T2" y="T3"/>
              </a:cxn>
              <a:cxn ang="0">
                <a:pos x="T4" y="T5"/>
              </a:cxn>
              <a:cxn ang="0">
                <a:pos x="T6" y="T7"/>
              </a:cxn>
              <a:cxn ang="0">
                <a:pos x="T8" y="T9"/>
              </a:cxn>
              <a:cxn ang="0">
                <a:pos x="T10" y="T11"/>
              </a:cxn>
            </a:cxnLst>
            <a:rect l="0" t="0" r="r" b="b"/>
            <a:pathLst>
              <a:path w="210" h="55">
                <a:moveTo>
                  <a:pt x="0" y="9"/>
                </a:moveTo>
                <a:lnTo>
                  <a:pt x="64" y="0"/>
                </a:lnTo>
                <a:lnTo>
                  <a:pt x="210" y="46"/>
                </a:lnTo>
                <a:lnTo>
                  <a:pt x="146" y="55"/>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19" name="Freeform 239"/>
          <p:cNvSpPr>
            <a:spLocks/>
          </p:cNvSpPr>
          <p:nvPr/>
        </p:nvSpPr>
        <p:spPr bwMode="auto">
          <a:xfrm>
            <a:off x="4468813" y="2227263"/>
            <a:ext cx="333375" cy="58737"/>
          </a:xfrm>
          <a:custGeom>
            <a:avLst/>
            <a:gdLst>
              <a:gd name="T0" fmla="*/ 0 w 210"/>
              <a:gd name="T1" fmla="*/ 9 h 37"/>
              <a:gd name="T2" fmla="*/ 146 w 210"/>
              <a:gd name="T3" fmla="*/ 37 h 37"/>
              <a:gd name="T4" fmla="*/ 210 w 210"/>
              <a:gd name="T5" fmla="*/ 28 h 37"/>
              <a:gd name="T6" fmla="*/ 64 w 210"/>
              <a:gd name="T7" fmla="*/ 0 h 37"/>
              <a:gd name="T8" fmla="*/ 0 w 210"/>
              <a:gd name="T9" fmla="*/ 9 h 37"/>
              <a:gd name="T10" fmla="*/ 0 w 210"/>
              <a:gd name="T11" fmla="*/ 9 h 37"/>
            </a:gdLst>
            <a:ahLst/>
            <a:cxnLst>
              <a:cxn ang="0">
                <a:pos x="T0" y="T1"/>
              </a:cxn>
              <a:cxn ang="0">
                <a:pos x="T2" y="T3"/>
              </a:cxn>
              <a:cxn ang="0">
                <a:pos x="T4" y="T5"/>
              </a:cxn>
              <a:cxn ang="0">
                <a:pos x="T6" y="T7"/>
              </a:cxn>
              <a:cxn ang="0">
                <a:pos x="T8" y="T9"/>
              </a:cxn>
              <a:cxn ang="0">
                <a:pos x="T10" y="T11"/>
              </a:cxn>
            </a:cxnLst>
            <a:rect l="0" t="0" r="r" b="b"/>
            <a:pathLst>
              <a:path w="210" h="37">
                <a:moveTo>
                  <a:pt x="0" y="9"/>
                </a:moveTo>
                <a:lnTo>
                  <a:pt x="146" y="37"/>
                </a:lnTo>
                <a:lnTo>
                  <a:pt x="210" y="28"/>
                </a:lnTo>
                <a:lnTo>
                  <a:pt x="64" y="0"/>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20" name="Freeform 240"/>
          <p:cNvSpPr>
            <a:spLocks/>
          </p:cNvSpPr>
          <p:nvPr/>
        </p:nvSpPr>
        <p:spPr bwMode="auto">
          <a:xfrm>
            <a:off x="4468813" y="2198688"/>
            <a:ext cx="246062" cy="73025"/>
          </a:xfrm>
          <a:custGeom>
            <a:avLst/>
            <a:gdLst>
              <a:gd name="T0" fmla="*/ 0 w 155"/>
              <a:gd name="T1" fmla="*/ 9 h 46"/>
              <a:gd name="T2" fmla="*/ 64 w 155"/>
              <a:gd name="T3" fmla="*/ 0 h 46"/>
              <a:gd name="T4" fmla="*/ 155 w 155"/>
              <a:gd name="T5" fmla="*/ 36 h 46"/>
              <a:gd name="T6" fmla="*/ 91 w 155"/>
              <a:gd name="T7" fmla="*/ 46 h 46"/>
              <a:gd name="T8" fmla="*/ 0 w 155"/>
              <a:gd name="T9" fmla="*/ 9 h 46"/>
              <a:gd name="T10" fmla="*/ 0 w 155"/>
              <a:gd name="T11" fmla="*/ 9 h 46"/>
            </a:gdLst>
            <a:ahLst/>
            <a:cxnLst>
              <a:cxn ang="0">
                <a:pos x="T0" y="T1"/>
              </a:cxn>
              <a:cxn ang="0">
                <a:pos x="T2" y="T3"/>
              </a:cxn>
              <a:cxn ang="0">
                <a:pos x="T4" y="T5"/>
              </a:cxn>
              <a:cxn ang="0">
                <a:pos x="T6" y="T7"/>
              </a:cxn>
              <a:cxn ang="0">
                <a:pos x="T8" y="T9"/>
              </a:cxn>
              <a:cxn ang="0">
                <a:pos x="T10" y="T11"/>
              </a:cxn>
            </a:cxnLst>
            <a:rect l="0" t="0" r="r" b="b"/>
            <a:pathLst>
              <a:path w="155" h="46">
                <a:moveTo>
                  <a:pt x="0" y="9"/>
                </a:moveTo>
                <a:lnTo>
                  <a:pt x="64" y="0"/>
                </a:lnTo>
                <a:lnTo>
                  <a:pt x="155" y="36"/>
                </a:lnTo>
                <a:lnTo>
                  <a:pt x="91" y="46"/>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21" name="Freeform 241"/>
          <p:cNvSpPr>
            <a:spLocks/>
          </p:cNvSpPr>
          <p:nvPr/>
        </p:nvSpPr>
        <p:spPr bwMode="auto">
          <a:xfrm>
            <a:off x="4613275" y="2255838"/>
            <a:ext cx="188913" cy="58737"/>
          </a:xfrm>
          <a:custGeom>
            <a:avLst/>
            <a:gdLst>
              <a:gd name="T0" fmla="*/ 0 w 119"/>
              <a:gd name="T1" fmla="*/ 10 h 37"/>
              <a:gd name="T2" fmla="*/ 64 w 119"/>
              <a:gd name="T3" fmla="*/ 0 h 37"/>
              <a:gd name="T4" fmla="*/ 119 w 119"/>
              <a:gd name="T5" fmla="*/ 19 h 37"/>
              <a:gd name="T6" fmla="*/ 55 w 119"/>
              <a:gd name="T7" fmla="*/ 37 h 37"/>
              <a:gd name="T8" fmla="*/ 0 w 119"/>
              <a:gd name="T9" fmla="*/ 10 h 37"/>
              <a:gd name="T10" fmla="*/ 0 w 119"/>
              <a:gd name="T11" fmla="*/ 10 h 37"/>
            </a:gdLst>
            <a:ahLst/>
            <a:cxnLst>
              <a:cxn ang="0">
                <a:pos x="T0" y="T1"/>
              </a:cxn>
              <a:cxn ang="0">
                <a:pos x="T2" y="T3"/>
              </a:cxn>
              <a:cxn ang="0">
                <a:pos x="T4" y="T5"/>
              </a:cxn>
              <a:cxn ang="0">
                <a:pos x="T6" y="T7"/>
              </a:cxn>
              <a:cxn ang="0">
                <a:pos x="T8" y="T9"/>
              </a:cxn>
              <a:cxn ang="0">
                <a:pos x="T10" y="T11"/>
              </a:cxn>
            </a:cxnLst>
            <a:rect l="0" t="0" r="r" b="b"/>
            <a:pathLst>
              <a:path w="119" h="37">
                <a:moveTo>
                  <a:pt x="0" y="10"/>
                </a:moveTo>
                <a:lnTo>
                  <a:pt x="64" y="0"/>
                </a:lnTo>
                <a:lnTo>
                  <a:pt x="119" y="19"/>
                </a:lnTo>
                <a:lnTo>
                  <a:pt x="55" y="37"/>
                </a:lnTo>
                <a:lnTo>
                  <a:pt x="0" y="10"/>
                </a:lnTo>
                <a:lnTo>
                  <a:pt x="0" y="10"/>
                </a:lnTo>
                <a:close/>
              </a:path>
            </a:pathLst>
          </a:custGeom>
          <a:solidFill>
            <a:srgbClr val="73264D"/>
          </a:solidFill>
          <a:ln w="14288">
            <a:solidFill>
              <a:srgbClr val="000000"/>
            </a:solidFill>
            <a:prstDash val="solid"/>
            <a:round/>
            <a:headEnd/>
            <a:tailEnd/>
          </a:ln>
        </p:spPr>
        <p:txBody>
          <a:bodyPr/>
          <a:lstStyle/>
          <a:p>
            <a:endParaRPr lang="it-IT"/>
          </a:p>
        </p:txBody>
      </p:sp>
      <p:sp>
        <p:nvSpPr>
          <p:cNvPr id="174322" name="Freeform 242"/>
          <p:cNvSpPr>
            <a:spLocks/>
          </p:cNvSpPr>
          <p:nvPr/>
        </p:nvSpPr>
        <p:spPr bwMode="auto">
          <a:xfrm>
            <a:off x="4700588" y="2271713"/>
            <a:ext cx="349250" cy="57150"/>
          </a:xfrm>
          <a:custGeom>
            <a:avLst/>
            <a:gdLst>
              <a:gd name="T0" fmla="*/ 0 w 220"/>
              <a:gd name="T1" fmla="*/ 9 h 36"/>
              <a:gd name="T2" fmla="*/ 156 w 220"/>
              <a:gd name="T3" fmla="*/ 36 h 36"/>
              <a:gd name="T4" fmla="*/ 220 w 220"/>
              <a:gd name="T5" fmla="*/ 27 h 36"/>
              <a:gd name="T6" fmla="*/ 64 w 220"/>
              <a:gd name="T7" fmla="*/ 0 h 36"/>
              <a:gd name="T8" fmla="*/ 0 w 220"/>
              <a:gd name="T9" fmla="*/ 9 h 36"/>
              <a:gd name="T10" fmla="*/ 0 w 220"/>
              <a:gd name="T11" fmla="*/ 9 h 36"/>
            </a:gdLst>
            <a:ahLst/>
            <a:cxnLst>
              <a:cxn ang="0">
                <a:pos x="T0" y="T1"/>
              </a:cxn>
              <a:cxn ang="0">
                <a:pos x="T2" y="T3"/>
              </a:cxn>
              <a:cxn ang="0">
                <a:pos x="T4" y="T5"/>
              </a:cxn>
              <a:cxn ang="0">
                <a:pos x="T6" y="T7"/>
              </a:cxn>
              <a:cxn ang="0">
                <a:pos x="T8" y="T9"/>
              </a:cxn>
              <a:cxn ang="0">
                <a:pos x="T10" y="T11"/>
              </a:cxn>
            </a:cxnLst>
            <a:rect l="0" t="0" r="r" b="b"/>
            <a:pathLst>
              <a:path w="220" h="36">
                <a:moveTo>
                  <a:pt x="0" y="9"/>
                </a:moveTo>
                <a:lnTo>
                  <a:pt x="156" y="36"/>
                </a:lnTo>
                <a:lnTo>
                  <a:pt x="220" y="27"/>
                </a:lnTo>
                <a:lnTo>
                  <a:pt x="64" y="0"/>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23" name="Freeform 243"/>
          <p:cNvSpPr>
            <a:spLocks/>
          </p:cNvSpPr>
          <p:nvPr/>
        </p:nvSpPr>
        <p:spPr bwMode="auto">
          <a:xfrm>
            <a:off x="4700588" y="2286000"/>
            <a:ext cx="349250" cy="57150"/>
          </a:xfrm>
          <a:custGeom>
            <a:avLst/>
            <a:gdLst>
              <a:gd name="T0" fmla="*/ 0 w 220"/>
              <a:gd name="T1" fmla="*/ 18 h 36"/>
              <a:gd name="T2" fmla="*/ 64 w 220"/>
              <a:gd name="T3" fmla="*/ 0 h 36"/>
              <a:gd name="T4" fmla="*/ 220 w 220"/>
              <a:gd name="T5" fmla="*/ 18 h 36"/>
              <a:gd name="T6" fmla="*/ 156 w 220"/>
              <a:gd name="T7" fmla="*/ 36 h 36"/>
              <a:gd name="T8" fmla="*/ 0 w 220"/>
              <a:gd name="T9" fmla="*/ 18 h 36"/>
              <a:gd name="T10" fmla="*/ 0 w 220"/>
              <a:gd name="T11" fmla="*/ 18 h 36"/>
            </a:gdLst>
            <a:ahLst/>
            <a:cxnLst>
              <a:cxn ang="0">
                <a:pos x="T0" y="T1"/>
              </a:cxn>
              <a:cxn ang="0">
                <a:pos x="T2" y="T3"/>
              </a:cxn>
              <a:cxn ang="0">
                <a:pos x="T4" y="T5"/>
              </a:cxn>
              <a:cxn ang="0">
                <a:pos x="T6" y="T7"/>
              </a:cxn>
              <a:cxn ang="0">
                <a:pos x="T8" y="T9"/>
              </a:cxn>
              <a:cxn ang="0">
                <a:pos x="T10" y="T11"/>
              </a:cxn>
            </a:cxnLst>
            <a:rect l="0" t="0" r="r" b="b"/>
            <a:pathLst>
              <a:path w="220" h="36">
                <a:moveTo>
                  <a:pt x="0" y="18"/>
                </a:moveTo>
                <a:lnTo>
                  <a:pt x="64" y="0"/>
                </a:lnTo>
                <a:lnTo>
                  <a:pt x="220" y="18"/>
                </a:lnTo>
                <a:lnTo>
                  <a:pt x="156" y="36"/>
                </a:lnTo>
                <a:lnTo>
                  <a:pt x="0" y="18"/>
                </a:lnTo>
                <a:lnTo>
                  <a:pt x="0" y="18"/>
                </a:lnTo>
                <a:close/>
              </a:path>
            </a:pathLst>
          </a:custGeom>
          <a:solidFill>
            <a:srgbClr val="73264D"/>
          </a:solidFill>
          <a:ln w="14288">
            <a:solidFill>
              <a:srgbClr val="000000"/>
            </a:solidFill>
            <a:prstDash val="solid"/>
            <a:round/>
            <a:headEnd/>
            <a:tailEnd/>
          </a:ln>
        </p:spPr>
        <p:txBody>
          <a:bodyPr/>
          <a:lstStyle/>
          <a:p>
            <a:endParaRPr lang="it-IT"/>
          </a:p>
        </p:txBody>
      </p:sp>
      <p:sp>
        <p:nvSpPr>
          <p:cNvPr id="174324" name="Freeform 244"/>
          <p:cNvSpPr>
            <a:spLocks/>
          </p:cNvSpPr>
          <p:nvPr/>
        </p:nvSpPr>
        <p:spPr bwMode="auto">
          <a:xfrm>
            <a:off x="4948238" y="2314575"/>
            <a:ext cx="361950" cy="57150"/>
          </a:xfrm>
          <a:custGeom>
            <a:avLst/>
            <a:gdLst>
              <a:gd name="T0" fmla="*/ 0 w 228"/>
              <a:gd name="T1" fmla="*/ 9 h 36"/>
              <a:gd name="T2" fmla="*/ 164 w 228"/>
              <a:gd name="T3" fmla="*/ 36 h 36"/>
              <a:gd name="T4" fmla="*/ 228 w 228"/>
              <a:gd name="T5" fmla="*/ 27 h 36"/>
              <a:gd name="T6" fmla="*/ 64 w 228"/>
              <a:gd name="T7" fmla="*/ 0 h 36"/>
              <a:gd name="T8" fmla="*/ 0 w 228"/>
              <a:gd name="T9" fmla="*/ 9 h 36"/>
              <a:gd name="T10" fmla="*/ 0 w 228"/>
              <a:gd name="T11" fmla="*/ 9 h 36"/>
            </a:gdLst>
            <a:ahLst/>
            <a:cxnLst>
              <a:cxn ang="0">
                <a:pos x="T0" y="T1"/>
              </a:cxn>
              <a:cxn ang="0">
                <a:pos x="T2" y="T3"/>
              </a:cxn>
              <a:cxn ang="0">
                <a:pos x="T4" y="T5"/>
              </a:cxn>
              <a:cxn ang="0">
                <a:pos x="T6" y="T7"/>
              </a:cxn>
              <a:cxn ang="0">
                <a:pos x="T8" y="T9"/>
              </a:cxn>
              <a:cxn ang="0">
                <a:pos x="T10" y="T11"/>
              </a:cxn>
            </a:cxnLst>
            <a:rect l="0" t="0" r="r" b="b"/>
            <a:pathLst>
              <a:path w="228" h="36">
                <a:moveTo>
                  <a:pt x="0" y="9"/>
                </a:moveTo>
                <a:lnTo>
                  <a:pt x="164" y="36"/>
                </a:lnTo>
                <a:lnTo>
                  <a:pt x="228" y="27"/>
                </a:lnTo>
                <a:lnTo>
                  <a:pt x="64" y="0"/>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25" name="Freeform 245"/>
          <p:cNvSpPr>
            <a:spLocks/>
          </p:cNvSpPr>
          <p:nvPr/>
        </p:nvSpPr>
        <p:spPr bwMode="auto">
          <a:xfrm>
            <a:off x="4948238" y="2314575"/>
            <a:ext cx="361950" cy="158750"/>
          </a:xfrm>
          <a:custGeom>
            <a:avLst/>
            <a:gdLst>
              <a:gd name="T0" fmla="*/ 0 w 228"/>
              <a:gd name="T1" fmla="*/ 18 h 100"/>
              <a:gd name="T2" fmla="*/ 64 w 228"/>
              <a:gd name="T3" fmla="*/ 0 h 100"/>
              <a:gd name="T4" fmla="*/ 228 w 228"/>
              <a:gd name="T5" fmla="*/ 91 h 100"/>
              <a:gd name="T6" fmla="*/ 164 w 228"/>
              <a:gd name="T7" fmla="*/ 100 h 100"/>
              <a:gd name="T8" fmla="*/ 0 w 228"/>
              <a:gd name="T9" fmla="*/ 18 h 100"/>
              <a:gd name="T10" fmla="*/ 0 w 228"/>
              <a:gd name="T11" fmla="*/ 18 h 100"/>
            </a:gdLst>
            <a:ahLst/>
            <a:cxnLst>
              <a:cxn ang="0">
                <a:pos x="T0" y="T1"/>
              </a:cxn>
              <a:cxn ang="0">
                <a:pos x="T2" y="T3"/>
              </a:cxn>
              <a:cxn ang="0">
                <a:pos x="T4" y="T5"/>
              </a:cxn>
              <a:cxn ang="0">
                <a:pos x="T6" y="T7"/>
              </a:cxn>
              <a:cxn ang="0">
                <a:pos x="T8" y="T9"/>
              </a:cxn>
              <a:cxn ang="0">
                <a:pos x="T10" y="T11"/>
              </a:cxn>
            </a:cxnLst>
            <a:rect l="0" t="0" r="r" b="b"/>
            <a:pathLst>
              <a:path w="228" h="100">
                <a:moveTo>
                  <a:pt x="0" y="18"/>
                </a:moveTo>
                <a:lnTo>
                  <a:pt x="64" y="0"/>
                </a:lnTo>
                <a:lnTo>
                  <a:pt x="228" y="91"/>
                </a:lnTo>
                <a:lnTo>
                  <a:pt x="164" y="100"/>
                </a:lnTo>
                <a:lnTo>
                  <a:pt x="0" y="18"/>
                </a:lnTo>
                <a:lnTo>
                  <a:pt x="0" y="18"/>
                </a:lnTo>
                <a:close/>
              </a:path>
            </a:pathLst>
          </a:custGeom>
          <a:solidFill>
            <a:srgbClr val="73264D"/>
          </a:solidFill>
          <a:ln w="14288">
            <a:solidFill>
              <a:srgbClr val="000000"/>
            </a:solidFill>
            <a:prstDash val="solid"/>
            <a:round/>
            <a:headEnd/>
            <a:tailEnd/>
          </a:ln>
        </p:spPr>
        <p:txBody>
          <a:bodyPr/>
          <a:lstStyle/>
          <a:p>
            <a:endParaRPr lang="it-IT"/>
          </a:p>
        </p:txBody>
      </p:sp>
      <p:sp>
        <p:nvSpPr>
          <p:cNvPr id="174326" name="Freeform 246"/>
          <p:cNvSpPr>
            <a:spLocks/>
          </p:cNvSpPr>
          <p:nvPr/>
        </p:nvSpPr>
        <p:spPr bwMode="auto">
          <a:xfrm>
            <a:off x="5208588" y="2357438"/>
            <a:ext cx="363537" cy="58737"/>
          </a:xfrm>
          <a:custGeom>
            <a:avLst/>
            <a:gdLst>
              <a:gd name="T0" fmla="*/ 0 w 229"/>
              <a:gd name="T1" fmla="*/ 9 h 37"/>
              <a:gd name="T2" fmla="*/ 165 w 229"/>
              <a:gd name="T3" fmla="*/ 37 h 37"/>
              <a:gd name="T4" fmla="*/ 229 w 229"/>
              <a:gd name="T5" fmla="*/ 28 h 37"/>
              <a:gd name="T6" fmla="*/ 64 w 229"/>
              <a:gd name="T7" fmla="*/ 0 h 37"/>
              <a:gd name="T8" fmla="*/ 0 w 229"/>
              <a:gd name="T9" fmla="*/ 9 h 37"/>
              <a:gd name="T10" fmla="*/ 0 w 229"/>
              <a:gd name="T11" fmla="*/ 9 h 37"/>
            </a:gdLst>
            <a:ahLst/>
            <a:cxnLst>
              <a:cxn ang="0">
                <a:pos x="T0" y="T1"/>
              </a:cxn>
              <a:cxn ang="0">
                <a:pos x="T2" y="T3"/>
              </a:cxn>
              <a:cxn ang="0">
                <a:pos x="T4" y="T5"/>
              </a:cxn>
              <a:cxn ang="0">
                <a:pos x="T6" y="T7"/>
              </a:cxn>
              <a:cxn ang="0">
                <a:pos x="T8" y="T9"/>
              </a:cxn>
              <a:cxn ang="0">
                <a:pos x="T10" y="T11"/>
              </a:cxn>
            </a:cxnLst>
            <a:rect l="0" t="0" r="r" b="b"/>
            <a:pathLst>
              <a:path w="229" h="37">
                <a:moveTo>
                  <a:pt x="0" y="9"/>
                </a:moveTo>
                <a:lnTo>
                  <a:pt x="165" y="37"/>
                </a:lnTo>
                <a:lnTo>
                  <a:pt x="229" y="28"/>
                </a:lnTo>
                <a:lnTo>
                  <a:pt x="64" y="0"/>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27" name="Freeform 247"/>
          <p:cNvSpPr>
            <a:spLocks/>
          </p:cNvSpPr>
          <p:nvPr/>
        </p:nvSpPr>
        <p:spPr bwMode="auto">
          <a:xfrm>
            <a:off x="5208588" y="2459038"/>
            <a:ext cx="349250" cy="144462"/>
          </a:xfrm>
          <a:custGeom>
            <a:avLst/>
            <a:gdLst>
              <a:gd name="T0" fmla="*/ 0 w 220"/>
              <a:gd name="T1" fmla="*/ 9 h 91"/>
              <a:gd name="T2" fmla="*/ 64 w 220"/>
              <a:gd name="T3" fmla="*/ 0 h 91"/>
              <a:gd name="T4" fmla="*/ 220 w 220"/>
              <a:gd name="T5" fmla="*/ 82 h 91"/>
              <a:gd name="T6" fmla="*/ 165 w 220"/>
              <a:gd name="T7" fmla="*/ 91 h 91"/>
              <a:gd name="T8" fmla="*/ 0 w 220"/>
              <a:gd name="T9" fmla="*/ 9 h 91"/>
              <a:gd name="T10" fmla="*/ 0 w 220"/>
              <a:gd name="T11" fmla="*/ 9 h 91"/>
            </a:gdLst>
            <a:ahLst/>
            <a:cxnLst>
              <a:cxn ang="0">
                <a:pos x="T0" y="T1"/>
              </a:cxn>
              <a:cxn ang="0">
                <a:pos x="T2" y="T3"/>
              </a:cxn>
              <a:cxn ang="0">
                <a:pos x="T4" y="T5"/>
              </a:cxn>
              <a:cxn ang="0">
                <a:pos x="T6" y="T7"/>
              </a:cxn>
              <a:cxn ang="0">
                <a:pos x="T8" y="T9"/>
              </a:cxn>
              <a:cxn ang="0">
                <a:pos x="T10" y="T11"/>
              </a:cxn>
            </a:cxnLst>
            <a:rect l="0" t="0" r="r" b="b"/>
            <a:pathLst>
              <a:path w="220" h="91">
                <a:moveTo>
                  <a:pt x="0" y="9"/>
                </a:moveTo>
                <a:lnTo>
                  <a:pt x="64" y="0"/>
                </a:lnTo>
                <a:lnTo>
                  <a:pt x="220" y="82"/>
                </a:lnTo>
                <a:lnTo>
                  <a:pt x="165" y="91"/>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28" name="Freeform 248"/>
          <p:cNvSpPr>
            <a:spLocks/>
          </p:cNvSpPr>
          <p:nvPr/>
        </p:nvSpPr>
        <p:spPr bwMode="auto">
          <a:xfrm>
            <a:off x="5470525" y="2401888"/>
            <a:ext cx="363538" cy="57150"/>
          </a:xfrm>
          <a:custGeom>
            <a:avLst/>
            <a:gdLst>
              <a:gd name="T0" fmla="*/ 0 w 229"/>
              <a:gd name="T1" fmla="*/ 9 h 36"/>
              <a:gd name="T2" fmla="*/ 165 w 229"/>
              <a:gd name="T3" fmla="*/ 36 h 36"/>
              <a:gd name="T4" fmla="*/ 229 w 229"/>
              <a:gd name="T5" fmla="*/ 27 h 36"/>
              <a:gd name="T6" fmla="*/ 64 w 229"/>
              <a:gd name="T7" fmla="*/ 0 h 36"/>
              <a:gd name="T8" fmla="*/ 0 w 229"/>
              <a:gd name="T9" fmla="*/ 9 h 36"/>
              <a:gd name="T10" fmla="*/ 0 w 229"/>
              <a:gd name="T11" fmla="*/ 9 h 36"/>
            </a:gdLst>
            <a:ahLst/>
            <a:cxnLst>
              <a:cxn ang="0">
                <a:pos x="T0" y="T1"/>
              </a:cxn>
              <a:cxn ang="0">
                <a:pos x="T2" y="T3"/>
              </a:cxn>
              <a:cxn ang="0">
                <a:pos x="T4" y="T5"/>
              </a:cxn>
              <a:cxn ang="0">
                <a:pos x="T6" y="T7"/>
              </a:cxn>
              <a:cxn ang="0">
                <a:pos x="T8" y="T9"/>
              </a:cxn>
              <a:cxn ang="0">
                <a:pos x="T10" y="T11"/>
              </a:cxn>
            </a:cxnLst>
            <a:rect l="0" t="0" r="r" b="b"/>
            <a:pathLst>
              <a:path w="229" h="36">
                <a:moveTo>
                  <a:pt x="0" y="9"/>
                </a:moveTo>
                <a:lnTo>
                  <a:pt x="165" y="36"/>
                </a:lnTo>
                <a:lnTo>
                  <a:pt x="229" y="27"/>
                </a:lnTo>
                <a:lnTo>
                  <a:pt x="64" y="0"/>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29" name="Freeform 249"/>
          <p:cNvSpPr>
            <a:spLocks/>
          </p:cNvSpPr>
          <p:nvPr/>
        </p:nvSpPr>
        <p:spPr bwMode="auto">
          <a:xfrm>
            <a:off x="5470525" y="2589213"/>
            <a:ext cx="363538" cy="173037"/>
          </a:xfrm>
          <a:custGeom>
            <a:avLst/>
            <a:gdLst>
              <a:gd name="T0" fmla="*/ 0 w 229"/>
              <a:gd name="T1" fmla="*/ 9 h 109"/>
              <a:gd name="T2" fmla="*/ 55 w 229"/>
              <a:gd name="T3" fmla="*/ 0 h 109"/>
              <a:gd name="T4" fmla="*/ 229 w 229"/>
              <a:gd name="T5" fmla="*/ 100 h 109"/>
              <a:gd name="T6" fmla="*/ 165 w 229"/>
              <a:gd name="T7" fmla="*/ 109 h 109"/>
              <a:gd name="T8" fmla="*/ 0 w 229"/>
              <a:gd name="T9" fmla="*/ 9 h 109"/>
              <a:gd name="T10" fmla="*/ 0 w 229"/>
              <a:gd name="T11" fmla="*/ 9 h 109"/>
            </a:gdLst>
            <a:ahLst/>
            <a:cxnLst>
              <a:cxn ang="0">
                <a:pos x="T0" y="T1"/>
              </a:cxn>
              <a:cxn ang="0">
                <a:pos x="T2" y="T3"/>
              </a:cxn>
              <a:cxn ang="0">
                <a:pos x="T4" y="T5"/>
              </a:cxn>
              <a:cxn ang="0">
                <a:pos x="T6" y="T7"/>
              </a:cxn>
              <a:cxn ang="0">
                <a:pos x="T8" y="T9"/>
              </a:cxn>
              <a:cxn ang="0">
                <a:pos x="T10" y="T11"/>
              </a:cxn>
            </a:cxnLst>
            <a:rect l="0" t="0" r="r" b="b"/>
            <a:pathLst>
              <a:path w="229" h="109">
                <a:moveTo>
                  <a:pt x="0" y="9"/>
                </a:moveTo>
                <a:lnTo>
                  <a:pt x="55" y="0"/>
                </a:lnTo>
                <a:lnTo>
                  <a:pt x="229" y="100"/>
                </a:lnTo>
                <a:lnTo>
                  <a:pt x="165" y="109"/>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30" name="Freeform 250"/>
          <p:cNvSpPr>
            <a:spLocks/>
          </p:cNvSpPr>
          <p:nvPr/>
        </p:nvSpPr>
        <p:spPr bwMode="auto">
          <a:xfrm>
            <a:off x="5732463" y="2444750"/>
            <a:ext cx="376237" cy="57150"/>
          </a:xfrm>
          <a:custGeom>
            <a:avLst/>
            <a:gdLst>
              <a:gd name="T0" fmla="*/ 0 w 237"/>
              <a:gd name="T1" fmla="*/ 9 h 36"/>
              <a:gd name="T2" fmla="*/ 173 w 237"/>
              <a:gd name="T3" fmla="*/ 36 h 36"/>
              <a:gd name="T4" fmla="*/ 237 w 237"/>
              <a:gd name="T5" fmla="*/ 27 h 36"/>
              <a:gd name="T6" fmla="*/ 64 w 237"/>
              <a:gd name="T7" fmla="*/ 0 h 36"/>
              <a:gd name="T8" fmla="*/ 0 w 237"/>
              <a:gd name="T9" fmla="*/ 9 h 36"/>
              <a:gd name="T10" fmla="*/ 0 w 237"/>
              <a:gd name="T11" fmla="*/ 9 h 36"/>
            </a:gdLst>
            <a:ahLst/>
            <a:cxnLst>
              <a:cxn ang="0">
                <a:pos x="T0" y="T1"/>
              </a:cxn>
              <a:cxn ang="0">
                <a:pos x="T2" y="T3"/>
              </a:cxn>
              <a:cxn ang="0">
                <a:pos x="T4" y="T5"/>
              </a:cxn>
              <a:cxn ang="0">
                <a:pos x="T6" y="T7"/>
              </a:cxn>
              <a:cxn ang="0">
                <a:pos x="T8" y="T9"/>
              </a:cxn>
              <a:cxn ang="0">
                <a:pos x="T10" y="T11"/>
              </a:cxn>
            </a:cxnLst>
            <a:rect l="0" t="0" r="r" b="b"/>
            <a:pathLst>
              <a:path w="237" h="36">
                <a:moveTo>
                  <a:pt x="0" y="9"/>
                </a:moveTo>
                <a:lnTo>
                  <a:pt x="173" y="36"/>
                </a:lnTo>
                <a:lnTo>
                  <a:pt x="237" y="27"/>
                </a:lnTo>
                <a:lnTo>
                  <a:pt x="64" y="0"/>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31" name="Freeform 251"/>
          <p:cNvSpPr>
            <a:spLocks/>
          </p:cNvSpPr>
          <p:nvPr/>
        </p:nvSpPr>
        <p:spPr bwMode="auto">
          <a:xfrm>
            <a:off x="5732463" y="2747963"/>
            <a:ext cx="376237" cy="276225"/>
          </a:xfrm>
          <a:custGeom>
            <a:avLst/>
            <a:gdLst>
              <a:gd name="T0" fmla="*/ 0 w 237"/>
              <a:gd name="T1" fmla="*/ 9 h 174"/>
              <a:gd name="T2" fmla="*/ 64 w 237"/>
              <a:gd name="T3" fmla="*/ 0 h 174"/>
              <a:gd name="T4" fmla="*/ 237 w 237"/>
              <a:gd name="T5" fmla="*/ 164 h 174"/>
              <a:gd name="T6" fmla="*/ 173 w 237"/>
              <a:gd name="T7" fmla="*/ 174 h 174"/>
              <a:gd name="T8" fmla="*/ 0 w 237"/>
              <a:gd name="T9" fmla="*/ 9 h 174"/>
              <a:gd name="T10" fmla="*/ 0 w 237"/>
              <a:gd name="T11" fmla="*/ 9 h 174"/>
            </a:gdLst>
            <a:ahLst/>
            <a:cxnLst>
              <a:cxn ang="0">
                <a:pos x="T0" y="T1"/>
              </a:cxn>
              <a:cxn ang="0">
                <a:pos x="T2" y="T3"/>
              </a:cxn>
              <a:cxn ang="0">
                <a:pos x="T4" y="T5"/>
              </a:cxn>
              <a:cxn ang="0">
                <a:pos x="T6" y="T7"/>
              </a:cxn>
              <a:cxn ang="0">
                <a:pos x="T8" y="T9"/>
              </a:cxn>
              <a:cxn ang="0">
                <a:pos x="T10" y="T11"/>
              </a:cxn>
            </a:cxnLst>
            <a:rect l="0" t="0" r="r" b="b"/>
            <a:pathLst>
              <a:path w="237" h="174">
                <a:moveTo>
                  <a:pt x="0" y="9"/>
                </a:moveTo>
                <a:lnTo>
                  <a:pt x="64" y="0"/>
                </a:lnTo>
                <a:lnTo>
                  <a:pt x="237" y="164"/>
                </a:lnTo>
                <a:lnTo>
                  <a:pt x="173" y="174"/>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32" name="Freeform 252"/>
          <p:cNvSpPr>
            <a:spLocks/>
          </p:cNvSpPr>
          <p:nvPr/>
        </p:nvSpPr>
        <p:spPr bwMode="auto">
          <a:xfrm>
            <a:off x="6007100" y="2487613"/>
            <a:ext cx="392113" cy="73025"/>
          </a:xfrm>
          <a:custGeom>
            <a:avLst/>
            <a:gdLst>
              <a:gd name="T0" fmla="*/ 0 w 247"/>
              <a:gd name="T1" fmla="*/ 9 h 46"/>
              <a:gd name="T2" fmla="*/ 183 w 247"/>
              <a:gd name="T3" fmla="*/ 46 h 46"/>
              <a:gd name="T4" fmla="*/ 247 w 247"/>
              <a:gd name="T5" fmla="*/ 28 h 46"/>
              <a:gd name="T6" fmla="*/ 64 w 247"/>
              <a:gd name="T7" fmla="*/ 0 h 46"/>
              <a:gd name="T8" fmla="*/ 0 w 247"/>
              <a:gd name="T9" fmla="*/ 9 h 46"/>
              <a:gd name="T10" fmla="*/ 0 w 247"/>
              <a:gd name="T11" fmla="*/ 9 h 46"/>
            </a:gdLst>
            <a:ahLst/>
            <a:cxnLst>
              <a:cxn ang="0">
                <a:pos x="T0" y="T1"/>
              </a:cxn>
              <a:cxn ang="0">
                <a:pos x="T2" y="T3"/>
              </a:cxn>
              <a:cxn ang="0">
                <a:pos x="T4" y="T5"/>
              </a:cxn>
              <a:cxn ang="0">
                <a:pos x="T6" y="T7"/>
              </a:cxn>
              <a:cxn ang="0">
                <a:pos x="T8" y="T9"/>
              </a:cxn>
              <a:cxn ang="0">
                <a:pos x="T10" y="T11"/>
              </a:cxn>
            </a:cxnLst>
            <a:rect l="0" t="0" r="r" b="b"/>
            <a:pathLst>
              <a:path w="247" h="46">
                <a:moveTo>
                  <a:pt x="0" y="9"/>
                </a:moveTo>
                <a:lnTo>
                  <a:pt x="183" y="46"/>
                </a:lnTo>
                <a:lnTo>
                  <a:pt x="247" y="28"/>
                </a:lnTo>
                <a:lnTo>
                  <a:pt x="64" y="0"/>
                </a:lnTo>
                <a:lnTo>
                  <a:pt x="0" y="9"/>
                </a:lnTo>
                <a:lnTo>
                  <a:pt x="0" y="9"/>
                </a:lnTo>
                <a:close/>
              </a:path>
            </a:pathLst>
          </a:custGeom>
          <a:solidFill>
            <a:srgbClr val="73264D"/>
          </a:solidFill>
          <a:ln w="14288">
            <a:solidFill>
              <a:srgbClr val="000000"/>
            </a:solidFill>
            <a:prstDash val="solid"/>
            <a:round/>
            <a:headEnd/>
            <a:tailEnd/>
          </a:ln>
        </p:spPr>
        <p:txBody>
          <a:bodyPr/>
          <a:lstStyle/>
          <a:p>
            <a:endParaRPr lang="it-IT"/>
          </a:p>
        </p:txBody>
      </p:sp>
      <p:sp>
        <p:nvSpPr>
          <p:cNvPr id="174333" name="Freeform 253"/>
          <p:cNvSpPr>
            <a:spLocks/>
          </p:cNvSpPr>
          <p:nvPr/>
        </p:nvSpPr>
        <p:spPr bwMode="auto">
          <a:xfrm>
            <a:off x="6007100" y="2820988"/>
            <a:ext cx="377825" cy="203200"/>
          </a:xfrm>
          <a:custGeom>
            <a:avLst/>
            <a:gdLst>
              <a:gd name="T0" fmla="*/ 0 w 238"/>
              <a:gd name="T1" fmla="*/ 128 h 128"/>
              <a:gd name="T2" fmla="*/ 64 w 238"/>
              <a:gd name="T3" fmla="*/ 118 h 128"/>
              <a:gd name="T4" fmla="*/ 238 w 238"/>
              <a:gd name="T5" fmla="*/ 0 h 128"/>
              <a:gd name="T6" fmla="*/ 183 w 238"/>
              <a:gd name="T7" fmla="*/ 18 h 128"/>
              <a:gd name="T8" fmla="*/ 0 w 238"/>
              <a:gd name="T9" fmla="*/ 128 h 128"/>
              <a:gd name="T10" fmla="*/ 0 w 238"/>
              <a:gd name="T11" fmla="*/ 128 h 128"/>
            </a:gdLst>
            <a:ahLst/>
            <a:cxnLst>
              <a:cxn ang="0">
                <a:pos x="T0" y="T1"/>
              </a:cxn>
              <a:cxn ang="0">
                <a:pos x="T2" y="T3"/>
              </a:cxn>
              <a:cxn ang="0">
                <a:pos x="T4" y="T5"/>
              </a:cxn>
              <a:cxn ang="0">
                <a:pos x="T6" y="T7"/>
              </a:cxn>
              <a:cxn ang="0">
                <a:pos x="T8" y="T9"/>
              </a:cxn>
              <a:cxn ang="0">
                <a:pos x="T10" y="T11"/>
              </a:cxn>
            </a:cxnLst>
            <a:rect l="0" t="0" r="r" b="b"/>
            <a:pathLst>
              <a:path w="238" h="128">
                <a:moveTo>
                  <a:pt x="0" y="128"/>
                </a:moveTo>
                <a:lnTo>
                  <a:pt x="64" y="118"/>
                </a:lnTo>
                <a:lnTo>
                  <a:pt x="238" y="0"/>
                </a:lnTo>
                <a:lnTo>
                  <a:pt x="183" y="18"/>
                </a:lnTo>
                <a:lnTo>
                  <a:pt x="0" y="128"/>
                </a:lnTo>
                <a:lnTo>
                  <a:pt x="0" y="128"/>
                </a:lnTo>
                <a:close/>
              </a:path>
            </a:pathLst>
          </a:custGeom>
          <a:solidFill>
            <a:srgbClr val="4D1A33"/>
          </a:solidFill>
          <a:ln w="14288">
            <a:solidFill>
              <a:srgbClr val="000000"/>
            </a:solidFill>
            <a:prstDash val="solid"/>
            <a:round/>
            <a:headEnd/>
            <a:tailEnd/>
          </a:ln>
        </p:spPr>
        <p:txBody>
          <a:bodyPr/>
          <a:lstStyle/>
          <a:p>
            <a:endParaRPr lang="it-IT"/>
          </a:p>
        </p:txBody>
      </p:sp>
      <p:sp>
        <p:nvSpPr>
          <p:cNvPr id="174334" name="Freeform 254"/>
          <p:cNvSpPr>
            <a:spLocks/>
          </p:cNvSpPr>
          <p:nvPr/>
        </p:nvSpPr>
        <p:spPr bwMode="auto">
          <a:xfrm>
            <a:off x="6297613" y="2532063"/>
            <a:ext cx="101600" cy="317500"/>
          </a:xfrm>
          <a:custGeom>
            <a:avLst/>
            <a:gdLst>
              <a:gd name="T0" fmla="*/ 0 w 64"/>
              <a:gd name="T1" fmla="*/ 200 h 200"/>
              <a:gd name="T2" fmla="*/ 55 w 64"/>
              <a:gd name="T3" fmla="*/ 182 h 200"/>
              <a:gd name="T4" fmla="*/ 64 w 64"/>
              <a:gd name="T5" fmla="*/ 0 h 200"/>
              <a:gd name="T6" fmla="*/ 0 w 64"/>
              <a:gd name="T7" fmla="*/ 18 h 200"/>
              <a:gd name="T8" fmla="*/ 0 w 64"/>
              <a:gd name="T9" fmla="*/ 200 h 200"/>
              <a:gd name="T10" fmla="*/ 0 w 64"/>
              <a:gd name="T11" fmla="*/ 200 h 200"/>
            </a:gdLst>
            <a:ahLst/>
            <a:cxnLst>
              <a:cxn ang="0">
                <a:pos x="T0" y="T1"/>
              </a:cxn>
              <a:cxn ang="0">
                <a:pos x="T2" y="T3"/>
              </a:cxn>
              <a:cxn ang="0">
                <a:pos x="T4" y="T5"/>
              </a:cxn>
              <a:cxn ang="0">
                <a:pos x="T6" y="T7"/>
              </a:cxn>
              <a:cxn ang="0">
                <a:pos x="T8" y="T9"/>
              </a:cxn>
              <a:cxn ang="0">
                <a:pos x="T10" y="T11"/>
              </a:cxn>
            </a:cxnLst>
            <a:rect l="0" t="0" r="r" b="b"/>
            <a:pathLst>
              <a:path w="64" h="200">
                <a:moveTo>
                  <a:pt x="0" y="200"/>
                </a:moveTo>
                <a:lnTo>
                  <a:pt x="55" y="182"/>
                </a:lnTo>
                <a:lnTo>
                  <a:pt x="64" y="0"/>
                </a:lnTo>
                <a:lnTo>
                  <a:pt x="0" y="18"/>
                </a:lnTo>
                <a:lnTo>
                  <a:pt x="0" y="200"/>
                </a:lnTo>
                <a:lnTo>
                  <a:pt x="0" y="200"/>
                </a:lnTo>
                <a:close/>
              </a:path>
            </a:pathLst>
          </a:custGeom>
          <a:solidFill>
            <a:srgbClr val="4D1A33"/>
          </a:solidFill>
          <a:ln w="14288">
            <a:solidFill>
              <a:srgbClr val="000000"/>
            </a:solidFill>
            <a:prstDash val="solid"/>
            <a:round/>
            <a:headEnd/>
            <a:tailEnd/>
          </a:ln>
        </p:spPr>
        <p:txBody>
          <a:bodyPr/>
          <a:lstStyle/>
          <a:p>
            <a:endParaRPr lang="it-IT"/>
          </a:p>
        </p:txBody>
      </p:sp>
      <p:sp>
        <p:nvSpPr>
          <p:cNvPr id="174335" name="Freeform 255"/>
          <p:cNvSpPr>
            <a:spLocks/>
          </p:cNvSpPr>
          <p:nvPr/>
        </p:nvSpPr>
        <p:spPr bwMode="auto">
          <a:xfrm>
            <a:off x="2770188" y="1966913"/>
            <a:ext cx="3527425" cy="1057275"/>
          </a:xfrm>
          <a:custGeom>
            <a:avLst/>
            <a:gdLst>
              <a:gd name="T0" fmla="*/ 0 w 2222"/>
              <a:gd name="T1" fmla="*/ 0 h 666"/>
              <a:gd name="T2" fmla="*/ 0 w 2222"/>
              <a:gd name="T3" fmla="*/ 46 h 666"/>
              <a:gd name="T4" fmla="*/ 119 w 2222"/>
              <a:gd name="T5" fmla="*/ 82 h 666"/>
              <a:gd name="T6" fmla="*/ 247 w 2222"/>
              <a:gd name="T7" fmla="*/ 55 h 666"/>
              <a:gd name="T8" fmla="*/ 375 w 2222"/>
              <a:gd name="T9" fmla="*/ 73 h 666"/>
              <a:gd name="T10" fmla="*/ 503 w 2222"/>
              <a:gd name="T11" fmla="*/ 82 h 666"/>
              <a:gd name="T12" fmla="*/ 521 w 2222"/>
              <a:gd name="T13" fmla="*/ 82 h 666"/>
              <a:gd name="T14" fmla="*/ 640 w 2222"/>
              <a:gd name="T15" fmla="*/ 82 h 666"/>
              <a:gd name="T16" fmla="*/ 713 w 2222"/>
              <a:gd name="T17" fmla="*/ 119 h 666"/>
              <a:gd name="T18" fmla="*/ 777 w 2222"/>
              <a:gd name="T19" fmla="*/ 146 h 666"/>
              <a:gd name="T20" fmla="*/ 823 w 2222"/>
              <a:gd name="T21" fmla="*/ 137 h 666"/>
              <a:gd name="T22" fmla="*/ 924 w 2222"/>
              <a:gd name="T23" fmla="*/ 109 h 666"/>
              <a:gd name="T24" fmla="*/ 1070 w 2222"/>
              <a:gd name="T25" fmla="*/ 155 h 666"/>
              <a:gd name="T26" fmla="*/ 1161 w 2222"/>
              <a:gd name="T27" fmla="*/ 192 h 666"/>
              <a:gd name="T28" fmla="*/ 1216 w 2222"/>
              <a:gd name="T29" fmla="*/ 219 h 666"/>
              <a:gd name="T30" fmla="*/ 1372 w 2222"/>
              <a:gd name="T31" fmla="*/ 237 h 666"/>
              <a:gd name="T32" fmla="*/ 1536 w 2222"/>
              <a:gd name="T33" fmla="*/ 319 h 666"/>
              <a:gd name="T34" fmla="*/ 1701 w 2222"/>
              <a:gd name="T35" fmla="*/ 401 h 666"/>
              <a:gd name="T36" fmla="*/ 1866 w 2222"/>
              <a:gd name="T37" fmla="*/ 501 h 666"/>
              <a:gd name="T38" fmla="*/ 2039 w 2222"/>
              <a:gd name="T39" fmla="*/ 666 h 666"/>
              <a:gd name="T40" fmla="*/ 2222 w 2222"/>
              <a:gd name="T41" fmla="*/ 556 h 666"/>
              <a:gd name="T42" fmla="*/ 2222 w 2222"/>
              <a:gd name="T43" fmla="*/ 374 h 666"/>
              <a:gd name="T44" fmla="*/ 0 w 2222"/>
              <a:gd name="T45" fmla="*/ 0 h 666"/>
              <a:gd name="T46" fmla="*/ 0 w 2222"/>
              <a:gd name="T4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22" h="666">
                <a:moveTo>
                  <a:pt x="0" y="0"/>
                </a:moveTo>
                <a:lnTo>
                  <a:pt x="0" y="46"/>
                </a:lnTo>
                <a:lnTo>
                  <a:pt x="119" y="82"/>
                </a:lnTo>
                <a:lnTo>
                  <a:pt x="247" y="55"/>
                </a:lnTo>
                <a:lnTo>
                  <a:pt x="375" y="73"/>
                </a:lnTo>
                <a:lnTo>
                  <a:pt x="503" y="82"/>
                </a:lnTo>
                <a:lnTo>
                  <a:pt x="521" y="82"/>
                </a:lnTo>
                <a:lnTo>
                  <a:pt x="640" y="82"/>
                </a:lnTo>
                <a:lnTo>
                  <a:pt x="713" y="119"/>
                </a:lnTo>
                <a:lnTo>
                  <a:pt x="777" y="146"/>
                </a:lnTo>
                <a:lnTo>
                  <a:pt x="823" y="137"/>
                </a:lnTo>
                <a:lnTo>
                  <a:pt x="924" y="109"/>
                </a:lnTo>
                <a:lnTo>
                  <a:pt x="1070" y="155"/>
                </a:lnTo>
                <a:lnTo>
                  <a:pt x="1161" y="192"/>
                </a:lnTo>
                <a:lnTo>
                  <a:pt x="1216" y="219"/>
                </a:lnTo>
                <a:lnTo>
                  <a:pt x="1372" y="237"/>
                </a:lnTo>
                <a:lnTo>
                  <a:pt x="1536" y="319"/>
                </a:lnTo>
                <a:lnTo>
                  <a:pt x="1701" y="401"/>
                </a:lnTo>
                <a:lnTo>
                  <a:pt x="1866" y="501"/>
                </a:lnTo>
                <a:lnTo>
                  <a:pt x="2039" y="666"/>
                </a:lnTo>
                <a:lnTo>
                  <a:pt x="2222" y="556"/>
                </a:lnTo>
                <a:lnTo>
                  <a:pt x="2222" y="374"/>
                </a:lnTo>
                <a:lnTo>
                  <a:pt x="0" y="0"/>
                </a:lnTo>
                <a:lnTo>
                  <a:pt x="0" y="0"/>
                </a:lnTo>
                <a:close/>
              </a:path>
            </a:pathLst>
          </a:custGeom>
          <a:solidFill>
            <a:srgbClr val="993366"/>
          </a:solidFill>
          <a:ln w="14288">
            <a:solidFill>
              <a:srgbClr val="000000"/>
            </a:solidFill>
            <a:prstDash val="solid"/>
            <a:round/>
            <a:headEnd/>
            <a:tailEnd/>
          </a:ln>
        </p:spPr>
        <p:txBody>
          <a:bodyPr/>
          <a:lstStyle/>
          <a:p>
            <a:endParaRPr lang="it-IT"/>
          </a:p>
        </p:txBody>
      </p:sp>
      <p:sp>
        <p:nvSpPr>
          <p:cNvPr id="174336" name="Freeform 256"/>
          <p:cNvSpPr>
            <a:spLocks/>
          </p:cNvSpPr>
          <p:nvPr/>
        </p:nvSpPr>
        <p:spPr bwMode="auto">
          <a:xfrm>
            <a:off x="2522538" y="1981200"/>
            <a:ext cx="290512" cy="44450"/>
          </a:xfrm>
          <a:custGeom>
            <a:avLst/>
            <a:gdLst>
              <a:gd name="T0" fmla="*/ 0 w 183"/>
              <a:gd name="T1" fmla="*/ 9 h 28"/>
              <a:gd name="T2" fmla="*/ 119 w 183"/>
              <a:gd name="T3" fmla="*/ 28 h 28"/>
              <a:gd name="T4" fmla="*/ 183 w 183"/>
              <a:gd name="T5" fmla="*/ 18 h 28"/>
              <a:gd name="T6" fmla="*/ 64 w 183"/>
              <a:gd name="T7" fmla="*/ 0 h 28"/>
              <a:gd name="T8" fmla="*/ 0 w 183"/>
              <a:gd name="T9" fmla="*/ 9 h 28"/>
              <a:gd name="T10" fmla="*/ 0 w 183"/>
              <a:gd name="T11" fmla="*/ 9 h 28"/>
            </a:gdLst>
            <a:ahLst/>
            <a:cxnLst>
              <a:cxn ang="0">
                <a:pos x="T0" y="T1"/>
              </a:cxn>
              <a:cxn ang="0">
                <a:pos x="T2" y="T3"/>
              </a:cxn>
              <a:cxn ang="0">
                <a:pos x="T4" y="T5"/>
              </a:cxn>
              <a:cxn ang="0">
                <a:pos x="T6" y="T7"/>
              </a:cxn>
              <a:cxn ang="0">
                <a:pos x="T8" y="T9"/>
              </a:cxn>
              <a:cxn ang="0">
                <a:pos x="T10" y="T11"/>
              </a:cxn>
            </a:cxnLst>
            <a:rect l="0" t="0" r="r" b="b"/>
            <a:pathLst>
              <a:path w="183" h="28">
                <a:moveTo>
                  <a:pt x="0" y="9"/>
                </a:moveTo>
                <a:lnTo>
                  <a:pt x="119" y="28"/>
                </a:lnTo>
                <a:lnTo>
                  <a:pt x="183" y="18"/>
                </a:lnTo>
                <a:lnTo>
                  <a:pt x="64" y="0"/>
                </a:lnTo>
                <a:lnTo>
                  <a:pt x="0" y="9"/>
                </a:lnTo>
                <a:lnTo>
                  <a:pt x="0" y="9"/>
                </a:lnTo>
                <a:close/>
              </a:path>
            </a:pathLst>
          </a:custGeom>
          <a:solidFill>
            <a:srgbClr val="7373BF"/>
          </a:solidFill>
          <a:ln w="14288">
            <a:solidFill>
              <a:srgbClr val="000000"/>
            </a:solidFill>
            <a:prstDash val="solid"/>
            <a:round/>
            <a:headEnd/>
            <a:tailEnd/>
          </a:ln>
        </p:spPr>
        <p:txBody>
          <a:bodyPr/>
          <a:lstStyle/>
          <a:p>
            <a:endParaRPr lang="it-IT"/>
          </a:p>
        </p:txBody>
      </p:sp>
      <p:sp>
        <p:nvSpPr>
          <p:cNvPr id="174337" name="Freeform 257"/>
          <p:cNvSpPr>
            <a:spLocks/>
          </p:cNvSpPr>
          <p:nvPr/>
        </p:nvSpPr>
        <p:spPr bwMode="auto">
          <a:xfrm>
            <a:off x="2522538" y="1981200"/>
            <a:ext cx="115887" cy="28575"/>
          </a:xfrm>
          <a:custGeom>
            <a:avLst/>
            <a:gdLst>
              <a:gd name="T0" fmla="*/ 0 w 73"/>
              <a:gd name="T1" fmla="*/ 18 h 18"/>
              <a:gd name="T2" fmla="*/ 64 w 73"/>
              <a:gd name="T3" fmla="*/ 9 h 18"/>
              <a:gd name="T4" fmla="*/ 73 w 73"/>
              <a:gd name="T5" fmla="*/ 0 h 18"/>
              <a:gd name="T6" fmla="*/ 9 w 73"/>
              <a:gd name="T7" fmla="*/ 9 h 18"/>
              <a:gd name="T8" fmla="*/ 0 w 73"/>
              <a:gd name="T9" fmla="*/ 18 h 18"/>
              <a:gd name="T10" fmla="*/ 0 w 73"/>
              <a:gd name="T11" fmla="*/ 18 h 18"/>
            </a:gdLst>
            <a:ahLst/>
            <a:cxnLst>
              <a:cxn ang="0">
                <a:pos x="T0" y="T1"/>
              </a:cxn>
              <a:cxn ang="0">
                <a:pos x="T2" y="T3"/>
              </a:cxn>
              <a:cxn ang="0">
                <a:pos x="T4" y="T5"/>
              </a:cxn>
              <a:cxn ang="0">
                <a:pos x="T6" y="T7"/>
              </a:cxn>
              <a:cxn ang="0">
                <a:pos x="T8" y="T9"/>
              </a:cxn>
              <a:cxn ang="0">
                <a:pos x="T10" y="T11"/>
              </a:cxn>
            </a:cxnLst>
            <a:rect l="0" t="0" r="r" b="b"/>
            <a:pathLst>
              <a:path w="73" h="18">
                <a:moveTo>
                  <a:pt x="0" y="18"/>
                </a:moveTo>
                <a:lnTo>
                  <a:pt x="64" y="9"/>
                </a:lnTo>
                <a:lnTo>
                  <a:pt x="73" y="0"/>
                </a:lnTo>
                <a:lnTo>
                  <a:pt x="9" y="9"/>
                </a:lnTo>
                <a:lnTo>
                  <a:pt x="0" y="18"/>
                </a:lnTo>
                <a:lnTo>
                  <a:pt x="0" y="18"/>
                </a:lnTo>
                <a:close/>
              </a:path>
            </a:pathLst>
          </a:custGeom>
          <a:solidFill>
            <a:srgbClr val="4D4D80"/>
          </a:solidFill>
          <a:ln w="14288">
            <a:solidFill>
              <a:srgbClr val="000000"/>
            </a:solidFill>
            <a:prstDash val="solid"/>
            <a:round/>
            <a:headEnd/>
            <a:tailEnd/>
          </a:ln>
        </p:spPr>
        <p:txBody>
          <a:bodyPr/>
          <a:lstStyle/>
          <a:p>
            <a:endParaRPr lang="it-IT"/>
          </a:p>
        </p:txBody>
      </p:sp>
      <p:sp>
        <p:nvSpPr>
          <p:cNvPr id="174338" name="Freeform 258"/>
          <p:cNvSpPr>
            <a:spLocks/>
          </p:cNvSpPr>
          <p:nvPr/>
        </p:nvSpPr>
        <p:spPr bwMode="auto">
          <a:xfrm>
            <a:off x="2536825" y="1924050"/>
            <a:ext cx="276225" cy="71438"/>
          </a:xfrm>
          <a:custGeom>
            <a:avLst/>
            <a:gdLst>
              <a:gd name="T0" fmla="*/ 0 w 174"/>
              <a:gd name="T1" fmla="*/ 45 h 45"/>
              <a:gd name="T2" fmla="*/ 64 w 174"/>
              <a:gd name="T3" fmla="*/ 36 h 45"/>
              <a:gd name="T4" fmla="*/ 174 w 174"/>
              <a:gd name="T5" fmla="*/ 0 h 45"/>
              <a:gd name="T6" fmla="*/ 110 w 174"/>
              <a:gd name="T7" fmla="*/ 9 h 45"/>
              <a:gd name="T8" fmla="*/ 0 w 174"/>
              <a:gd name="T9" fmla="*/ 45 h 45"/>
              <a:gd name="T10" fmla="*/ 0 w 174"/>
              <a:gd name="T11" fmla="*/ 45 h 45"/>
            </a:gdLst>
            <a:ahLst/>
            <a:cxnLst>
              <a:cxn ang="0">
                <a:pos x="T0" y="T1"/>
              </a:cxn>
              <a:cxn ang="0">
                <a:pos x="T2" y="T3"/>
              </a:cxn>
              <a:cxn ang="0">
                <a:pos x="T4" y="T5"/>
              </a:cxn>
              <a:cxn ang="0">
                <a:pos x="T6" y="T7"/>
              </a:cxn>
              <a:cxn ang="0">
                <a:pos x="T8" y="T9"/>
              </a:cxn>
              <a:cxn ang="0">
                <a:pos x="T10" y="T11"/>
              </a:cxn>
            </a:cxnLst>
            <a:rect l="0" t="0" r="r" b="b"/>
            <a:pathLst>
              <a:path w="174" h="45">
                <a:moveTo>
                  <a:pt x="0" y="45"/>
                </a:moveTo>
                <a:lnTo>
                  <a:pt x="64" y="36"/>
                </a:lnTo>
                <a:lnTo>
                  <a:pt x="174" y="0"/>
                </a:lnTo>
                <a:lnTo>
                  <a:pt x="110" y="9"/>
                </a:lnTo>
                <a:lnTo>
                  <a:pt x="0" y="45"/>
                </a:lnTo>
                <a:lnTo>
                  <a:pt x="0" y="45"/>
                </a:lnTo>
                <a:close/>
              </a:path>
            </a:pathLst>
          </a:custGeom>
          <a:solidFill>
            <a:srgbClr val="4D4D80"/>
          </a:solidFill>
          <a:ln w="14288">
            <a:solidFill>
              <a:srgbClr val="000000"/>
            </a:solidFill>
            <a:prstDash val="solid"/>
            <a:round/>
            <a:headEnd/>
            <a:tailEnd/>
          </a:ln>
        </p:spPr>
        <p:txBody>
          <a:bodyPr/>
          <a:lstStyle/>
          <a:p>
            <a:endParaRPr lang="it-IT"/>
          </a:p>
        </p:txBody>
      </p:sp>
      <p:sp>
        <p:nvSpPr>
          <p:cNvPr id="174339" name="Freeform 259"/>
          <p:cNvSpPr>
            <a:spLocks/>
          </p:cNvSpPr>
          <p:nvPr/>
        </p:nvSpPr>
        <p:spPr bwMode="auto">
          <a:xfrm>
            <a:off x="2711450" y="1924050"/>
            <a:ext cx="304800" cy="101600"/>
          </a:xfrm>
          <a:custGeom>
            <a:avLst/>
            <a:gdLst>
              <a:gd name="T0" fmla="*/ 0 w 192"/>
              <a:gd name="T1" fmla="*/ 9 h 64"/>
              <a:gd name="T2" fmla="*/ 64 w 192"/>
              <a:gd name="T3" fmla="*/ 0 h 64"/>
              <a:gd name="T4" fmla="*/ 192 w 192"/>
              <a:gd name="T5" fmla="*/ 54 h 64"/>
              <a:gd name="T6" fmla="*/ 128 w 192"/>
              <a:gd name="T7" fmla="*/ 64 h 64"/>
              <a:gd name="T8" fmla="*/ 0 w 192"/>
              <a:gd name="T9" fmla="*/ 9 h 64"/>
              <a:gd name="T10" fmla="*/ 0 w 192"/>
              <a:gd name="T11" fmla="*/ 9 h 64"/>
            </a:gdLst>
            <a:ahLst/>
            <a:cxnLst>
              <a:cxn ang="0">
                <a:pos x="T0" y="T1"/>
              </a:cxn>
              <a:cxn ang="0">
                <a:pos x="T2" y="T3"/>
              </a:cxn>
              <a:cxn ang="0">
                <a:pos x="T4" y="T5"/>
              </a:cxn>
              <a:cxn ang="0">
                <a:pos x="T6" y="T7"/>
              </a:cxn>
              <a:cxn ang="0">
                <a:pos x="T8" y="T9"/>
              </a:cxn>
              <a:cxn ang="0">
                <a:pos x="T10" y="T11"/>
              </a:cxn>
            </a:cxnLst>
            <a:rect l="0" t="0" r="r" b="b"/>
            <a:pathLst>
              <a:path w="192" h="64">
                <a:moveTo>
                  <a:pt x="0" y="9"/>
                </a:moveTo>
                <a:lnTo>
                  <a:pt x="64" y="0"/>
                </a:lnTo>
                <a:lnTo>
                  <a:pt x="192" y="54"/>
                </a:lnTo>
                <a:lnTo>
                  <a:pt x="128" y="64"/>
                </a:lnTo>
                <a:lnTo>
                  <a:pt x="0" y="9"/>
                </a:lnTo>
                <a:lnTo>
                  <a:pt x="0" y="9"/>
                </a:lnTo>
                <a:close/>
              </a:path>
            </a:pathLst>
          </a:custGeom>
          <a:solidFill>
            <a:srgbClr val="7373BF"/>
          </a:solidFill>
          <a:ln w="14288">
            <a:solidFill>
              <a:srgbClr val="000000"/>
            </a:solidFill>
            <a:prstDash val="solid"/>
            <a:round/>
            <a:headEnd/>
            <a:tailEnd/>
          </a:ln>
        </p:spPr>
        <p:txBody>
          <a:bodyPr/>
          <a:lstStyle/>
          <a:p>
            <a:endParaRPr lang="it-IT"/>
          </a:p>
        </p:txBody>
      </p:sp>
      <p:sp>
        <p:nvSpPr>
          <p:cNvPr id="174340" name="Freeform 260"/>
          <p:cNvSpPr>
            <a:spLocks/>
          </p:cNvSpPr>
          <p:nvPr/>
        </p:nvSpPr>
        <p:spPr bwMode="auto">
          <a:xfrm>
            <a:off x="2914650" y="1893888"/>
            <a:ext cx="290513" cy="131762"/>
          </a:xfrm>
          <a:custGeom>
            <a:avLst/>
            <a:gdLst>
              <a:gd name="T0" fmla="*/ 0 w 183"/>
              <a:gd name="T1" fmla="*/ 83 h 83"/>
              <a:gd name="T2" fmla="*/ 64 w 183"/>
              <a:gd name="T3" fmla="*/ 73 h 83"/>
              <a:gd name="T4" fmla="*/ 183 w 183"/>
              <a:gd name="T5" fmla="*/ 0 h 83"/>
              <a:gd name="T6" fmla="*/ 119 w 183"/>
              <a:gd name="T7" fmla="*/ 10 h 83"/>
              <a:gd name="T8" fmla="*/ 0 w 183"/>
              <a:gd name="T9" fmla="*/ 83 h 83"/>
              <a:gd name="T10" fmla="*/ 0 w 183"/>
              <a:gd name="T11" fmla="*/ 83 h 83"/>
            </a:gdLst>
            <a:ahLst/>
            <a:cxnLst>
              <a:cxn ang="0">
                <a:pos x="T0" y="T1"/>
              </a:cxn>
              <a:cxn ang="0">
                <a:pos x="T2" y="T3"/>
              </a:cxn>
              <a:cxn ang="0">
                <a:pos x="T4" y="T5"/>
              </a:cxn>
              <a:cxn ang="0">
                <a:pos x="T6" y="T7"/>
              </a:cxn>
              <a:cxn ang="0">
                <a:pos x="T8" y="T9"/>
              </a:cxn>
              <a:cxn ang="0">
                <a:pos x="T10" y="T11"/>
              </a:cxn>
            </a:cxnLst>
            <a:rect l="0" t="0" r="r" b="b"/>
            <a:pathLst>
              <a:path w="183" h="83">
                <a:moveTo>
                  <a:pt x="0" y="83"/>
                </a:moveTo>
                <a:lnTo>
                  <a:pt x="64" y="73"/>
                </a:lnTo>
                <a:lnTo>
                  <a:pt x="183" y="0"/>
                </a:lnTo>
                <a:lnTo>
                  <a:pt x="119" y="10"/>
                </a:lnTo>
                <a:lnTo>
                  <a:pt x="0" y="83"/>
                </a:lnTo>
                <a:lnTo>
                  <a:pt x="0" y="83"/>
                </a:lnTo>
                <a:close/>
              </a:path>
            </a:pathLst>
          </a:custGeom>
          <a:solidFill>
            <a:srgbClr val="4D4D80"/>
          </a:solidFill>
          <a:ln w="14288">
            <a:solidFill>
              <a:srgbClr val="000000"/>
            </a:solidFill>
            <a:prstDash val="solid"/>
            <a:round/>
            <a:headEnd/>
            <a:tailEnd/>
          </a:ln>
        </p:spPr>
        <p:txBody>
          <a:bodyPr/>
          <a:lstStyle/>
          <a:p>
            <a:endParaRPr lang="it-IT"/>
          </a:p>
        </p:txBody>
      </p:sp>
      <p:sp>
        <p:nvSpPr>
          <p:cNvPr id="174341" name="Freeform 261"/>
          <p:cNvSpPr>
            <a:spLocks/>
          </p:cNvSpPr>
          <p:nvPr/>
        </p:nvSpPr>
        <p:spPr bwMode="auto">
          <a:xfrm>
            <a:off x="3103563" y="1893888"/>
            <a:ext cx="319087" cy="146050"/>
          </a:xfrm>
          <a:custGeom>
            <a:avLst/>
            <a:gdLst>
              <a:gd name="T0" fmla="*/ 0 w 201"/>
              <a:gd name="T1" fmla="*/ 10 h 92"/>
              <a:gd name="T2" fmla="*/ 64 w 201"/>
              <a:gd name="T3" fmla="*/ 0 h 92"/>
              <a:gd name="T4" fmla="*/ 201 w 201"/>
              <a:gd name="T5" fmla="*/ 83 h 92"/>
              <a:gd name="T6" fmla="*/ 137 w 201"/>
              <a:gd name="T7" fmla="*/ 92 h 92"/>
              <a:gd name="T8" fmla="*/ 0 w 201"/>
              <a:gd name="T9" fmla="*/ 10 h 92"/>
              <a:gd name="T10" fmla="*/ 0 w 201"/>
              <a:gd name="T11" fmla="*/ 10 h 92"/>
            </a:gdLst>
            <a:ahLst/>
            <a:cxnLst>
              <a:cxn ang="0">
                <a:pos x="T0" y="T1"/>
              </a:cxn>
              <a:cxn ang="0">
                <a:pos x="T2" y="T3"/>
              </a:cxn>
              <a:cxn ang="0">
                <a:pos x="T4" y="T5"/>
              </a:cxn>
              <a:cxn ang="0">
                <a:pos x="T6" y="T7"/>
              </a:cxn>
              <a:cxn ang="0">
                <a:pos x="T8" y="T9"/>
              </a:cxn>
              <a:cxn ang="0">
                <a:pos x="T10" y="T11"/>
              </a:cxn>
            </a:cxnLst>
            <a:rect l="0" t="0" r="r" b="b"/>
            <a:pathLst>
              <a:path w="201" h="92">
                <a:moveTo>
                  <a:pt x="0" y="10"/>
                </a:moveTo>
                <a:lnTo>
                  <a:pt x="64" y="0"/>
                </a:lnTo>
                <a:lnTo>
                  <a:pt x="201" y="83"/>
                </a:lnTo>
                <a:lnTo>
                  <a:pt x="137" y="92"/>
                </a:lnTo>
                <a:lnTo>
                  <a:pt x="0" y="10"/>
                </a:lnTo>
                <a:lnTo>
                  <a:pt x="0" y="10"/>
                </a:lnTo>
                <a:close/>
              </a:path>
            </a:pathLst>
          </a:custGeom>
          <a:solidFill>
            <a:srgbClr val="7373BF"/>
          </a:solidFill>
          <a:ln w="14288">
            <a:solidFill>
              <a:srgbClr val="000000"/>
            </a:solidFill>
            <a:prstDash val="solid"/>
            <a:round/>
            <a:headEnd/>
            <a:tailEnd/>
          </a:ln>
        </p:spPr>
        <p:txBody>
          <a:bodyPr/>
          <a:lstStyle/>
          <a:p>
            <a:endParaRPr lang="it-IT"/>
          </a:p>
        </p:txBody>
      </p:sp>
      <p:sp>
        <p:nvSpPr>
          <p:cNvPr id="174342" name="Freeform 262"/>
          <p:cNvSpPr>
            <a:spLocks/>
          </p:cNvSpPr>
          <p:nvPr/>
        </p:nvSpPr>
        <p:spPr bwMode="auto">
          <a:xfrm>
            <a:off x="3321050" y="2025650"/>
            <a:ext cx="320675" cy="57150"/>
          </a:xfrm>
          <a:custGeom>
            <a:avLst/>
            <a:gdLst>
              <a:gd name="T0" fmla="*/ 0 w 202"/>
              <a:gd name="T1" fmla="*/ 9 h 36"/>
              <a:gd name="T2" fmla="*/ 64 w 202"/>
              <a:gd name="T3" fmla="*/ 0 h 36"/>
              <a:gd name="T4" fmla="*/ 202 w 202"/>
              <a:gd name="T5" fmla="*/ 27 h 36"/>
              <a:gd name="T6" fmla="*/ 137 w 202"/>
              <a:gd name="T7" fmla="*/ 36 h 36"/>
              <a:gd name="T8" fmla="*/ 0 w 202"/>
              <a:gd name="T9" fmla="*/ 9 h 36"/>
              <a:gd name="T10" fmla="*/ 0 w 202"/>
              <a:gd name="T11" fmla="*/ 9 h 36"/>
            </a:gdLst>
            <a:ahLst/>
            <a:cxnLst>
              <a:cxn ang="0">
                <a:pos x="T0" y="T1"/>
              </a:cxn>
              <a:cxn ang="0">
                <a:pos x="T2" y="T3"/>
              </a:cxn>
              <a:cxn ang="0">
                <a:pos x="T4" y="T5"/>
              </a:cxn>
              <a:cxn ang="0">
                <a:pos x="T6" y="T7"/>
              </a:cxn>
              <a:cxn ang="0">
                <a:pos x="T8" y="T9"/>
              </a:cxn>
              <a:cxn ang="0">
                <a:pos x="T10" y="T11"/>
              </a:cxn>
            </a:cxnLst>
            <a:rect l="0" t="0" r="r" b="b"/>
            <a:pathLst>
              <a:path w="202" h="36">
                <a:moveTo>
                  <a:pt x="0" y="9"/>
                </a:moveTo>
                <a:lnTo>
                  <a:pt x="64" y="0"/>
                </a:lnTo>
                <a:lnTo>
                  <a:pt x="202" y="27"/>
                </a:lnTo>
                <a:lnTo>
                  <a:pt x="137" y="36"/>
                </a:lnTo>
                <a:lnTo>
                  <a:pt x="0" y="9"/>
                </a:lnTo>
                <a:lnTo>
                  <a:pt x="0" y="9"/>
                </a:lnTo>
                <a:close/>
              </a:path>
            </a:pathLst>
          </a:custGeom>
          <a:solidFill>
            <a:srgbClr val="7373BF"/>
          </a:solidFill>
          <a:ln w="14288">
            <a:solidFill>
              <a:srgbClr val="000000"/>
            </a:solidFill>
            <a:prstDash val="solid"/>
            <a:round/>
            <a:headEnd/>
            <a:tailEnd/>
          </a:ln>
        </p:spPr>
        <p:txBody>
          <a:bodyPr/>
          <a:lstStyle/>
          <a:p>
            <a:endParaRPr lang="it-IT"/>
          </a:p>
        </p:txBody>
      </p:sp>
      <p:sp>
        <p:nvSpPr>
          <p:cNvPr id="174343" name="Freeform 263"/>
          <p:cNvSpPr>
            <a:spLocks/>
          </p:cNvSpPr>
          <p:nvPr/>
        </p:nvSpPr>
        <p:spPr bwMode="auto">
          <a:xfrm>
            <a:off x="3538538" y="2068513"/>
            <a:ext cx="320675" cy="101600"/>
          </a:xfrm>
          <a:custGeom>
            <a:avLst/>
            <a:gdLst>
              <a:gd name="T0" fmla="*/ 0 w 202"/>
              <a:gd name="T1" fmla="*/ 9 h 64"/>
              <a:gd name="T2" fmla="*/ 65 w 202"/>
              <a:gd name="T3" fmla="*/ 0 h 64"/>
              <a:gd name="T4" fmla="*/ 202 w 202"/>
              <a:gd name="T5" fmla="*/ 55 h 64"/>
              <a:gd name="T6" fmla="*/ 138 w 202"/>
              <a:gd name="T7" fmla="*/ 64 h 64"/>
              <a:gd name="T8" fmla="*/ 0 w 202"/>
              <a:gd name="T9" fmla="*/ 9 h 64"/>
              <a:gd name="T10" fmla="*/ 0 w 202"/>
              <a:gd name="T11" fmla="*/ 9 h 64"/>
            </a:gdLst>
            <a:ahLst/>
            <a:cxnLst>
              <a:cxn ang="0">
                <a:pos x="T0" y="T1"/>
              </a:cxn>
              <a:cxn ang="0">
                <a:pos x="T2" y="T3"/>
              </a:cxn>
              <a:cxn ang="0">
                <a:pos x="T4" y="T5"/>
              </a:cxn>
              <a:cxn ang="0">
                <a:pos x="T6" y="T7"/>
              </a:cxn>
              <a:cxn ang="0">
                <a:pos x="T8" y="T9"/>
              </a:cxn>
              <a:cxn ang="0">
                <a:pos x="T10" y="T11"/>
              </a:cxn>
            </a:cxnLst>
            <a:rect l="0" t="0" r="r" b="b"/>
            <a:pathLst>
              <a:path w="202" h="64">
                <a:moveTo>
                  <a:pt x="0" y="9"/>
                </a:moveTo>
                <a:lnTo>
                  <a:pt x="65" y="0"/>
                </a:lnTo>
                <a:lnTo>
                  <a:pt x="202" y="55"/>
                </a:lnTo>
                <a:lnTo>
                  <a:pt x="138" y="64"/>
                </a:lnTo>
                <a:lnTo>
                  <a:pt x="0" y="9"/>
                </a:lnTo>
                <a:lnTo>
                  <a:pt x="0" y="9"/>
                </a:lnTo>
                <a:close/>
              </a:path>
            </a:pathLst>
          </a:custGeom>
          <a:solidFill>
            <a:srgbClr val="7373BF"/>
          </a:solidFill>
          <a:ln w="14288">
            <a:solidFill>
              <a:srgbClr val="000000"/>
            </a:solidFill>
            <a:prstDash val="solid"/>
            <a:round/>
            <a:headEnd/>
            <a:tailEnd/>
          </a:ln>
        </p:spPr>
        <p:txBody>
          <a:bodyPr/>
          <a:lstStyle/>
          <a:p>
            <a:endParaRPr lang="it-IT"/>
          </a:p>
        </p:txBody>
      </p:sp>
      <p:sp>
        <p:nvSpPr>
          <p:cNvPr id="174344" name="Freeform 264"/>
          <p:cNvSpPr>
            <a:spLocks/>
          </p:cNvSpPr>
          <p:nvPr/>
        </p:nvSpPr>
        <p:spPr bwMode="auto">
          <a:xfrm>
            <a:off x="3757613" y="2139950"/>
            <a:ext cx="319087" cy="30163"/>
          </a:xfrm>
          <a:custGeom>
            <a:avLst/>
            <a:gdLst>
              <a:gd name="T0" fmla="*/ 0 w 201"/>
              <a:gd name="T1" fmla="*/ 19 h 19"/>
              <a:gd name="T2" fmla="*/ 64 w 201"/>
              <a:gd name="T3" fmla="*/ 10 h 19"/>
              <a:gd name="T4" fmla="*/ 201 w 201"/>
              <a:gd name="T5" fmla="*/ 0 h 19"/>
              <a:gd name="T6" fmla="*/ 137 w 201"/>
              <a:gd name="T7" fmla="*/ 10 h 19"/>
              <a:gd name="T8" fmla="*/ 0 w 201"/>
              <a:gd name="T9" fmla="*/ 19 h 19"/>
              <a:gd name="T10" fmla="*/ 0 w 201"/>
              <a:gd name="T11" fmla="*/ 19 h 19"/>
            </a:gdLst>
            <a:ahLst/>
            <a:cxnLst>
              <a:cxn ang="0">
                <a:pos x="T0" y="T1"/>
              </a:cxn>
              <a:cxn ang="0">
                <a:pos x="T2" y="T3"/>
              </a:cxn>
              <a:cxn ang="0">
                <a:pos x="T4" y="T5"/>
              </a:cxn>
              <a:cxn ang="0">
                <a:pos x="T6" y="T7"/>
              </a:cxn>
              <a:cxn ang="0">
                <a:pos x="T8" y="T9"/>
              </a:cxn>
              <a:cxn ang="0">
                <a:pos x="T10" y="T11"/>
              </a:cxn>
            </a:cxnLst>
            <a:rect l="0" t="0" r="r" b="b"/>
            <a:pathLst>
              <a:path w="201" h="19">
                <a:moveTo>
                  <a:pt x="0" y="19"/>
                </a:moveTo>
                <a:lnTo>
                  <a:pt x="64" y="10"/>
                </a:lnTo>
                <a:lnTo>
                  <a:pt x="201" y="0"/>
                </a:lnTo>
                <a:lnTo>
                  <a:pt x="137" y="10"/>
                </a:lnTo>
                <a:lnTo>
                  <a:pt x="0" y="19"/>
                </a:lnTo>
                <a:lnTo>
                  <a:pt x="0" y="19"/>
                </a:lnTo>
                <a:close/>
              </a:path>
            </a:pathLst>
          </a:custGeom>
          <a:solidFill>
            <a:srgbClr val="7373BF"/>
          </a:solidFill>
          <a:ln w="14288">
            <a:solidFill>
              <a:srgbClr val="000000"/>
            </a:solidFill>
            <a:prstDash val="solid"/>
            <a:round/>
            <a:headEnd/>
            <a:tailEnd/>
          </a:ln>
        </p:spPr>
        <p:txBody>
          <a:bodyPr/>
          <a:lstStyle/>
          <a:p>
            <a:endParaRPr lang="it-IT"/>
          </a:p>
        </p:txBody>
      </p:sp>
      <p:sp>
        <p:nvSpPr>
          <p:cNvPr id="174345" name="Freeform 265"/>
          <p:cNvSpPr>
            <a:spLocks/>
          </p:cNvSpPr>
          <p:nvPr/>
        </p:nvSpPr>
        <p:spPr bwMode="auto">
          <a:xfrm>
            <a:off x="3975100" y="2227263"/>
            <a:ext cx="333375" cy="58737"/>
          </a:xfrm>
          <a:custGeom>
            <a:avLst/>
            <a:gdLst>
              <a:gd name="T0" fmla="*/ 0 w 210"/>
              <a:gd name="T1" fmla="*/ 9 h 37"/>
              <a:gd name="T2" fmla="*/ 146 w 210"/>
              <a:gd name="T3" fmla="*/ 37 h 37"/>
              <a:gd name="T4" fmla="*/ 210 w 210"/>
              <a:gd name="T5" fmla="*/ 28 h 37"/>
              <a:gd name="T6" fmla="*/ 64 w 210"/>
              <a:gd name="T7" fmla="*/ 0 h 37"/>
              <a:gd name="T8" fmla="*/ 0 w 210"/>
              <a:gd name="T9" fmla="*/ 9 h 37"/>
              <a:gd name="T10" fmla="*/ 0 w 210"/>
              <a:gd name="T11" fmla="*/ 9 h 37"/>
            </a:gdLst>
            <a:ahLst/>
            <a:cxnLst>
              <a:cxn ang="0">
                <a:pos x="T0" y="T1"/>
              </a:cxn>
              <a:cxn ang="0">
                <a:pos x="T2" y="T3"/>
              </a:cxn>
              <a:cxn ang="0">
                <a:pos x="T4" y="T5"/>
              </a:cxn>
              <a:cxn ang="0">
                <a:pos x="T6" y="T7"/>
              </a:cxn>
              <a:cxn ang="0">
                <a:pos x="T8" y="T9"/>
              </a:cxn>
              <a:cxn ang="0">
                <a:pos x="T10" y="T11"/>
              </a:cxn>
            </a:cxnLst>
            <a:rect l="0" t="0" r="r" b="b"/>
            <a:pathLst>
              <a:path w="210" h="37">
                <a:moveTo>
                  <a:pt x="0" y="9"/>
                </a:moveTo>
                <a:lnTo>
                  <a:pt x="146" y="37"/>
                </a:lnTo>
                <a:lnTo>
                  <a:pt x="210" y="28"/>
                </a:lnTo>
                <a:lnTo>
                  <a:pt x="64" y="0"/>
                </a:lnTo>
                <a:lnTo>
                  <a:pt x="0" y="9"/>
                </a:lnTo>
                <a:lnTo>
                  <a:pt x="0" y="9"/>
                </a:lnTo>
                <a:close/>
              </a:path>
            </a:pathLst>
          </a:custGeom>
          <a:solidFill>
            <a:srgbClr val="7373BF"/>
          </a:solidFill>
          <a:ln w="14288">
            <a:solidFill>
              <a:srgbClr val="000000"/>
            </a:solidFill>
            <a:prstDash val="solid"/>
            <a:round/>
            <a:headEnd/>
            <a:tailEnd/>
          </a:ln>
        </p:spPr>
        <p:txBody>
          <a:bodyPr/>
          <a:lstStyle/>
          <a:p>
            <a:endParaRPr lang="it-IT"/>
          </a:p>
        </p:txBody>
      </p:sp>
      <p:sp>
        <p:nvSpPr>
          <p:cNvPr id="174346" name="Freeform 266"/>
          <p:cNvSpPr>
            <a:spLocks/>
          </p:cNvSpPr>
          <p:nvPr/>
        </p:nvSpPr>
        <p:spPr bwMode="auto">
          <a:xfrm>
            <a:off x="3975100" y="2139950"/>
            <a:ext cx="333375" cy="146050"/>
          </a:xfrm>
          <a:custGeom>
            <a:avLst/>
            <a:gdLst>
              <a:gd name="T0" fmla="*/ 0 w 210"/>
              <a:gd name="T1" fmla="*/ 10 h 92"/>
              <a:gd name="T2" fmla="*/ 64 w 210"/>
              <a:gd name="T3" fmla="*/ 0 h 92"/>
              <a:gd name="T4" fmla="*/ 210 w 210"/>
              <a:gd name="T5" fmla="*/ 83 h 92"/>
              <a:gd name="T6" fmla="*/ 146 w 210"/>
              <a:gd name="T7" fmla="*/ 92 h 92"/>
              <a:gd name="T8" fmla="*/ 0 w 210"/>
              <a:gd name="T9" fmla="*/ 10 h 92"/>
              <a:gd name="T10" fmla="*/ 0 w 210"/>
              <a:gd name="T11" fmla="*/ 10 h 92"/>
            </a:gdLst>
            <a:ahLst/>
            <a:cxnLst>
              <a:cxn ang="0">
                <a:pos x="T0" y="T1"/>
              </a:cxn>
              <a:cxn ang="0">
                <a:pos x="T2" y="T3"/>
              </a:cxn>
              <a:cxn ang="0">
                <a:pos x="T4" y="T5"/>
              </a:cxn>
              <a:cxn ang="0">
                <a:pos x="T6" y="T7"/>
              </a:cxn>
              <a:cxn ang="0">
                <a:pos x="T8" y="T9"/>
              </a:cxn>
              <a:cxn ang="0">
                <a:pos x="T10" y="T11"/>
              </a:cxn>
            </a:cxnLst>
            <a:rect l="0" t="0" r="r" b="b"/>
            <a:pathLst>
              <a:path w="210" h="92">
                <a:moveTo>
                  <a:pt x="0" y="10"/>
                </a:moveTo>
                <a:lnTo>
                  <a:pt x="64" y="0"/>
                </a:lnTo>
                <a:lnTo>
                  <a:pt x="210" y="83"/>
                </a:lnTo>
                <a:lnTo>
                  <a:pt x="146" y="92"/>
                </a:lnTo>
                <a:lnTo>
                  <a:pt x="0" y="10"/>
                </a:lnTo>
                <a:lnTo>
                  <a:pt x="0" y="10"/>
                </a:lnTo>
                <a:close/>
              </a:path>
            </a:pathLst>
          </a:custGeom>
          <a:solidFill>
            <a:srgbClr val="7373BF"/>
          </a:solidFill>
          <a:ln w="14288">
            <a:solidFill>
              <a:srgbClr val="000000"/>
            </a:solidFill>
            <a:prstDash val="solid"/>
            <a:round/>
            <a:headEnd/>
            <a:tailEnd/>
          </a:ln>
        </p:spPr>
        <p:txBody>
          <a:bodyPr/>
          <a:lstStyle/>
          <a:p>
            <a:endParaRPr lang="it-IT"/>
          </a:p>
        </p:txBody>
      </p:sp>
      <p:sp>
        <p:nvSpPr>
          <p:cNvPr id="174347" name="Freeform 267"/>
          <p:cNvSpPr>
            <a:spLocks/>
          </p:cNvSpPr>
          <p:nvPr/>
        </p:nvSpPr>
        <p:spPr bwMode="auto">
          <a:xfrm>
            <a:off x="4206875" y="2271713"/>
            <a:ext cx="101600" cy="14287"/>
          </a:xfrm>
          <a:custGeom>
            <a:avLst/>
            <a:gdLst>
              <a:gd name="T0" fmla="*/ 0 w 64"/>
              <a:gd name="T1" fmla="*/ 9 h 9"/>
              <a:gd name="T2" fmla="*/ 64 w 64"/>
              <a:gd name="T3" fmla="*/ 0 h 9"/>
              <a:gd name="T4" fmla="*/ 64 w 64"/>
              <a:gd name="T5" fmla="*/ 0 h 9"/>
              <a:gd name="T6" fmla="*/ 0 w 64"/>
              <a:gd name="T7" fmla="*/ 9 h 9"/>
              <a:gd name="T8" fmla="*/ 0 w 64"/>
              <a:gd name="T9" fmla="*/ 9 h 9"/>
              <a:gd name="T10" fmla="*/ 0 w 64"/>
              <a:gd name="T11" fmla="*/ 9 h 9"/>
            </a:gdLst>
            <a:ahLst/>
            <a:cxnLst>
              <a:cxn ang="0">
                <a:pos x="T0" y="T1"/>
              </a:cxn>
              <a:cxn ang="0">
                <a:pos x="T2" y="T3"/>
              </a:cxn>
              <a:cxn ang="0">
                <a:pos x="T4" y="T5"/>
              </a:cxn>
              <a:cxn ang="0">
                <a:pos x="T6" y="T7"/>
              </a:cxn>
              <a:cxn ang="0">
                <a:pos x="T8" y="T9"/>
              </a:cxn>
              <a:cxn ang="0">
                <a:pos x="T10" y="T11"/>
              </a:cxn>
            </a:cxnLst>
            <a:rect l="0" t="0" r="r" b="b"/>
            <a:pathLst>
              <a:path w="64" h="9">
                <a:moveTo>
                  <a:pt x="0" y="9"/>
                </a:moveTo>
                <a:lnTo>
                  <a:pt x="64" y="0"/>
                </a:lnTo>
                <a:lnTo>
                  <a:pt x="64" y="0"/>
                </a:lnTo>
                <a:lnTo>
                  <a:pt x="0" y="9"/>
                </a:lnTo>
                <a:lnTo>
                  <a:pt x="0" y="9"/>
                </a:lnTo>
                <a:lnTo>
                  <a:pt x="0" y="9"/>
                </a:lnTo>
                <a:close/>
              </a:path>
            </a:pathLst>
          </a:custGeom>
          <a:solidFill>
            <a:srgbClr val="7373BF"/>
          </a:solidFill>
          <a:ln w="14288">
            <a:solidFill>
              <a:srgbClr val="000000"/>
            </a:solidFill>
            <a:prstDash val="solid"/>
            <a:round/>
            <a:headEnd/>
            <a:tailEnd/>
          </a:ln>
        </p:spPr>
        <p:txBody>
          <a:bodyPr/>
          <a:lstStyle/>
          <a:p>
            <a:endParaRPr lang="it-IT"/>
          </a:p>
        </p:txBody>
      </p:sp>
      <p:sp>
        <p:nvSpPr>
          <p:cNvPr id="174348" name="Freeform 268"/>
          <p:cNvSpPr>
            <a:spLocks/>
          </p:cNvSpPr>
          <p:nvPr/>
        </p:nvSpPr>
        <p:spPr bwMode="auto">
          <a:xfrm>
            <a:off x="4206875" y="2271713"/>
            <a:ext cx="349250" cy="57150"/>
          </a:xfrm>
          <a:custGeom>
            <a:avLst/>
            <a:gdLst>
              <a:gd name="T0" fmla="*/ 0 w 220"/>
              <a:gd name="T1" fmla="*/ 9 h 36"/>
              <a:gd name="T2" fmla="*/ 156 w 220"/>
              <a:gd name="T3" fmla="*/ 36 h 36"/>
              <a:gd name="T4" fmla="*/ 220 w 220"/>
              <a:gd name="T5" fmla="*/ 27 h 36"/>
              <a:gd name="T6" fmla="*/ 64 w 220"/>
              <a:gd name="T7" fmla="*/ 0 h 36"/>
              <a:gd name="T8" fmla="*/ 0 w 220"/>
              <a:gd name="T9" fmla="*/ 9 h 36"/>
              <a:gd name="T10" fmla="*/ 0 w 220"/>
              <a:gd name="T11" fmla="*/ 9 h 36"/>
            </a:gdLst>
            <a:ahLst/>
            <a:cxnLst>
              <a:cxn ang="0">
                <a:pos x="T0" y="T1"/>
              </a:cxn>
              <a:cxn ang="0">
                <a:pos x="T2" y="T3"/>
              </a:cxn>
              <a:cxn ang="0">
                <a:pos x="T4" y="T5"/>
              </a:cxn>
              <a:cxn ang="0">
                <a:pos x="T6" y="T7"/>
              </a:cxn>
              <a:cxn ang="0">
                <a:pos x="T8" y="T9"/>
              </a:cxn>
              <a:cxn ang="0">
                <a:pos x="T10" y="T11"/>
              </a:cxn>
            </a:cxnLst>
            <a:rect l="0" t="0" r="r" b="b"/>
            <a:pathLst>
              <a:path w="220" h="36">
                <a:moveTo>
                  <a:pt x="0" y="9"/>
                </a:moveTo>
                <a:lnTo>
                  <a:pt x="156" y="36"/>
                </a:lnTo>
                <a:lnTo>
                  <a:pt x="220" y="27"/>
                </a:lnTo>
                <a:lnTo>
                  <a:pt x="64" y="0"/>
                </a:lnTo>
                <a:lnTo>
                  <a:pt x="0" y="9"/>
                </a:lnTo>
                <a:lnTo>
                  <a:pt x="0" y="9"/>
                </a:lnTo>
                <a:close/>
              </a:path>
            </a:pathLst>
          </a:custGeom>
          <a:solidFill>
            <a:srgbClr val="7373BF"/>
          </a:solidFill>
          <a:ln w="14288">
            <a:solidFill>
              <a:srgbClr val="000000"/>
            </a:solidFill>
            <a:prstDash val="solid"/>
            <a:round/>
            <a:headEnd/>
            <a:tailEnd/>
          </a:ln>
        </p:spPr>
        <p:txBody>
          <a:bodyPr/>
          <a:lstStyle/>
          <a:p>
            <a:endParaRPr lang="it-IT"/>
          </a:p>
        </p:txBody>
      </p:sp>
      <p:sp>
        <p:nvSpPr>
          <p:cNvPr id="174349" name="Freeform 269"/>
          <p:cNvSpPr>
            <a:spLocks/>
          </p:cNvSpPr>
          <p:nvPr/>
        </p:nvSpPr>
        <p:spPr bwMode="auto">
          <a:xfrm>
            <a:off x="4206875" y="2271713"/>
            <a:ext cx="131763" cy="14287"/>
          </a:xfrm>
          <a:custGeom>
            <a:avLst/>
            <a:gdLst>
              <a:gd name="T0" fmla="*/ 0 w 83"/>
              <a:gd name="T1" fmla="*/ 9 h 9"/>
              <a:gd name="T2" fmla="*/ 64 w 83"/>
              <a:gd name="T3" fmla="*/ 0 h 9"/>
              <a:gd name="T4" fmla="*/ 83 w 83"/>
              <a:gd name="T5" fmla="*/ 0 h 9"/>
              <a:gd name="T6" fmla="*/ 19 w 83"/>
              <a:gd name="T7" fmla="*/ 9 h 9"/>
              <a:gd name="T8" fmla="*/ 0 w 83"/>
              <a:gd name="T9" fmla="*/ 9 h 9"/>
              <a:gd name="T10" fmla="*/ 0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0" y="9"/>
                </a:moveTo>
                <a:lnTo>
                  <a:pt x="64" y="0"/>
                </a:lnTo>
                <a:lnTo>
                  <a:pt x="83" y="0"/>
                </a:lnTo>
                <a:lnTo>
                  <a:pt x="19" y="9"/>
                </a:lnTo>
                <a:lnTo>
                  <a:pt x="0" y="9"/>
                </a:lnTo>
                <a:lnTo>
                  <a:pt x="0" y="9"/>
                </a:lnTo>
                <a:close/>
              </a:path>
            </a:pathLst>
          </a:custGeom>
          <a:solidFill>
            <a:srgbClr val="7373BF"/>
          </a:solidFill>
          <a:ln w="14288">
            <a:solidFill>
              <a:srgbClr val="000000"/>
            </a:solidFill>
            <a:prstDash val="solid"/>
            <a:round/>
            <a:headEnd/>
            <a:tailEnd/>
          </a:ln>
        </p:spPr>
        <p:txBody>
          <a:bodyPr/>
          <a:lstStyle/>
          <a:p>
            <a:endParaRPr lang="it-IT"/>
          </a:p>
        </p:txBody>
      </p:sp>
      <p:sp>
        <p:nvSpPr>
          <p:cNvPr id="174350" name="Freeform 270"/>
          <p:cNvSpPr>
            <a:spLocks/>
          </p:cNvSpPr>
          <p:nvPr/>
        </p:nvSpPr>
        <p:spPr bwMode="auto">
          <a:xfrm>
            <a:off x="4237038" y="2271713"/>
            <a:ext cx="319087" cy="42862"/>
          </a:xfrm>
          <a:custGeom>
            <a:avLst/>
            <a:gdLst>
              <a:gd name="T0" fmla="*/ 0 w 201"/>
              <a:gd name="T1" fmla="*/ 9 h 27"/>
              <a:gd name="T2" fmla="*/ 64 w 201"/>
              <a:gd name="T3" fmla="*/ 0 h 27"/>
              <a:gd name="T4" fmla="*/ 201 w 201"/>
              <a:gd name="T5" fmla="*/ 18 h 27"/>
              <a:gd name="T6" fmla="*/ 137 w 201"/>
              <a:gd name="T7" fmla="*/ 27 h 27"/>
              <a:gd name="T8" fmla="*/ 0 w 201"/>
              <a:gd name="T9" fmla="*/ 9 h 27"/>
              <a:gd name="T10" fmla="*/ 0 w 201"/>
              <a:gd name="T11" fmla="*/ 9 h 27"/>
            </a:gdLst>
            <a:ahLst/>
            <a:cxnLst>
              <a:cxn ang="0">
                <a:pos x="T0" y="T1"/>
              </a:cxn>
              <a:cxn ang="0">
                <a:pos x="T2" y="T3"/>
              </a:cxn>
              <a:cxn ang="0">
                <a:pos x="T4" y="T5"/>
              </a:cxn>
              <a:cxn ang="0">
                <a:pos x="T6" y="T7"/>
              </a:cxn>
              <a:cxn ang="0">
                <a:pos x="T8" y="T9"/>
              </a:cxn>
              <a:cxn ang="0">
                <a:pos x="T10" y="T11"/>
              </a:cxn>
            </a:cxnLst>
            <a:rect l="0" t="0" r="r" b="b"/>
            <a:pathLst>
              <a:path w="201" h="27">
                <a:moveTo>
                  <a:pt x="0" y="9"/>
                </a:moveTo>
                <a:lnTo>
                  <a:pt x="64" y="0"/>
                </a:lnTo>
                <a:lnTo>
                  <a:pt x="201" y="18"/>
                </a:lnTo>
                <a:lnTo>
                  <a:pt x="137" y="27"/>
                </a:lnTo>
                <a:lnTo>
                  <a:pt x="0" y="9"/>
                </a:lnTo>
                <a:lnTo>
                  <a:pt x="0" y="9"/>
                </a:lnTo>
                <a:close/>
              </a:path>
            </a:pathLst>
          </a:custGeom>
          <a:solidFill>
            <a:srgbClr val="7373BF"/>
          </a:solidFill>
          <a:ln w="14288">
            <a:solidFill>
              <a:srgbClr val="000000"/>
            </a:solidFill>
            <a:prstDash val="solid"/>
            <a:round/>
            <a:headEnd/>
            <a:tailEnd/>
          </a:ln>
        </p:spPr>
        <p:txBody>
          <a:bodyPr/>
          <a:lstStyle/>
          <a:p>
            <a:endParaRPr lang="it-IT"/>
          </a:p>
        </p:txBody>
      </p:sp>
      <p:sp>
        <p:nvSpPr>
          <p:cNvPr id="174351" name="Freeform 271"/>
          <p:cNvSpPr>
            <a:spLocks/>
          </p:cNvSpPr>
          <p:nvPr/>
        </p:nvSpPr>
        <p:spPr bwMode="auto">
          <a:xfrm>
            <a:off x="4454525" y="2300288"/>
            <a:ext cx="347663" cy="28575"/>
          </a:xfrm>
          <a:custGeom>
            <a:avLst/>
            <a:gdLst>
              <a:gd name="T0" fmla="*/ 0 w 219"/>
              <a:gd name="T1" fmla="*/ 9 h 18"/>
              <a:gd name="T2" fmla="*/ 64 w 219"/>
              <a:gd name="T3" fmla="*/ 0 h 18"/>
              <a:gd name="T4" fmla="*/ 219 w 219"/>
              <a:gd name="T5" fmla="*/ 9 h 18"/>
              <a:gd name="T6" fmla="*/ 155 w 219"/>
              <a:gd name="T7" fmla="*/ 18 h 18"/>
              <a:gd name="T8" fmla="*/ 0 w 219"/>
              <a:gd name="T9" fmla="*/ 9 h 18"/>
              <a:gd name="T10" fmla="*/ 0 w 219"/>
              <a:gd name="T11" fmla="*/ 9 h 18"/>
            </a:gdLst>
            <a:ahLst/>
            <a:cxnLst>
              <a:cxn ang="0">
                <a:pos x="T0" y="T1"/>
              </a:cxn>
              <a:cxn ang="0">
                <a:pos x="T2" y="T3"/>
              </a:cxn>
              <a:cxn ang="0">
                <a:pos x="T4" y="T5"/>
              </a:cxn>
              <a:cxn ang="0">
                <a:pos x="T6" y="T7"/>
              </a:cxn>
              <a:cxn ang="0">
                <a:pos x="T8" y="T9"/>
              </a:cxn>
              <a:cxn ang="0">
                <a:pos x="T10" y="T11"/>
              </a:cxn>
            </a:cxnLst>
            <a:rect l="0" t="0" r="r" b="b"/>
            <a:pathLst>
              <a:path w="219" h="18">
                <a:moveTo>
                  <a:pt x="0" y="9"/>
                </a:moveTo>
                <a:lnTo>
                  <a:pt x="64" y="0"/>
                </a:lnTo>
                <a:lnTo>
                  <a:pt x="219" y="9"/>
                </a:lnTo>
                <a:lnTo>
                  <a:pt x="155" y="18"/>
                </a:lnTo>
                <a:lnTo>
                  <a:pt x="0" y="9"/>
                </a:lnTo>
                <a:lnTo>
                  <a:pt x="0" y="9"/>
                </a:lnTo>
                <a:close/>
              </a:path>
            </a:pathLst>
          </a:custGeom>
          <a:solidFill>
            <a:srgbClr val="7373BF"/>
          </a:solidFill>
          <a:ln w="14288">
            <a:solidFill>
              <a:srgbClr val="000000"/>
            </a:solidFill>
            <a:prstDash val="solid"/>
            <a:round/>
            <a:headEnd/>
            <a:tailEnd/>
          </a:ln>
        </p:spPr>
        <p:txBody>
          <a:bodyPr/>
          <a:lstStyle/>
          <a:p>
            <a:endParaRPr lang="it-IT"/>
          </a:p>
        </p:txBody>
      </p:sp>
      <p:sp>
        <p:nvSpPr>
          <p:cNvPr id="174352" name="Freeform 272"/>
          <p:cNvSpPr>
            <a:spLocks/>
          </p:cNvSpPr>
          <p:nvPr/>
        </p:nvSpPr>
        <p:spPr bwMode="auto">
          <a:xfrm>
            <a:off x="4700588" y="2271713"/>
            <a:ext cx="349250" cy="57150"/>
          </a:xfrm>
          <a:custGeom>
            <a:avLst/>
            <a:gdLst>
              <a:gd name="T0" fmla="*/ 0 w 220"/>
              <a:gd name="T1" fmla="*/ 36 h 36"/>
              <a:gd name="T2" fmla="*/ 64 w 220"/>
              <a:gd name="T3" fmla="*/ 27 h 36"/>
              <a:gd name="T4" fmla="*/ 220 w 220"/>
              <a:gd name="T5" fmla="*/ 0 h 36"/>
              <a:gd name="T6" fmla="*/ 156 w 220"/>
              <a:gd name="T7" fmla="*/ 9 h 36"/>
              <a:gd name="T8" fmla="*/ 0 w 220"/>
              <a:gd name="T9" fmla="*/ 36 h 36"/>
              <a:gd name="T10" fmla="*/ 0 w 220"/>
              <a:gd name="T11" fmla="*/ 36 h 36"/>
            </a:gdLst>
            <a:ahLst/>
            <a:cxnLst>
              <a:cxn ang="0">
                <a:pos x="T0" y="T1"/>
              </a:cxn>
              <a:cxn ang="0">
                <a:pos x="T2" y="T3"/>
              </a:cxn>
              <a:cxn ang="0">
                <a:pos x="T4" y="T5"/>
              </a:cxn>
              <a:cxn ang="0">
                <a:pos x="T6" y="T7"/>
              </a:cxn>
              <a:cxn ang="0">
                <a:pos x="T8" y="T9"/>
              </a:cxn>
              <a:cxn ang="0">
                <a:pos x="T10" y="T11"/>
              </a:cxn>
            </a:cxnLst>
            <a:rect l="0" t="0" r="r" b="b"/>
            <a:pathLst>
              <a:path w="220" h="36">
                <a:moveTo>
                  <a:pt x="0" y="36"/>
                </a:moveTo>
                <a:lnTo>
                  <a:pt x="64" y="27"/>
                </a:lnTo>
                <a:lnTo>
                  <a:pt x="220" y="0"/>
                </a:lnTo>
                <a:lnTo>
                  <a:pt x="156" y="9"/>
                </a:lnTo>
                <a:lnTo>
                  <a:pt x="0" y="36"/>
                </a:lnTo>
                <a:lnTo>
                  <a:pt x="0" y="36"/>
                </a:lnTo>
                <a:close/>
              </a:path>
            </a:pathLst>
          </a:custGeom>
          <a:solidFill>
            <a:srgbClr val="4D4D80"/>
          </a:solidFill>
          <a:ln w="14288">
            <a:solidFill>
              <a:srgbClr val="000000"/>
            </a:solidFill>
            <a:prstDash val="solid"/>
            <a:round/>
            <a:headEnd/>
            <a:tailEnd/>
          </a:ln>
        </p:spPr>
        <p:txBody>
          <a:bodyPr/>
          <a:lstStyle/>
          <a:p>
            <a:endParaRPr lang="it-IT"/>
          </a:p>
        </p:txBody>
      </p:sp>
      <p:sp>
        <p:nvSpPr>
          <p:cNvPr id="174353" name="Freeform 273"/>
          <p:cNvSpPr>
            <a:spLocks/>
          </p:cNvSpPr>
          <p:nvPr/>
        </p:nvSpPr>
        <p:spPr bwMode="auto">
          <a:xfrm>
            <a:off x="4948238" y="2227263"/>
            <a:ext cx="361950" cy="58737"/>
          </a:xfrm>
          <a:custGeom>
            <a:avLst/>
            <a:gdLst>
              <a:gd name="T0" fmla="*/ 0 w 228"/>
              <a:gd name="T1" fmla="*/ 37 h 37"/>
              <a:gd name="T2" fmla="*/ 64 w 228"/>
              <a:gd name="T3" fmla="*/ 28 h 37"/>
              <a:gd name="T4" fmla="*/ 228 w 228"/>
              <a:gd name="T5" fmla="*/ 0 h 37"/>
              <a:gd name="T6" fmla="*/ 164 w 228"/>
              <a:gd name="T7" fmla="*/ 9 h 37"/>
              <a:gd name="T8" fmla="*/ 0 w 228"/>
              <a:gd name="T9" fmla="*/ 37 h 37"/>
              <a:gd name="T10" fmla="*/ 0 w 228"/>
              <a:gd name="T11" fmla="*/ 37 h 37"/>
            </a:gdLst>
            <a:ahLst/>
            <a:cxnLst>
              <a:cxn ang="0">
                <a:pos x="T0" y="T1"/>
              </a:cxn>
              <a:cxn ang="0">
                <a:pos x="T2" y="T3"/>
              </a:cxn>
              <a:cxn ang="0">
                <a:pos x="T4" y="T5"/>
              </a:cxn>
              <a:cxn ang="0">
                <a:pos x="T6" y="T7"/>
              </a:cxn>
              <a:cxn ang="0">
                <a:pos x="T8" y="T9"/>
              </a:cxn>
              <a:cxn ang="0">
                <a:pos x="T10" y="T11"/>
              </a:cxn>
            </a:cxnLst>
            <a:rect l="0" t="0" r="r" b="b"/>
            <a:pathLst>
              <a:path w="228" h="37">
                <a:moveTo>
                  <a:pt x="0" y="37"/>
                </a:moveTo>
                <a:lnTo>
                  <a:pt x="64" y="28"/>
                </a:lnTo>
                <a:lnTo>
                  <a:pt x="228" y="0"/>
                </a:lnTo>
                <a:lnTo>
                  <a:pt x="164" y="9"/>
                </a:lnTo>
                <a:lnTo>
                  <a:pt x="0" y="37"/>
                </a:lnTo>
                <a:lnTo>
                  <a:pt x="0" y="37"/>
                </a:lnTo>
                <a:close/>
              </a:path>
            </a:pathLst>
          </a:custGeom>
          <a:solidFill>
            <a:srgbClr val="7373BF"/>
          </a:solidFill>
          <a:ln w="14288">
            <a:solidFill>
              <a:srgbClr val="000000"/>
            </a:solidFill>
            <a:prstDash val="solid"/>
            <a:round/>
            <a:headEnd/>
            <a:tailEnd/>
          </a:ln>
        </p:spPr>
        <p:txBody>
          <a:bodyPr/>
          <a:lstStyle/>
          <a:p>
            <a:endParaRPr lang="it-IT"/>
          </a:p>
        </p:txBody>
      </p:sp>
      <p:sp>
        <p:nvSpPr>
          <p:cNvPr id="174354" name="Freeform 274"/>
          <p:cNvSpPr>
            <a:spLocks/>
          </p:cNvSpPr>
          <p:nvPr/>
        </p:nvSpPr>
        <p:spPr bwMode="auto">
          <a:xfrm>
            <a:off x="5208588" y="2125663"/>
            <a:ext cx="377825" cy="115887"/>
          </a:xfrm>
          <a:custGeom>
            <a:avLst/>
            <a:gdLst>
              <a:gd name="T0" fmla="*/ 0 w 238"/>
              <a:gd name="T1" fmla="*/ 73 h 73"/>
              <a:gd name="T2" fmla="*/ 64 w 238"/>
              <a:gd name="T3" fmla="*/ 64 h 73"/>
              <a:gd name="T4" fmla="*/ 238 w 238"/>
              <a:gd name="T5" fmla="*/ 0 h 73"/>
              <a:gd name="T6" fmla="*/ 174 w 238"/>
              <a:gd name="T7" fmla="*/ 9 h 73"/>
              <a:gd name="T8" fmla="*/ 0 w 238"/>
              <a:gd name="T9" fmla="*/ 73 h 73"/>
              <a:gd name="T10" fmla="*/ 0 w 238"/>
              <a:gd name="T11" fmla="*/ 73 h 73"/>
            </a:gdLst>
            <a:ahLst/>
            <a:cxnLst>
              <a:cxn ang="0">
                <a:pos x="T0" y="T1"/>
              </a:cxn>
              <a:cxn ang="0">
                <a:pos x="T2" y="T3"/>
              </a:cxn>
              <a:cxn ang="0">
                <a:pos x="T4" y="T5"/>
              </a:cxn>
              <a:cxn ang="0">
                <a:pos x="T6" y="T7"/>
              </a:cxn>
              <a:cxn ang="0">
                <a:pos x="T8" y="T9"/>
              </a:cxn>
              <a:cxn ang="0">
                <a:pos x="T10" y="T11"/>
              </a:cxn>
            </a:cxnLst>
            <a:rect l="0" t="0" r="r" b="b"/>
            <a:pathLst>
              <a:path w="238" h="73">
                <a:moveTo>
                  <a:pt x="0" y="73"/>
                </a:moveTo>
                <a:lnTo>
                  <a:pt x="64" y="64"/>
                </a:lnTo>
                <a:lnTo>
                  <a:pt x="238" y="0"/>
                </a:lnTo>
                <a:lnTo>
                  <a:pt x="174" y="9"/>
                </a:lnTo>
                <a:lnTo>
                  <a:pt x="0" y="73"/>
                </a:lnTo>
                <a:lnTo>
                  <a:pt x="0" y="73"/>
                </a:lnTo>
                <a:close/>
              </a:path>
            </a:pathLst>
          </a:custGeom>
          <a:solidFill>
            <a:srgbClr val="4D4D80"/>
          </a:solidFill>
          <a:ln w="14288">
            <a:solidFill>
              <a:srgbClr val="000000"/>
            </a:solidFill>
            <a:prstDash val="solid"/>
            <a:round/>
            <a:headEnd/>
            <a:tailEnd/>
          </a:ln>
        </p:spPr>
        <p:txBody>
          <a:bodyPr/>
          <a:lstStyle/>
          <a:p>
            <a:endParaRPr lang="it-IT"/>
          </a:p>
        </p:txBody>
      </p:sp>
      <p:sp>
        <p:nvSpPr>
          <p:cNvPr id="174355" name="Freeform 275"/>
          <p:cNvSpPr>
            <a:spLocks/>
          </p:cNvSpPr>
          <p:nvPr/>
        </p:nvSpPr>
        <p:spPr bwMode="auto">
          <a:xfrm>
            <a:off x="5484813" y="2025650"/>
            <a:ext cx="392112" cy="114300"/>
          </a:xfrm>
          <a:custGeom>
            <a:avLst/>
            <a:gdLst>
              <a:gd name="T0" fmla="*/ 0 w 247"/>
              <a:gd name="T1" fmla="*/ 72 h 72"/>
              <a:gd name="T2" fmla="*/ 64 w 247"/>
              <a:gd name="T3" fmla="*/ 63 h 72"/>
              <a:gd name="T4" fmla="*/ 247 w 247"/>
              <a:gd name="T5" fmla="*/ 0 h 72"/>
              <a:gd name="T6" fmla="*/ 174 w 247"/>
              <a:gd name="T7" fmla="*/ 18 h 72"/>
              <a:gd name="T8" fmla="*/ 0 w 247"/>
              <a:gd name="T9" fmla="*/ 72 h 72"/>
              <a:gd name="T10" fmla="*/ 0 w 247"/>
              <a:gd name="T11" fmla="*/ 72 h 72"/>
            </a:gdLst>
            <a:ahLst/>
            <a:cxnLst>
              <a:cxn ang="0">
                <a:pos x="T0" y="T1"/>
              </a:cxn>
              <a:cxn ang="0">
                <a:pos x="T2" y="T3"/>
              </a:cxn>
              <a:cxn ang="0">
                <a:pos x="T4" y="T5"/>
              </a:cxn>
              <a:cxn ang="0">
                <a:pos x="T6" y="T7"/>
              </a:cxn>
              <a:cxn ang="0">
                <a:pos x="T8" y="T9"/>
              </a:cxn>
              <a:cxn ang="0">
                <a:pos x="T10" y="T11"/>
              </a:cxn>
            </a:cxnLst>
            <a:rect l="0" t="0" r="r" b="b"/>
            <a:pathLst>
              <a:path w="247" h="72">
                <a:moveTo>
                  <a:pt x="0" y="72"/>
                </a:moveTo>
                <a:lnTo>
                  <a:pt x="64" y="63"/>
                </a:lnTo>
                <a:lnTo>
                  <a:pt x="247" y="0"/>
                </a:lnTo>
                <a:lnTo>
                  <a:pt x="174" y="18"/>
                </a:lnTo>
                <a:lnTo>
                  <a:pt x="0" y="72"/>
                </a:lnTo>
                <a:lnTo>
                  <a:pt x="0" y="72"/>
                </a:lnTo>
                <a:close/>
              </a:path>
            </a:pathLst>
          </a:custGeom>
          <a:solidFill>
            <a:srgbClr val="4D4D80"/>
          </a:solidFill>
          <a:ln w="14288">
            <a:solidFill>
              <a:srgbClr val="000000"/>
            </a:solidFill>
            <a:prstDash val="solid"/>
            <a:round/>
            <a:headEnd/>
            <a:tailEnd/>
          </a:ln>
        </p:spPr>
        <p:txBody>
          <a:bodyPr/>
          <a:lstStyle/>
          <a:p>
            <a:endParaRPr lang="it-IT"/>
          </a:p>
        </p:txBody>
      </p:sp>
      <p:sp>
        <p:nvSpPr>
          <p:cNvPr id="174356" name="Freeform 276"/>
          <p:cNvSpPr>
            <a:spLocks/>
          </p:cNvSpPr>
          <p:nvPr/>
        </p:nvSpPr>
        <p:spPr bwMode="auto">
          <a:xfrm>
            <a:off x="5761038" y="2025650"/>
            <a:ext cx="392112" cy="490538"/>
          </a:xfrm>
          <a:custGeom>
            <a:avLst/>
            <a:gdLst>
              <a:gd name="T0" fmla="*/ 0 w 247"/>
              <a:gd name="T1" fmla="*/ 18 h 309"/>
              <a:gd name="T2" fmla="*/ 73 w 247"/>
              <a:gd name="T3" fmla="*/ 0 h 309"/>
              <a:gd name="T4" fmla="*/ 247 w 247"/>
              <a:gd name="T5" fmla="*/ 291 h 309"/>
              <a:gd name="T6" fmla="*/ 183 w 247"/>
              <a:gd name="T7" fmla="*/ 309 h 309"/>
              <a:gd name="T8" fmla="*/ 0 w 247"/>
              <a:gd name="T9" fmla="*/ 18 h 309"/>
              <a:gd name="T10" fmla="*/ 0 w 247"/>
              <a:gd name="T11" fmla="*/ 18 h 309"/>
            </a:gdLst>
            <a:ahLst/>
            <a:cxnLst>
              <a:cxn ang="0">
                <a:pos x="T0" y="T1"/>
              </a:cxn>
              <a:cxn ang="0">
                <a:pos x="T2" y="T3"/>
              </a:cxn>
              <a:cxn ang="0">
                <a:pos x="T4" y="T5"/>
              </a:cxn>
              <a:cxn ang="0">
                <a:pos x="T6" y="T7"/>
              </a:cxn>
              <a:cxn ang="0">
                <a:pos x="T8" y="T9"/>
              </a:cxn>
              <a:cxn ang="0">
                <a:pos x="T10" y="T11"/>
              </a:cxn>
            </a:cxnLst>
            <a:rect l="0" t="0" r="r" b="b"/>
            <a:pathLst>
              <a:path w="247" h="309">
                <a:moveTo>
                  <a:pt x="0" y="18"/>
                </a:moveTo>
                <a:lnTo>
                  <a:pt x="73" y="0"/>
                </a:lnTo>
                <a:lnTo>
                  <a:pt x="247" y="291"/>
                </a:lnTo>
                <a:lnTo>
                  <a:pt x="183" y="309"/>
                </a:lnTo>
                <a:lnTo>
                  <a:pt x="0" y="18"/>
                </a:lnTo>
                <a:lnTo>
                  <a:pt x="0" y="18"/>
                </a:lnTo>
                <a:close/>
              </a:path>
            </a:pathLst>
          </a:custGeom>
          <a:solidFill>
            <a:srgbClr val="7373BF"/>
          </a:solidFill>
          <a:ln w="14288">
            <a:solidFill>
              <a:srgbClr val="000000"/>
            </a:solidFill>
            <a:prstDash val="solid"/>
            <a:round/>
            <a:headEnd/>
            <a:tailEnd/>
          </a:ln>
        </p:spPr>
        <p:txBody>
          <a:bodyPr/>
          <a:lstStyle/>
          <a:p>
            <a:endParaRPr lang="it-IT"/>
          </a:p>
        </p:txBody>
      </p:sp>
      <p:sp>
        <p:nvSpPr>
          <p:cNvPr id="174357" name="Freeform 277"/>
          <p:cNvSpPr>
            <a:spLocks/>
          </p:cNvSpPr>
          <p:nvPr/>
        </p:nvSpPr>
        <p:spPr bwMode="auto">
          <a:xfrm>
            <a:off x="6051550" y="2487613"/>
            <a:ext cx="101600" cy="115887"/>
          </a:xfrm>
          <a:custGeom>
            <a:avLst/>
            <a:gdLst>
              <a:gd name="T0" fmla="*/ 0 w 64"/>
              <a:gd name="T1" fmla="*/ 18 h 73"/>
              <a:gd name="T2" fmla="*/ 64 w 64"/>
              <a:gd name="T3" fmla="*/ 0 h 73"/>
              <a:gd name="T4" fmla="*/ 64 w 64"/>
              <a:gd name="T5" fmla="*/ 64 h 73"/>
              <a:gd name="T6" fmla="*/ 0 w 64"/>
              <a:gd name="T7" fmla="*/ 73 h 73"/>
              <a:gd name="T8" fmla="*/ 0 w 64"/>
              <a:gd name="T9" fmla="*/ 18 h 73"/>
              <a:gd name="T10" fmla="*/ 0 w 64"/>
              <a:gd name="T11" fmla="*/ 18 h 73"/>
            </a:gdLst>
            <a:ahLst/>
            <a:cxnLst>
              <a:cxn ang="0">
                <a:pos x="T0" y="T1"/>
              </a:cxn>
              <a:cxn ang="0">
                <a:pos x="T2" y="T3"/>
              </a:cxn>
              <a:cxn ang="0">
                <a:pos x="T4" y="T5"/>
              </a:cxn>
              <a:cxn ang="0">
                <a:pos x="T6" y="T7"/>
              </a:cxn>
              <a:cxn ang="0">
                <a:pos x="T8" y="T9"/>
              </a:cxn>
              <a:cxn ang="0">
                <a:pos x="T10" y="T11"/>
              </a:cxn>
            </a:cxnLst>
            <a:rect l="0" t="0" r="r" b="b"/>
            <a:pathLst>
              <a:path w="64" h="73">
                <a:moveTo>
                  <a:pt x="0" y="18"/>
                </a:moveTo>
                <a:lnTo>
                  <a:pt x="64" y="0"/>
                </a:lnTo>
                <a:lnTo>
                  <a:pt x="64" y="64"/>
                </a:lnTo>
                <a:lnTo>
                  <a:pt x="0" y="73"/>
                </a:lnTo>
                <a:lnTo>
                  <a:pt x="0" y="18"/>
                </a:lnTo>
                <a:lnTo>
                  <a:pt x="0" y="18"/>
                </a:lnTo>
                <a:close/>
              </a:path>
            </a:pathLst>
          </a:custGeom>
          <a:solidFill>
            <a:srgbClr val="4D4D80"/>
          </a:solidFill>
          <a:ln w="14288">
            <a:solidFill>
              <a:srgbClr val="000000"/>
            </a:solidFill>
            <a:prstDash val="solid"/>
            <a:round/>
            <a:headEnd/>
            <a:tailEnd/>
          </a:ln>
        </p:spPr>
        <p:txBody>
          <a:bodyPr/>
          <a:lstStyle/>
          <a:p>
            <a:endParaRPr lang="it-IT"/>
          </a:p>
        </p:txBody>
      </p:sp>
      <p:sp>
        <p:nvSpPr>
          <p:cNvPr id="174358" name="Freeform 278"/>
          <p:cNvSpPr>
            <a:spLocks/>
          </p:cNvSpPr>
          <p:nvPr/>
        </p:nvSpPr>
        <p:spPr bwMode="auto">
          <a:xfrm>
            <a:off x="2522538" y="1909763"/>
            <a:ext cx="3529012" cy="693737"/>
          </a:xfrm>
          <a:custGeom>
            <a:avLst/>
            <a:gdLst>
              <a:gd name="T0" fmla="*/ 0 w 2223"/>
              <a:gd name="T1" fmla="*/ 54 h 437"/>
              <a:gd name="T2" fmla="*/ 0 w 2223"/>
              <a:gd name="T3" fmla="*/ 63 h 437"/>
              <a:gd name="T4" fmla="*/ 9 w 2223"/>
              <a:gd name="T5" fmla="*/ 54 h 437"/>
              <a:gd name="T6" fmla="*/ 119 w 2223"/>
              <a:gd name="T7" fmla="*/ 18 h 437"/>
              <a:gd name="T8" fmla="*/ 247 w 2223"/>
              <a:gd name="T9" fmla="*/ 73 h 437"/>
              <a:gd name="T10" fmla="*/ 366 w 2223"/>
              <a:gd name="T11" fmla="*/ 0 h 437"/>
              <a:gd name="T12" fmla="*/ 503 w 2223"/>
              <a:gd name="T13" fmla="*/ 82 h 437"/>
              <a:gd name="T14" fmla="*/ 640 w 2223"/>
              <a:gd name="T15" fmla="*/ 109 h 437"/>
              <a:gd name="T16" fmla="*/ 778 w 2223"/>
              <a:gd name="T17" fmla="*/ 164 h 437"/>
              <a:gd name="T18" fmla="*/ 915 w 2223"/>
              <a:gd name="T19" fmla="*/ 155 h 437"/>
              <a:gd name="T20" fmla="*/ 1061 w 2223"/>
              <a:gd name="T21" fmla="*/ 237 h 437"/>
              <a:gd name="T22" fmla="*/ 1061 w 2223"/>
              <a:gd name="T23" fmla="*/ 237 h 437"/>
              <a:gd name="T24" fmla="*/ 1080 w 2223"/>
              <a:gd name="T25" fmla="*/ 237 h 437"/>
              <a:gd name="T26" fmla="*/ 1217 w 2223"/>
              <a:gd name="T27" fmla="*/ 255 h 437"/>
              <a:gd name="T28" fmla="*/ 1372 w 2223"/>
              <a:gd name="T29" fmla="*/ 264 h 437"/>
              <a:gd name="T30" fmla="*/ 1528 w 2223"/>
              <a:gd name="T31" fmla="*/ 237 h 437"/>
              <a:gd name="T32" fmla="*/ 1692 w 2223"/>
              <a:gd name="T33" fmla="*/ 209 h 437"/>
              <a:gd name="T34" fmla="*/ 1866 w 2223"/>
              <a:gd name="T35" fmla="*/ 145 h 437"/>
              <a:gd name="T36" fmla="*/ 2040 w 2223"/>
              <a:gd name="T37" fmla="*/ 91 h 437"/>
              <a:gd name="T38" fmla="*/ 2223 w 2223"/>
              <a:gd name="T39" fmla="*/ 382 h 437"/>
              <a:gd name="T40" fmla="*/ 2223 w 2223"/>
              <a:gd name="T41" fmla="*/ 437 h 437"/>
              <a:gd name="T42" fmla="*/ 0 w 2223"/>
              <a:gd name="T43" fmla="*/ 54 h 437"/>
              <a:gd name="T44" fmla="*/ 0 w 2223"/>
              <a:gd name="T45" fmla="*/ 5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3" h="437">
                <a:moveTo>
                  <a:pt x="0" y="54"/>
                </a:moveTo>
                <a:lnTo>
                  <a:pt x="0" y="63"/>
                </a:lnTo>
                <a:lnTo>
                  <a:pt x="9" y="54"/>
                </a:lnTo>
                <a:lnTo>
                  <a:pt x="119" y="18"/>
                </a:lnTo>
                <a:lnTo>
                  <a:pt x="247" y="73"/>
                </a:lnTo>
                <a:lnTo>
                  <a:pt x="366" y="0"/>
                </a:lnTo>
                <a:lnTo>
                  <a:pt x="503" y="82"/>
                </a:lnTo>
                <a:lnTo>
                  <a:pt x="640" y="109"/>
                </a:lnTo>
                <a:lnTo>
                  <a:pt x="778" y="164"/>
                </a:lnTo>
                <a:lnTo>
                  <a:pt x="915" y="155"/>
                </a:lnTo>
                <a:lnTo>
                  <a:pt x="1061" y="237"/>
                </a:lnTo>
                <a:lnTo>
                  <a:pt x="1061" y="237"/>
                </a:lnTo>
                <a:lnTo>
                  <a:pt x="1080" y="237"/>
                </a:lnTo>
                <a:lnTo>
                  <a:pt x="1217" y="255"/>
                </a:lnTo>
                <a:lnTo>
                  <a:pt x="1372" y="264"/>
                </a:lnTo>
                <a:lnTo>
                  <a:pt x="1528" y="237"/>
                </a:lnTo>
                <a:lnTo>
                  <a:pt x="1692" y="209"/>
                </a:lnTo>
                <a:lnTo>
                  <a:pt x="1866" y="145"/>
                </a:lnTo>
                <a:lnTo>
                  <a:pt x="2040" y="91"/>
                </a:lnTo>
                <a:lnTo>
                  <a:pt x="2223" y="382"/>
                </a:lnTo>
                <a:lnTo>
                  <a:pt x="2223" y="437"/>
                </a:lnTo>
                <a:lnTo>
                  <a:pt x="0" y="54"/>
                </a:lnTo>
                <a:lnTo>
                  <a:pt x="0" y="54"/>
                </a:lnTo>
                <a:close/>
              </a:path>
            </a:pathLst>
          </a:custGeom>
          <a:solidFill>
            <a:srgbClr val="9999FF"/>
          </a:solidFill>
          <a:ln w="14288">
            <a:solidFill>
              <a:srgbClr val="000000"/>
            </a:solidFill>
            <a:prstDash val="solid"/>
            <a:round/>
            <a:headEnd/>
            <a:tailEnd/>
          </a:ln>
        </p:spPr>
        <p:txBody>
          <a:bodyPr/>
          <a:lstStyle/>
          <a:p>
            <a:endParaRPr lang="it-IT"/>
          </a:p>
        </p:txBody>
      </p:sp>
      <p:sp>
        <p:nvSpPr>
          <p:cNvPr id="174359" name="Freeform 279"/>
          <p:cNvSpPr>
            <a:spLocks/>
          </p:cNvSpPr>
          <p:nvPr/>
        </p:nvSpPr>
        <p:spPr bwMode="auto">
          <a:xfrm>
            <a:off x="7096125" y="1749425"/>
            <a:ext cx="101600" cy="3111500"/>
          </a:xfrm>
          <a:custGeom>
            <a:avLst/>
            <a:gdLst>
              <a:gd name="T0" fmla="*/ 0 w 64"/>
              <a:gd name="T1" fmla="*/ 1960 h 1960"/>
              <a:gd name="T2" fmla="*/ 64 w 64"/>
              <a:gd name="T3" fmla="*/ 0 h 1960"/>
              <a:gd name="T4" fmla="*/ 0 w 64"/>
              <a:gd name="T5" fmla="*/ 1960 h 1960"/>
            </a:gdLst>
            <a:ahLst/>
            <a:cxnLst>
              <a:cxn ang="0">
                <a:pos x="T0" y="T1"/>
              </a:cxn>
              <a:cxn ang="0">
                <a:pos x="T2" y="T3"/>
              </a:cxn>
              <a:cxn ang="0">
                <a:pos x="T4" y="T5"/>
              </a:cxn>
            </a:cxnLst>
            <a:rect l="0" t="0" r="r" b="b"/>
            <a:pathLst>
              <a:path w="64" h="1960">
                <a:moveTo>
                  <a:pt x="0" y="1960"/>
                </a:moveTo>
                <a:lnTo>
                  <a:pt x="64" y="0"/>
                </a:lnTo>
                <a:lnTo>
                  <a:pt x="0" y="19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360" name="Freeform 280"/>
          <p:cNvSpPr>
            <a:spLocks/>
          </p:cNvSpPr>
          <p:nvPr/>
        </p:nvSpPr>
        <p:spPr bwMode="auto">
          <a:xfrm>
            <a:off x="7096125" y="4860925"/>
            <a:ext cx="73025" cy="1588"/>
          </a:xfrm>
          <a:custGeom>
            <a:avLst/>
            <a:gdLst>
              <a:gd name="T0" fmla="*/ 0 w 46"/>
              <a:gd name="T1" fmla="*/ 46 w 46"/>
              <a:gd name="T2" fmla="*/ 0 w 46"/>
            </a:gdLst>
            <a:ahLst/>
            <a:cxnLst>
              <a:cxn ang="0">
                <a:pos x="T0" y="0"/>
              </a:cxn>
              <a:cxn ang="0">
                <a:pos x="T1" y="0"/>
              </a:cxn>
              <a:cxn ang="0">
                <a:pos x="T2" y="0"/>
              </a:cxn>
            </a:cxnLst>
            <a:rect l="0" t="0" r="r" b="b"/>
            <a:pathLst>
              <a:path w="46">
                <a:moveTo>
                  <a:pt x="0" y="0"/>
                </a:move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361" name="Line 281"/>
          <p:cNvSpPr>
            <a:spLocks noChangeShapeType="1"/>
          </p:cNvSpPr>
          <p:nvPr/>
        </p:nvSpPr>
        <p:spPr bwMode="auto">
          <a:xfrm flipH="1">
            <a:off x="7096125" y="1749425"/>
            <a:ext cx="101600" cy="3111500"/>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362" name="Line 282"/>
          <p:cNvSpPr>
            <a:spLocks noChangeShapeType="1"/>
          </p:cNvSpPr>
          <p:nvPr/>
        </p:nvSpPr>
        <p:spPr bwMode="auto">
          <a:xfrm flipH="1">
            <a:off x="7096125" y="4860925"/>
            <a:ext cx="73025" cy="1588"/>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363" name="Freeform 283"/>
          <p:cNvSpPr>
            <a:spLocks/>
          </p:cNvSpPr>
          <p:nvPr/>
        </p:nvSpPr>
        <p:spPr bwMode="auto">
          <a:xfrm>
            <a:off x="7112000" y="4268788"/>
            <a:ext cx="71438" cy="1587"/>
          </a:xfrm>
          <a:custGeom>
            <a:avLst/>
            <a:gdLst>
              <a:gd name="T0" fmla="*/ 0 w 45"/>
              <a:gd name="T1" fmla="*/ 45 w 45"/>
              <a:gd name="T2" fmla="*/ 0 w 45"/>
            </a:gdLst>
            <a:ahLst/>
            <a:cxnLst>
              <a:cxn ang="0">
                <a:pos x="T0" y="0"/>
              </a:cxn>
              <a:cxn ang="0">
                <a:pos x="T1" y="0"/>
              </a:cxn>
              <a:cxn ang="0">
                <a:pos x="T2" y="0"/>
              </a:cxn>
            </a:cxnLst>
            <a:rect l="0" t="0" r="r" b="b"/>
            <a:pathLst>
              <a:path w="45">
                <a:moveTo>
                  <a:pt x="0" y="0"/>
                </a:moveTo>
                <a:lnTo>
                  <a:pt x="45"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364" name="Freeform 284"/>
          <p:cNvSpPr>
            <a:spLocks/>
          </p:cNvSpPr>
          <p:nvPr/>
        </p:nvSpPr>
        <p:spPr bwMode="auto">
          <a:xfrm>
            <a:off x="7140575" y="3646488"/>
            <a:ext cx="73025" cy="1587"/>
          </a:xfrm>
          <a:custGeom>
            <a:avLst/>
            <a:gdLst>
              <a:gd name="T0" fmla="*/ 0 w 46"/>
              <a:gd name="T1" fmla="*/ 46 w 46"/>
              <a:gd name="T2" fmla="*/ 0 w 46"/>
            </a:gdLst>
            <a:ahLst/>
            <a:cxnLst>
              <a:cxn ang="0">
                <a:pos x="T0" y="0"/>
              </a:cxn>
              <a:cxn ang="0">
                <a:pos x="T1" y="0"/>
              </a:cxn>
              <a:cxn ang="0">
                <a:pos x="T2" y="0"/>
              </a:cxn>
            </a:cxnLst>
            <a:rect l="0" t="0" r="r" b="b"/>
            <a:pathLst>
              <a:path w="46">
                <a:moveTo>
                  <a:pt x="0" y="0"/>
                </a:move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365" name="Line 285"/>
          <p:cNvSpPr>
            <a:spLocks noChangeShapeType="1"/>
          </p:cNvSpPr>
          <p:nvPr/>
        </p:nvSpPr>
        <p:spPr bwMode="auto">
          <a:xfrm flipH="1">
            <a:off x="7112000" y="4268788"/>
            <a:ext cx="71438" cy="158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366" name="Line 286"/>
          <p:cNvSpPr>
            <a:spLocks noChangeShapeType="1"/>
          </p:cNvSpPr>
          <p:nvPr/>
        </p:nvSpPr>
        <p:spPr bwMode="auto">
          <a:xfrm flipH="1">
            <a:off x="7140575" y="3646488"/>
            <a:ext cx="73025" cy="158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367" name="Freeform 287"/>
          <p:cNvSpPr>
            <a:spLocks/>
          </p:cNvSpPr>
          <p:nvPr/>
        </p:nvSpPr>
        <p:spPr bwMode="auto">
          <a:xfrm>
            <a:off x="7154863" y="3024188"/>
            <a:ext cx="73025" cy="1587"/>
          </a:xfrm>
          <a:custGeom>
            <a:avLst/>
            <a:gdLst>
              <a:gd name="T0" fmla="*/ 0 w 46"/>
              <a:gd name="T1" fmla="*/ 46 w 46"/>
              <a:gd name="T2" fmla="*/ 0 w 46"/>
            </a:gdLst>
            <a:ahLst/>
            <a:cxnLst>
              <a:cxn ang="0">
                <a:pos x="T0" y="0"/>
              </a:cxn>
              <a:cxn ang="0">
                <a:pos x="T1" y="0"/>
              </a:cxn>
              <a:cxn ang="0">
                <a:pos x="T2" y="0"/>
              </a:cxn>
            </a:cxnLst>
            <a:rect l="0" t="0" r="r" b="b"/>
            <a:pathLst>
              <a:path w="46">
                <a:moveTo>
                  <a:pt x="0" y="0"/>
                </a:move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368" name="Freeform 288"/>
          <p:cNvSpPr>
            <a:spLocks/>
          </p:cNvSpPr>
          <p:nvPr/>
        </p:nvSpPr>
        <p:spPr bwMode="auto">
          <a:xfrm>
            <a:off x="7169150" y="2386013"/>
            <a:ext cx="73025" cy="1587"/>
          </a:xfrm>
          <a:custGeom>
            <a:avLst/>
            <a:gdLst>
              <a:gd name="T0" fmla="*/ 0 w 46"/>
              <a:gd name="T1" fmla="*/ 46 w 46"/>
              <a:gd name="T2" fmla="*/ 0 w 46"/>
            </a:gdLst>
            <a:ahLst/>
            <a:cxnLst>
              <a:cxn ang="0">
                <a:pos x="T0" y="0"/>
              </a:cxn>
              <a:cxn ang="0">
                <a:pos x="T1" y="0"/>
              </a:cxn>
              <a:cxn ang="0">
                <a:pos x="T2" y="0"/>
              </a:cxn>
            </a:cxnLst>
            <a:rect l="0" t="0" r="r" b="b"/>
            <a:pathLst>
              <a:path w="46">
                <a:moveTo>
                  <a:pt x="0" y="0"/>
                </a:move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369" name="Line 289"/>
          <p:cNvSpPr>
            <a:spLocks noChangeShapeType="1"/>
          </p:cNvSpPr>
          <p:nvPr/>
        </p:nvSpPr>
        <p:spPr bwMode="auto">
          <a:xfrm flipH="1">
            <a:off x="7154863" y="3024188"/>
            <a:ext cx="73025" cy="158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370" name="Line 290"/>
          <p:cNvSpPr>
            <a:spLocks noChangeShapeType="1"/>
          </p:cNvSpPr>
          <p:nvPr/>
        </p:nvSpPr>
        <p:spPr bwMode="auto">
          <a:xfrm flipH="1">
            <a:off x="7169150" y="2386013"/>
            <a:ext cx="73025" cy="158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371" name="Freeform 291"/>
          <p:cNvSpPr>
            <a:spLocks/>
          </p:cNvSpPr>
          <p:nvPr/>
        </p:nvSpPr>
        <p:spPr bwMode="auto">
          <a:xfrm>
            <a:off x="7197725" y="1749425"/>
            <a:ext cx="73025" cy="1588"/>
          </a:xfrm>
          <a:custGeom>
            <a:avLst/>
            <a:gdLst>
              <a:gd name="T0" fmla="*/ 0 w 46"/>
              <a:gd name="T1" fmla="*/ 46 w 46"/>
              <a:gd name="T2" fmla="*/ 0 w 46"/>
            </a:gdLst>
            <a:ahLst/>
            <a:cxnLst>
              <a:cxn ang="0">
                <a:pos x="T0" y="0"/>
              </a:cxn>
              <a:cxn ang="0">
                <a:pos x="T1" y="0"/>
              </a:cxn>
              <a:cxn ang="0">
                <a:pos x="T2" y="0"/>
              </a:cxn>
            </a:cxnLst>
            <a:rect l="0" t="0" r="r" b="b"/>
            <a:pathLst>
              <a:path w="46">
                <a:moveTo>
                  <a:pt x="0" y="0"/>
                </a:moveTo>
                <a:lnTo>
                  <a:pt x="46"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it-IT"/>
          </a:p>
        </p:txBody>
      </p:sp>
      <p:sp>
        <p:nvSpPr>
          <p:cNvPr id="174372" name="Line 292"/>
          <p:cNvSpPr>
            <a:spLocks noChangeShapeType="1"/>
          </p:cNvSpPr>
          <p:nvPr/>
        </p:nvSpPr>
        <p:spPr bwMode="auto">
          <a:xfrm flipH="1">
            <a:off x="7197725" y="1749425"/>
            <a:ext cx="73025" cy="1588"/>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373" name="Rectangle 293"/>
          <p:cNvSpPr>
            <a:spLocks noChangeArrowheads="1"/>
          </p:cNvSpPr>
          <p:nvPr/>
        </p:nvSpPr>
        <p:spPr bwMode="auto">
          <a:xfrm>
            <a:off x="7213600" y="4730750"/>
            <a:ext cx="463550" cy="2460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374" name="Rectangle 294"/>
          <p:cNvSpPr>
            <a:spLocks noChangeArrowheads="1"/>
          </p:cNvSpPr>
          <p:nvPr/>
        </p:nvSpPr>
        <p:spPr bwMode="auto">
          <a:xfrm>
            <a:off x="7213600" y="4730750"/>
            <a:ext cx="463550" cy="260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375" name="Rectangle 295"/>
          <p:cNvSpPr>
            <a:spLocks noChangeArrowheads="1"/>
          </p:cNvSpPr>
          <p:nvPr/>
        </p:nvSpPr>
        <p:spPr bwMode="auto">
          <a:xfrm>
            <a:off x="7219950" y="4737100"/>
            <a:ext cx="485775"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FFFFFF"/>
                </a:solidFill>
                <a:latin typeface="Arial" charset="0"/>
              </a:rPr>
              <a:t>-200</a:t>
            </a:r>
            <a:endParaRPr lang="it-IT"/>
          </a:p>
        </p:txBody>
      </p:sp>
      <p:sp>
        <p:nvSpPr>
          <p:cNvPr id="174376" name="Rectangle 296"/>
          <p:cNvSpPr>
            <a:spLocks noChangeArrowheads="1"/>
          </p:cNvSpPr>
          <p:nvPr/>
        </p:nvSpPr>
        <p:spPr bwMode="auto">
          <a:xfrm>
            <a:off x="7227888" y="4138613"/>
            <a:ext cx="463550" cy="2460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377" name="Rectangle 297"/>
          <p:cNvSpPr>
            <a:spLocks noChangeArrowheads="1"/>
          </p:cNvSpPr>
          <p:nvPr/>
        </p:nvSpPr>
        <p:spPr bwMode="auto">
          <a:xfrm>
            <a:off x="7227888" y="4138613"/>
            <a:ext cx="463550" cy="260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378" name="Rectangle 298"/>
          <p:cNvSpPr>
            <a:spLocks noChangeArrowheads="1"/>
          </p:cNvSpPr>
          <p:nvPr/>
        </p:nvSpPr>
        <p:spPr bwMode="auto">
          <a:xfrm>
            <a:off x="7234238" y="4143375"/>
            <a:ext cx="485775"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FFFFFF"/>
                </a:solidFill>
                <a:latin typeface="Arial" charset="0"/>
              </a:rPr>
              <a:t>-150</a:t>
            </a:r>
            <a:endParaRPr lang="it-IT"/>
          </a:p>
        </p:txBody>
      </p:sp>
      <p:sp>
        <p:nvSpPr>
          <p:cNvPr id="174379" name="Rectangle 299"/>
          <p:cNvSpPr>
            <a:spLocks noChangeArrowheads="1"/>
          </p:cNvSpPr>
          <p:nvPr/>
        </p:nvSpPr>
        <p:spPr bwMode="auto">
          <a:xfrm>
            <a:off x="7256463" y="3516313"/>
            <a:ext cx="465137" cy="2460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380" name="Rectangle 300"/>
          <p:cNvSpPr>
            <a:spLocks noChangeArrowheads="1"/>
          </p:cNvSpPr>
          <p:nvPr/>
        </p:nvSpPr>
        <p:spPr bwMode="auto">
          <a:xfrm>
            <a:off x="7256463" y="3516313"/>
            <a:ext cx="465137" cy="260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381" name="Rectangle 301"/>
          <p:cNvSpPr>
            <a:spLocks noChangeArrowheads="1"/>
          </p:cNvSpPr>
          <p:nvPr/>
        </p:nvSpPr>
        <p:spPr bwMode="auto">
          <a:xfrm>
            <a:off x="7262813" y="3521075"/>
            <a:ext cx="485775"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FFFFFF"/>
                </a:solidFill>
                <a:latin typeface="Arial" charset="0"/>
              </a:rPr>
              <a:t>-100</a:t>
            </a:r>
            <a:endParaRPr lang="it-IT"/>
          </a:p>
        </p:txBody>
      </p:sp>
      <p:sp>
        <p:nvSpPr>
          <p:cNvPr id="174382" name="Rectangle 302"/>
          <p:cNvSpPr>
            <a:spLocks noChangeArrowheads="1"/>
          </p:cNvSpPr>
          <p:nvPr/>
        </p:nvSpPr>
        <p:spPr bwMode="auto">
          <a:xfrm>
            <a:off x="7270750" y="2894013"/>
            <a:ext cx="334963" cy="2444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383" name="Rectangle 303"/>
          <p:cNvSpPr>
            <a:spLocks noChangeArrowheads="1"/>
          </p:cNvSpPr>
          <p:nvPr/>
        </p:nvSpPr>
        <p:spPr bwMode="auto">
          <a:xfrm>
            <a:off x="7270750" y="2894013"/>
            <a:ext cx="334963" cy="260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384" name="Rectangle 304"/>
          <p:cNvSpPr>
            <a:spLocks noChangeArrowheads="1"/>
          </p:cNvSpPr>
          <p:nvPr/>
        </p:nvSpPr>
        <p:spPr bwMode="auto">
          <a:xfrm>
            <a:off x="7277100" y="2898775"/>
            <a:ext cx="350838"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FFFFFF"/>
                </a:solidFill>
                <a:latin typeface="Arial" charset="0"/>
              </a:rPr>
              <a:t>-50</a:t>
            </a:r>
            <a:endParaRPr lang="it-IT"/>
          </a:p>
        </p:txBody>
      </p:sp>
      <p:sp>
        <p:nvSpPr>
          <p:cNvPr id="174385" name="Rectangle 305"/>
          <p:cNvSpPr>
            <a:spLocks noChangeArrowheads="1"/>
          </p:cNvSpPr>
          <p:nvPr/>
        </p:nvSpPr>
        <p:spPr bwMode="auto">
          <a:xfrm>
            <a:off x="7285038" y="2255838"/>
            <a:ext cx="131762" cy="2460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386" name="Rectangle 306"/>
          <p:cNvSpPr>
            <a:spLocks noChangeArrowheads="1"/>
          </p:cNvSpPr>
          <p:nvPr/>
        </p:nvSpPr>
        <p:spPr bwMode="auto">
          <a:xfrm>
            <a:off x="7285038" y="2255838"/>
            <a:ext cx="131762" cy="260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387" name="Rectangle 307"/>
          <p:cNvSpPr>
            <a:spLocks noChangeArrowheads="1"/>
          </p:cNvSpPr>
          <p:nvPr/>
        </p:nvSpPr>
        <p:spPr bwMode="auto">
          <a:xfrm>
            <a:off x="7291388" y="2262188"/>
            <a:ext cx="134937"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FFFFFF"/>
                </a:solidFill>
                <a:latin typeface="Arial" charset="0"/>
              </a:rPr>
              <a:t>0</a:t>
            </a:r>
            <a:endParaRPr lang="it-IT"/>
          </a:p>
        </p:txBody>
      </p:sp>
      <p:sp>
        <p:nvSpPr>
          <p:cNvPr id="174388" name="Rectangle 308"/>
          <p:cNvSpPr>
            <a:spLocks noChangeArrowheads="1"/>
          </p:cNvSpPr>
          <p:nvPr/>
        </p:nvSpPr>
        <p:spPr bwMode="auto">
          <a:xfrm>
            <a:off x="7315200" y="1619250"/>
            <a:ext cx="260350" cy="2460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389" name="Rectangle 309"/>
          <p:cNvSpPr>
            <a:spLocks noChangeArrowheads="1"/>
          </p:cNvSpPr>
          <p:nvPr/>
        </p:nvSpPr>
        <p:spPr bwMode="auto">
          <a:xfrm>
            <a:off x="7315200" y="1619250"/>
            <a:ext cx="260350" cy="260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390" name="Rectangle 310"/>
          <p:cNvSpPr>
            <a:spLocks noChangeArrowheads="1"/>
          </p:cNvSpPr>
          <p:nvPr/>
        </p:nvSpPr>
        <p:spPr bwMode="auto">
          <a:xfrm>
            <a:off x="7321550" y="1625600"/>
            <a:ext cx="269875"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FFFFFF"/>
                </a:solidFill>
                <a:latin typeface="Arial" charset="0"/>
              </a:rPr>
              <a:t>50</a:t>
            </a:r>
            <a:endParaRPr lang="it-IT"/>
          </a:p>
        </p:txBody>
      </p:sp>
      <p:sp>
        <p:nvSpPr>
          <p:cNvPr id="174391" name="Rectangle 311"/>
          <p:cNvSpPr>
            <a:spLocks noChangeArrowheads="1"/>
          </p:cNvSpPr>
          <p:nvPr/>
        </p:nvSpPr>
        <p:spPr bwMode="auto">
          <a:xfrm rot="16200000">
            <a:off x="7115175" y="3197225"/>
            <a:ext cx="1685925"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r>
              <a:rPr lang="en-US" sz="1900" b="1">
                <a:latin typeface="Arial" charset="0"/>
              </a:rPr>
              <a:t>stress(MPa)</a:t>
            </a:r>
            <a:endParaRPr lang="it-IT"/>
          </a:p>
        </p:txBody>
      </p:sp>
      <p:sp>
        <p:nvSpPr>
          <p:cNvPr id="174392" name="Line 312"/>
          <p:cNvSpPr>
            <a:spLocks noChangeShapeType="1"/>
          </p:cNvSpPr>
          <p:nvPr/>
        </p:nvSpPr>
        <p:spPr bwMode="auto">
          <a:xfrm flipH="1" flipV="1">
            <a:off x="2449513" y="2009775"/>
            <a:ext cx="3514725" cy="608013"/>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393" name="Line 313"/>
          <p:cNvSpPr>
            <a:spLocks noChangeShapeType="1"/>
          </p:cNvSpPr>
          <p:nvPr/>
        </p:nvSpPr>
        <p:spPr bwMode="auto">
          <a:xfrm flipV="1">
            <a:off x="5964238" y="2617788"/>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394" name="Line 314"/>
          <p:cNvSpPr>
            <a:spLocks noChangeShapeType="1"/>
          </p:cNvSpPr>
          <p:nvPr/>
        </p:nvSpPr>
        <p:spPr bwMode="auto">
          <a:xfrm flipV="1">
            <a:off x="5688013" y="2574925"/>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395" name="Line 315"/>
          <p:cNvSpPr>
            <a:spLocks noChangeShapeType="1"/>
          </p:cNvSpPr>
          <p:nvPr/>
        </p:nvSpPr>
        <p:spPr bwMode="auto">
          <a:xfrm flipV="1">
            <a:off x="5397500" y="2516188"/>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396" name="Line 316"/>
          <p:cNvSpPr>
            <a:spLocks noChangeShapeType="1"/>
          </p:cNvSpPr>
          <p:nvPr/>
        </p:nvSpPr>
        <p:spPr bwMode="auto">
          <a:xfrm flipV="1">
            <a:off x="5137150" y="2473325"/>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397" name="Line 317"/>
          <p:cNvSpPr>
            <a:spLocks noChangeShapeType="1"/>
          </p:cNvSpPr>
          <p:nvPr/>
        </p:nvSpPr>
        <p:spPr bwMode="auto">
          <a:xfrm flipV="1">
            <a:off x="4875213" y="2430463"/>
            <a:ext cx="1587"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398" name="Line 318"/>
          <p:cNvSpPr>
            <a:spLocks noChangeShapeType="1"/>
          </p:cNvSpPr>
          <p:nvPr/>
        </p:nvSpPr>
        <p:spPr bwMode="auto">
          <a:xfrm flipV="1">
            <a:off x="4613275" y="2386013"/>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399" name="Line 319"/>
          <p:cNvSpPr>
            <a:spLocks noChangeShapeType="1"/>
          </p:cNvSpPr>
          <p:nvPr/>
        </p:nvSpPr>
        <p:spPr bwMode="auto">
          <a:xfrm flipV="1">
            <a:off x="4381500" y="2343150"/>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00" name="Line 320"/>
          <p:cNvSpPr>
            <a:spLocks noChangeShapeType="1"/>
          </p:cNvSpPr>
          <p:nvPr/>
        </p:nvSpPr>
        <p:spPr bwMode="auto">
          <a:xfrm flipV="1">
            <a:off x="4135438" y="2300288"/>
            <a:ext cx="1587"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01" name="Line 321"/>
          <p:cNvSpPr>
            <a:spLocks noChangeShapeType="1"/>
          </p:cNvSpPr>
          <p:nvPr/>
        </p:nvSpPr>
        <p:spPr bwMode="auto">
          <a:xfrm flipV="1">
            <a:off x="3902075" y="2255838"/>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02" name="Line 322"/>
          <p:cNvSpPr>
            <a:spLocks noChangeShapeType="1"/>
          </p:cNvSpPr>
          <p:nvPr/>
        </p:nvSpPr>
        <p:spPr bwMode="auto">
          <a:xfrm flipV="1">
            <a:off x="3684588" y="2212975"/>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03" name="Line 323"/>
          <p:cNvSpPr>
            <a:spLocks noChangeShapeType="1"/>
          </p:cNvSpPr>
          <p:nvPr/>
        </p:nvSpPr>
        <p:spPr bwMode="auto">
          <a:xfrm flipV="1">
            <a:off x="3452813" y="2184400"/>
            <a:ext cx="1587" cy="71438"/>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04" name="Line 324"/>
          <p:cNvSpPr>
            <a:spLocks noChangeShapeType="1"/>
          </p:cNvSpPr>
          <p:nvPr/>
        </p:nvSpPr>
        <p:spPr bwMode="auto">
          <a:xfrm flipV="1">
            <a:off x="3249613" y="2139950"/>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05" name="Line 325"/>
          <p:cNvSpPr>
            <a:spLocks noChangeShapeType="1"/>
          </p:cNvSpPr>
          <p:nvPr/>
        </p:nvSpPr>
        <p:spPr bwMode="auto">
          <a:xfrm flipV="1">
            <a:off x="3030538" y="2111375"/>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06" name="Line 326"/>
          <p:cNvSpPr>
            <a:spLocks noChangeShapeType="1"/>
          </p:cNvSpPr>
          <p:nvPr/>
        </p:nvSpPr>
        <p:spPr bwMode="auto">
          <a:xfrm flipV="1">
            <a:off x="2827338" y="2068513"/>
            <a:ext cx="1587"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07" name="Line 327"/>
          <p:cNvSpPr>
            <a:spLocks noChangeShapeType="1"/>
          </p:cNvSpPr>
          <p:nvPr/>
        </p:nvSpPr>
        <p:spPr bwMode="auto">
          <a:xfrm flipV="1">
            <a:off x="2638425" y="2039938"/>
            <a:ext cx="1588"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08" name="Line 328"/>
          <p:cNvSpPr>
            <a:spLocks noChangeShapeType="1"/>
          </p:cNvSpPr>
          <p:nvPr/>
        </p:nvSpPr>
        <p:spPr bwMode="auto">
          <a:xfrm flipV="1">
            <a:off x="2449513" y="2009775"/>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09" name="Line 329"/>
          <p:cNvSpPr>
            <a:spLocks noChangeShapeType="1"/>
          </p:cNvSpPr>
          <p:nvPr/>
        </p:nvSpPr>
        <p:spPr bwMode="auto">
          <a:xfrm flipV="1">
            <a:off x="5964238" y="2386013"/>
            <a:ext cx="1204912" cy="23177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10" name="Line 330"/>
          <p:cNvSpPr>
            <a:spLocks noChangeShapeType="1"/>
          </p:cNvSpPr>
          <p:nvPr/>
        </p:nvSpPr>
        <p:spPr bwMode="auto">
          <a:xfrm flipV="1">
            <a:off x="5964238" y="2617788"/>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11" name="Line 331"/>
          <p:cNvSpPr>
            <a:spLocks noChangeShapeType="1"/>
          </p:cNvSpPr>
          <p:nvPr/>
        </p:nvSpPr>
        <p:spPr bwMode="auto">
          <a:xfrm flipV="1">
            <a:off x="6226175" y="2574925"/>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12" name="Line 332"/>
          <p:cNvSpPr>
            <a:spLocks noChangeShapeType="1"/>
          </p:cNvSpPr>
          <p:nvPr/>
        </p:nvSpPr>
        <p:spPr bwMode="auto">
          <a:xfrm flipV="1">
            <a:off x="6472238" y="2516188"/>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13" name="Line 333"/>
          <p:cNvSpPr>
            <a:spLocks noChangeShapeType="1"/>
          </p:cNvSpPr>
          <p:nvPr/>
        </p:nvSpPr>
        <p:spPr bwMode="auto">
          <a:xfrm flipV="1">
            <a:off x="6719888" y="2473325"/>
            <a:ext cx="1587"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14" name="Line 334"/>
          <p:cNvSpPr>
            <a:spLocks noChangeShapeType="1"/>
          </p:cNvSpPr>
          <p:nvPr/>
        </p:nvSpPr>
        <p:spPr bwMode="auto">
          <a:xfrm flipV="1">
            <a:off x="6951663" y="2430463"/>
            <a:ext cx="1587" cy="71437"/>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15" name="Line 335"/>
          <p:cNvSpPr>
            <a:spLocks noChangeShapeType="1"/>
          </p:cNvSpPr>
          <p:nvPr/>
        </p:nvSpPr>
        <p:spPr bwMode="auto">
          <a:xfrm flipV="1">
            <a:off x="7169150" y="2386013"/>
            <a:ext cx="1588" cy="73025"/>
          </a:xfrm>
          <a:prstGeom prst="line">
            <a:avLst/>
          </a:prstGeom>
          <a:noFill/>
          <a:ln w="142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416" name="Rectangle 336"/>
          <p:cNvSpPr>
            <a:spLocks noChangeArrowheads="1"/>
          </p:cNvSpPr>
          <p:nvPr/>
        </p:nvSpPr>
        <p:spPr bwMode="auto">
          <a:xfrm>
            <a:off x="1222375" y="5330825"/>
            <a:ext cx="21885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400" b="1" dirty="0">
                <a:latin typeface="Arial" charset="0"/>
              </a:rPr>
              <a:t>Depth (micron)</a:t>
            </a:r>
            <a:r>
              <a:rPr lang="en-US" sz="2400" b="1" dirty="0">
                <a:solidFill>
                  <a:srgbClr val="FFFFFF"/>
                </a:solidFill>
                <a:latin typeface="Arial" charset="0"/>
              </a:rPr>
              <a:t> </a:t>
            </a:r>
            <a:endParaRPr lang="it-IT" dirty="0"/>
          </a:p>
        </p:txBody>
      </p:sp>
      <p:sp>
        <p:nvSpPr>
          <p:cNvPr id="174417" name="Rectangle 337"/>
          <p:cNvSpPr>
            <a:spLocks noChangeArrowheads="1"/>
          </p:cNvSpPr>
          <p:nvPr/>
        </p:nvSpPr>
        <p:spPr bwMode="auto">
          <a:xfrm>
            <a:off x="490538" y="2300288"/>
            <a:ext cx="1363662" cy="1736725"/>
          </a:xfrm>
          <a:prstGeom prst="rect">
            <a:avLst/>
          </a:prstGeom>
          <a:solidFill>
            <a:srgbClr val="FFFFFF"/>
          </a:solidFill>
          <a:ln w="14288">
            <a:solidFill>
              <a:srgbClr val="000000"/>
            </a:solidFill>
            <a:miter lim="800000"/>
            <a:headEnd/>
            <a:tailEnd/>
          </a:ln>
        </p:spPr>
        <p:txBody>
          <a:bodyPr/>
          <a:lstStyle/>
          <a:p>
            <a:endParaRPr lang="it-IT"/>
          </a:p>
        </p:txBody>
      </p:sp>
      <p:sp>
        <p:nvSpPr>
          <p:cNvPr id="174418" name="Rectangle 338"/>
          <p:cNvSpPr>
            <a:spLocks noChangeArrowheads="1"/>
          </p:cNvSpPr>
          <p:nvPr/>
        </p:nvSpPr>
        <p:spPr bwMode="auto">
          <a:xfrm>
            <a:off x="577850" y="2430463"/>
            <a:ext cx="130175" cy="130175"/>
          </a:xfrm>
          <a:prstGeom prst="rect">
            <a:avLst/>
          </a:prstGeom>
          <a:solidFill>
            <a:srgbClr val="9999FF"/>
          </a:solidFill>
          <a:ln w="14288">
            <a:solidFill>
              <a:srgbClr val="000000"/>
            </a:solidFill>
            <a:miter lim="800000"/>
            <a:headEnd/>
            <a:tailEnd/>
          </a:ln>
        </p:spPr>
        <p:txBody>
          <a:bodyPr/>
          <a:lstStyle/>
          <a:p>
            <a:endParaRPr lang="it-IT"/>
          </a:p>
        </p:txBody>
      </p:sp>
      <p:sp>
        <p:nvSpPr>
          <p:cNvPr id="174419" name="Rectangle 339"/>
          <p:cNvSpPr>
            <a:spLocks noChangeArrowheads="1"/>
          </p:cNvSpPr>
          <p:nvPr/>
        </p:nvSpPr>
        <p:spPr bwMode="auto">
          <a:xfrm>
            <a:off x="781050" y="2357438"/>
            <a:ext cx="869950" cy="260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420" name="Rectangle 340"/>
          <p:cNvSpPr>
            <a:spLocks noChangeArrowheads="1"/>
          </p:cNvSpPr>
          <p:nvPr/>
        </p:nvSpPr>
        <p:spPr bwMode="auto">
          <a:xfrm>
            <a:off x="787400" y="2363788"/>
            <a:ext cx="928688"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FFFFFF"/>
                </a:solidFill>
                <a:latin typeface="Arial" charset="0"/>
              </a:rPr>
              <a:t>2 micron</a:t>
            </a:r>
            <a:endParaRPr lang="it-IT"/>
          </a:p>
        </p:txBody>
      </p:sp>
      <p:sp>
        <p:nvSpPr>
          <p:cNvPr id="174421" name="Rectangle 341"/>
          <p:cNvSpPr>
            <a:spLocks noChangeArrowheads="1"/>
          </p:cNvSpPr>
          <p:nvPr/>
        </p:nvSpPr>
        <p:spPr bwMode="auto">
          <a:xfrm>
            <a:off x="577850" y="2778125"/>
            <a:ext cx="130175" cy="130175"/>
          </a:xfrm>
          <a:prstGeom prst="rect">
            <a:avLst/>
          </a:prstGeom>
          <a:solidFill>
            <a:srgbClr val="993366"/>
          </a:solidFill>
          <a:ln w="14288">
            <a:solidFill>
              <a:srgbClr val="000000"/>
            </a:solidFill>
            <a:miter lim="800000"/>
            <a:headEnd/>
            <a:tailEnd/>
          </a:ln>
        </p:spPr>
        <p:txBody>
          <a:bodyPr/>
          <a:lstStyle/>
          <a:p>
            <a:endParaRPr lang="it-IT"/>
          </a:p>
        </p:txBody>
      </p:sp>
      <p:sp>
        <p:nvSpPr>
          <p:cNvPr id="174422" name="Rectangle 342"/>
          <p:cNvSpPr>
            <a:spLocks noChangeArrowheads="1"/>
          </p:cNvSpPr>
          <p:nvPr/>
        </p:nvSpPr>
        <p:spPr bwMode="auto">
          <a:xfrm>
            <a:off x="781050" y="2705100"/>
            <a:ext cx="869950" cy="260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423" name="Rectangle 343"/>
          <p:cNvSpPr>
            <a:spLocks noChangeArrowheads="1"/>
          </p:cNvSpPr>
          <p:nvPr/>
        </p:nvSpPr>
        <p:spPr bwMode="auto">
          <a:xfrm>
            <a:off x="787400" y="2711450"/>
            <a:ext cx="928688"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FFFFFF"/>
                </a:solidFill>
                <a:latin typeface="Arial" charset="0"/>
              </a:rPr>
              <a:t>4 micron</a:t>
            </a:r>
            <a:endParaRPr lang="it-IT"/>
          </a:p>
        </p:txBody>
      </p:sp>
      <p:sp>
        <p:nvSpPr>
          <p:cNvPr id="174424" name="Rectangle 344"/>
          <p:cNvSpPr>
            <a:spLocks noChangeArrowheads="1"/>
          </p:cNvSpPr>
          <p:nvPr/>
        </p:nvSpPr>
        <p:spPr bwMode="auto">
          <a:xfrm>
            <a:off x="577850" y="3124200"/>
            <a:ext cx="130175" cy="130175"/>
          </a:xfrm>
          <a:prstGeom prst="rect">
            <a:avLst/>
          </a:prstGeom>
          <a:solidFill>
            <a:srgbClr val="FFFFCC"/>
          </a:solidFill>
          <a:ln w="14288">
            <a:solidFill>
              <a:srgbClr val="000000"/>
            </a:solidFill>
            <a:miter lim="800000"/>
            <a:headEnd/>
            <a:tailEnd/>
          </a:ln>
        </p:spPr>
        <p:txBody>
          <a:bodyPr/>
          <a:lstStyle/>
          <a:p>
            <a:endParaRPr lang="it-IT"/>
          </a:p>
        </p:txBody>
      </p:sp>
      <p:sp>
        <p:nvSpPr>
          <p:cNvPr id="174425" name="Rectangle 345"/>
          <p:cNvSpPr>
            <a:spLocks noChangeArrowheads="1"/>
          </p:cNvSpPr>
          <p:nvPr/>
        </p:nvSpPr>
        <p:spPr bwMode="auto">
          <a:xfrm>
            <a:off x="781050" y="3052763"/>
            <a:ext cx="869950" cy="260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426" name="Rectangle 346"/>
          <p:cNvSpPr>
            <a:spLocks noChangeArrowheads="1"/>
          </p:cNvSpPr>
          <p:nvPr/>
        </p:nvSpPr>
        <p:spPr bwMode="auto">
          <a:xfrm>
            <a:off x="787400" y="3057525"/>
            <a:ext cx="928688"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FFFFFF"/>
                </a:solidFill>
                <a:latin typeface="Arial" charset="0"/>
              </a:rPr>
              <a:t>6 micron</a:t>
            </a:r>
            <a:endParaRPr lang="it-IT"/>
          </a:p>
        </p:txBody>
      </p:sp>
      <p:sp>
        <p:nvSpPr>
          <p:cNvPr id="174427" name="Rectangle 347"/>
          <p:cNvSpPr>
            <a:spLocks noChangeArrowheads="1"/>
          </p:cNvSpPr>
          <p:nvPr/>
        </p:nvSpPr>
        <p:spPr bwMode="auto">
          <a:xfrm>
            <a:off x="577850" y="3471863"/>
            <a:ext cx="130175" cy="130175"/>
          </a:xfrm>
          <a:prstGeom prst="rect">
            <a:avLst/>
          </a:prstGeom>
          <a:solidFill>
            <a:srgbClr val="CCFFFF"/>
          </a:solidFill>
          <a:ln w="14288">
            <a:solidFill>
              <a:srgbClr val="000000"/>
            </a:solidFill>
            <a:miter lim="800000"/>
            <a:headEnd/>
            <a:tailEnd/>
          </a:ln>
        </p:spPr>
        <p:txBody>
          <a:bodyPr/>
          <a:lstStyle/>
          <a:p>
            <a:endParaRPr lang="it-IT"/>
          </a:p>
        </p:txBody>
      </p:sp>
      <p:sp>
        <p:nvSpPr>
          <p:cNvPr id="174428" name="Rectangle 348"/>
          <p:cNvSpPr>
            <a:spLocks noChangeArrowheads="1"/>
          </p:cNvSpPr>
          <p:nvPr/>
        </p:nvSpPr>
        <p:spPr bwMode="auto">
          <a:xfrm>
            <a:off x="781050" y="3400425"/>
            <a:ext cx="869950" cy="260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429" name="Rectangle 349"/>
          <p:cNvSpPr>
            <a:spLocks noChangeArrowheads="1"/>
          </p:cNvSpPr>
          <p:nvPr/>
        </p:nvSpPr>
        <p:spPr bwMode="auto">
          <a:xfrm>
            <a:off x="787400" y="3405188"/>
            <a:ext cx="928688"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FFFFFF"/>
                </a:solidFill>
                <a:latin typeface="Arial" charset="0"/>
              </a:rPr>
              <a:t>8 micron</a:t>
            </a:r>
            <a:endParaRPr lang="it-IT"/>
          </a:p>
        </p:txBody>
      </p:sp>
      <p:sp>
        <p:nvSpPr>
          <p:cNvPr id="174430" name="Rectangle 350"/>
          <p:cNvSpPr>
            <a:spLocks noChangeArrowheads="1"/>
          </p:cNvSpPr>
          <p:nvPr/>
        </p:nvSpPr>
        <p:spPr bwMode="auto">
          <a:xfrm>
            <a:off x="577850" y="3819525"/>
            <a:ext cx="130175" cy="130175"/>
          </a:xfrm>
          <a:prstGeom prst="rect">
            <a:avLst/>
          </a:prstGeom>
          <a:solidFill>
            <a:srgbClr val="660066"/>
          </a:solidFill>
          <a:ln w="14288">
            <a:solidFill>
              <a:srgbClr val="000000"/>
            </a:solidFill>
            <a:miter lim="800000"/>
            <a:headEnd/>
            <a:tailEnd/>
          </a:ln>
        </p:spPr>
        <p:txBody>
          <a:bodyPr/>
          <a:lstStyle/>
          <a:p>
            <a:endParaRPr lang="it-IT"/>
          </a:p>
        </p:txBody>
      </p:sp>
      <p:sp>
        <p:nvSpPr>
          <p:cNvPr id="174431" name="Rectangle 351"/>
          <p:cNvSpPr>
            <a:spLocks noChangeArrowheads="1"/>
          </p:cNvSpPr>
          <p:nvPr/>
        </p:nvSpPr>
        <p:spPr bwMode="auto">
          <a:xfrm>
            <a:off x="781050" y="3746500"/>
            <a:ext cx="1001713" cy="2603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174432" name="Rectangle 352"/>
          <p:cNvSpPr>
            <a:spLocks noChangeArrowheads="1"/>
          </p:cNvSpPr>
          <p:nvPr/>
        </p:nvSpPr>
        <p:spPr bwMode="auto">
          <a:xfrm>
            <a:off x="787400" y="3752850"/>
            <a:ext cx="1063625"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900">
                <a:solidFill>
                  <a:srgbClr val="FFFFFF"/>
                </a:solidFill>
                <a:latin typeface="Arial" charset="0"/>
              </a:rPr>
              <a:t>10 micron</a:t>
            </a:r>
            <a:endParaRPr lang="it-IT"/>
          </a:p>
        </p:txBody>
      </p:sp>
      <p:sp>
        <p:nvSpPr>
          <p:cNvPr id="174433" name="Rectangle 353"/>
          <p:cNvSpPr>
            <a:spLocks noChangeArrowheads="1"/>
          </p:cNvSpPr>
          <p:nvPr/>
        </p:nvSpPr>
        <p:spPr bwMode="auto">
          <a:xfrm>
            <a:off x="301625" y="911225"/>
            <a:ext cx="8131175" cy="5672138"/>
          </a:xfrm>
          <a:prstGeom prst="rect">
            <a:avLst/>
          </a:prstGeom>
          <a:noFill/>
          <a:ln w="142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it-IT"/>
          </a:p>
        </p:txBody>
      </p:sp>
    </p:spTree>
    <p:extLst>
      <p:ext uri="{BB962C8B-B14F-4D97-AF65-F5344CB8AC3E}">
        <p14:creationId xmlns:p14="http://schemas.microsoft.com/office/powerpoint/2010/main" val="1441609402"/>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5259388" cy="4343400"/>
          </a:xfrm>
          <a:prstGeom prst="rect">
            <a:avLst/>
          </a:prstGeom>
          <a:noFill/>
          <a:extLst>
            <a:ext uri="{909E8E84-426E-40dd-AFC4-6F175D3DCCD1}">
              <a14:hiddenFill xmlns:a14="http://schemas.microsoft.com/office/drawing/2010/main" xmlns="">
                <a:solidFill>
                  <a:srgbClr val="FFFFFF"/>
                </a:solidFill>
              </a14:hiddenFill>
            </a:ext>
          </a:extLst>
        </p:spPr>
      </p:pic>
      <p:pic>
        <p:nvPicPr>
          <p:cNvPr id="165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143000"/>
            <a:ext cx="2439988" cy="2286000"/>
          </a:xfrm>
          <a:prstGeom prst="rect">
            <a:avLst/>
          </a:prstGeom>
          <a:noFill/>
          <a:ln w="254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65892" name="Group 4"/>
          <p:cNvGrpSpPr>
            <a:grpSpLocks/>
          </p:cNvGrpSpPr>
          <p:nvPr/>
        </p:nvGrpSpPr>
        <p:grpSpPr bwMode="auto">
          <a:xfrm>
            <a:off x="4876800" y="1773238"/>
            <a:ext cx="3886200" cy="4475162"/>
            <a:chOff x="3072" y="1032"/>
            <a:chExt cx="2448" cy="2819"/>
          </a:xfrm>
        </p:grpSpPr>
        <p:sp>
          <p:nvSpPr>
            <p:cNvPr id="165893" name="Oval 5"/>
            <p:cNvSpPr>
              <a:spLocks noChangeArrowheads="1"/>
            </p:cNvSpPr>
            <p:nvPr/>
          </p:nvSpPr>
          <p:spPr bwMode="auto">
            <a:xfrm>
              <a:off x="3072" y="1032"/>
              <a:ext cx="288" cy="288"/>
            </a:xfrm>
            <a:prstGeom prst="ellipse">
              <a:avLst/>
            </a:prstGeom>
            <a:solidFill>
              <a:srgbClr val="FFCC99">
                <a:alpha val="50000"/>
              </a:srgbClr>
            </a:solidFill>
            <a:ln w="31750">
              <a:solidFill>
                <a:srgbClr val="8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65894" name="Freeform 6"/>
            <p:cNvSpPr>
              <a:spLocks/>
            </p:cNvSpPr>
            <p:nvPr/>
          </p:nvSpPr>
          <p:spPr bwMode="auto">
            <a:xfrm>
              <a:off x="3242" y="1258"/>
              <a:ext cx="1360" cy="2420"/>
            </a:xfrm>
            <a:custGeom>
              <a:avLst/>
              <a:gdLst>
                <a:gd name="T0" fmla="*/ 4 w 1360"/>
                <a:gd name="T1" fmla="*/ 62 h 2420"/>
                <a:gd name="T2" fmla="*/ 552 w 1360"/>
                <a:gd name="T3" fmla="*/ 2420 h 2420"/>
                <a:gd name="T4" fmla="*/ 822 w 1360"/>
                <a:gd name="T5" fmla="*/ 2046 h 2420"/>
                <a:gd name="T6" fmla="*/ 1360 w 1360"/>
                <a:gd name="T7" fmla="*/ 924 h 2420"/>
                <a:gd name="T8" fmla="*/ 92 w 1360"/>
                <a:gd name="T9" fmla="*/ 0 h 2420"/>
                <a:gd name="T10" fmla="*/ 0 w 1360"/>
                <a:gd name="T11" fmla="*/ 64 h 2420"/>
              </a:gdLst>
              <a:ahLst/>
              <a:cxnLst>
                <a:cxn ang="0">
                  <a:pos x="T0" y="T1"/>
                </a:cxn>
                <a:cxn ang="0">
                  <a:pos x="T2" y="T3"/>
                </a:cxn>
                <a:cxn ang="0">
                  <a:pos x="T4" y="T5"/>
                </a:cxn>
                <a:cxn ang="0">
                  <a:pos x="T6" y="T7"/>
                </a:cxn>
                <a:cxn ang="0">
                  <a:pos x="T8" y="T9"/>
                </a:cxn>
                <a:cxn ang="0">
                  <a:pos x="T10" y="T11"/>
                </a:cxn>
              </a:cxnLst>
              <a:rect l="0" t="0" r="r" b="b"/>
              <a:pathLst>
                <a:path w="1360" h="2420">
                  <a:moveTo>
                    <a:pt x="4" y="62"/>
                  </a:moveTo>
                  <a:lnTo>
                    <a:pt x="552" y="2420"/>
                  </a:lnTo>
                  <a:lnTo>
                    <a:pt x="822" y="2046"/>
                  </a:lnTo>
                  <a:lnTo>
                    <a:pt x="1360" y="924"/>
                  </a:lnTo>
                  <a:lnTo>
                    <a:pt x="92" y="0"/>
                  </a:lnTo>
                  <a:lnTo>
                    <a:pt x="0" y="64"/>
                  </a:lnTo>
                </a:path>
              </a:pathLst>
            </a:custGeom>
            <a:solidFill>
              <a:srgbClr val="FFCC99">
                <a:alpha val="50000"/>
              </a:srgb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pic>
          <p:nvPicPr>
            <p:cNvPr id="1658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2064"/>
              <a:ext cx="1728" cy="178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65896" name="Text Box 8"/>
          <p:cNvSpPr txBox="1">
            <a:spLocks noChangeArrowheads="1"/>
          </p:cNvSpPr>
          <p:nvPr/>
        </p:nvSpPr>
        <p:spPr bwMode="auto">
          <a:xfrm>
            <a:off x="2641600" y="304800"/>
            <a:ext cx="3114675" cy="531813"/>
          </a:xfrm>
          <a:prstGeom prst="rect">
            <a:avLst/>
          </a:prstGeom>
          <a:solidFill>
            <a:srgbClr val="FFFF99"/>
          </a:solidFill>
          <a:ln w="12700">
            <a:solidFill>
              <a:srgbClr val="0000FF"/>
            </a:solidFill>
            <a:miter lim="800000"/>
            <a:headEnd/>
            <a:tailEnd/>
          </a:ln>
          <a:effectLst>
            <a:outerShdw blurRad="63500" dist="71842" dir="18900000" algn="ctr" rotWithShape="0">
              <a:srgbClr val="0000FF">
                <a:alpha val="50000"/>
              </a:srgbClr>
            </a:outerShdw>
          </a:effectLst>
        </p:spPr>
        <p:txBody>
          <a:bodyPr wrap="none" lIns="228600" tIns="91440" rIns="228600" bIns="91440">
            <a:spAutoFit/>
          </a:bodyPr>
          <a:lstStyle/>
          <a:p>
            <a:pPr algn="ctr"/>
            <a:r>
              <a:rPr lang="en-US" sz="2200" b="1">
                <a:solidFill>
                  <a:srgbClr val="CC0000"/>
                </a:solidFill>
                <a:latin typeface="Arial" charset="0"/>
              </a:rPr>
              <a:t>Gas Turbine Engine</a:t>
            </a:r>
          </a:p>
        </p:txBody>
      </p:sp>
      <p:sp>
        <p:nvSpPr>
          <p:cNvPr id="165897" name="Text Box 9"/>
          <p:cNvSpPr txBox="1">
            <a:spLocks noChangeArrowheads="1"/>
          </p:cNvSpPr>
          <p:nvPr/>
        </p:nvSpPr>
        <p:spPr bwMode="auto">
          <a:xfrm>
            <a:off x="0" y="6583363"/>
            <a:ext cx="1800225"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1200" b="1"/>
              <a:t>Courtesy of D. R. Clarke</a:t>
            </a:r>
            <a:endParaRPr lang="it-IT"/>
          </a:p>
        </p:txBody>
      </p:sp>
    </p:spTree>
    <p:extLst>
      <p:ext uri="{BB962C8B-B14F-4D97-AF65-F5344CB8AC3E}">
        <p14:creationId xmlns:p14="http://schemas.microsoft.com/office/powerpoint/2010/main" val="4220670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anim calcmode="lin" valueType="num">
                                      <p:cBhvr>
                                        <p:cTn id="9" dur="500" fill="hold"/>
                                        <p:tgtEl>
                                          <p:spTgt spid="165891"/>
                                        </p:tgtEl>
                                        <p:attrNameLst>
                                          <p:attrName>ppt_x</p:attrName>
                                        </p:attrNameLst>
                                      </p:cBhvr>
                                      <p:tavLst>
                                        <p:tav tm="0">
                                          <p:val>
                                            <p:fltVal val="0.5"/>
                                          </p:val>
                                        </p:tav>
                                        <p:tav tm="100000">
                                          <p:val>
                                            <p:strVal val="#ppt_x"/>
                                          </p:val>
                                        </p:tav>
                                      </p:tavLst>
                                    </p:anim>
                                    <p:anim calcmode="lin" valueType="num">
                                      <p:cBhvr>
                                        <p:cTn id="10" dur="500" fill="hold"/>
                                        <p:tgtEl>
                                          <p:spTgt spid="1658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65892"/>
                                        </p:tgtEl>
                                        <p:attrNameLst>
                                          <p:attrName>style.visibility</p:attrName>
                                        </p:attrNameLst>
                                      </p:cBhvr>
                                      <p:to>
                                        <p:strVal val="visible"/>
                                      </p:to>
                                    </p:set>
                                    <p:animEffect transition="in" filter="wipe(left)">
                                      <p:cBhvr>
                                        <p:cTn id="15" dur="500"/>
                                        <p:tgtEl>
                                          <p:spTgt spid="165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1" y="64021"/>
            <a:ext cx="7953375" cy="336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7939" name="Text Box 3"/>
          <p:cNvSpPr txBox="1">
            <a:spLocks noChangeArrowheads="1"/>
          </p:cNvSpPr>
          <p:nvPr/>
        </p:nvSpPr>
        <p:spPr bwMode="auto">
          <a:xfrm>
            <a:off x="2601912" y="23845"/>
            <a:ext cx="3621088" cy="474663"/>
          </a:xfrm>
          <a:prstGeom prst="rect">
            <a:avLst/>
          </a:prstGeom>
          <a:solidFill>
            <a:srgbClr val="FFFF99"/>
          </a:solidFill>
          <a:ln w="12700">
            <a:solidFill>
              <a:schemeClr val="tx1"/>
            </a:solidFill>
            <a:miter lim="800000"/>
            <a:headEnd/>
            <a:tailEnd/>
          </a:ln>
          <a:effectLst>
            <a:outerShdw blurRad="63500" dist="89803" dir="18900000" algn="ctr" rotWithShape="0">
              <a:srgbClr val="0000FF">
                <a:alpha val="74998"/>
              </a:srgbClr>
            </a:outerShdw>
          </a:effectLst>
        </p:spPr>
        <p:txBody>
          <a:bodyPr wrap="none" lIns="182880" tIns="64008" rIns="182880" bIns="64008">
            <a:spAutoFit/>
          </a:bodyPr>
          <a:lstStyle/>
          <a:p>
            <a:pPr algn="ctr"/>
            <a:r>
              <a:rPr lang="en-US" sz="2200" b="1">
                <a:solidFill>
                  <a:srgbClr val="CC0000"/>
                </a:solidFill>
                <a:latin typeface="Palatino" charset="0"/>
              </a:rPr>
              <a:t>Thermal Barrier Coatings</a:t>
            </a:r>
          </a:p>
        </p:txBody>
      </p:sp>
      <p:pic>
        <p:nvPicPr>
          <p:cNvPr id="2" name="Immagine 1" descr="T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833356" y="4435985"/>
            <a:ext cx="3861327" cy="2378711"/>
          </a:xfrm>
          <a:prstGeom prst="rect">
            <a:avLst/>
          </a:prstGeom>
        </p:spPr>
      </p:pic>
      <p:pic>
        <p:nvPicPr>
          <p:cNvPr id="3" name="Immagine 2" descr="TBC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29785" y="4358223"/>
            <a:ext cx="4144253" cy="2817161"/>
          </a:xfrm>
          <a:prstGeom prst="rect">
            <a:avLst/>
          </a:prstGeom>
        </p:spPr>
      </p:pic>
      <p:sp>
        <p:nvSpPr>
          <p:cNvPr id="4" name="CasellaDiTesto 3"/>
          <p:cNvSpPr txBox="1"/>
          <p:nvPr/>
        </p:nvSpPr>
        <p:spPr>
          <a:xfrm>
            <a:off x="1572883" y="3243268"/>
            <a:ext cx="1695221" cy="369332"/>
          </a:xfrm>
          <a:prstGeom prst="rect">
            <a:avLst/>
          </a:prstGeom>
          <a:noFill/>
        </p:spPr>
        <p:txBody>
          <a:bodyPr wrap="none" rtlCol="0">
            <a:spAutoFit/>
          </a:bodyPr>
          <a:lstStyle/>
          <a:p>
            <a:r>
              <a:rPr lang="it-IT" dirty="0"/>
              <a:t>LOW MAG SEM</a:t>
            </a:r>
          </a:p>
        </p:txBody>
      </p:sp>
      <p:sp>
        <p:nvSpPr>
          <p:cNvPr id="9" name="CasellaDiTesto 8"/>
          <p:cNvSpPr txBox="1"/>
          <p:nvPr/>
        </p:nvSpPr>
        <p:spPr>
          <a:xfrm>
            <a:off x="6223000" y="3325345"/>
            <a:ext cx="1783586" cy="369332"/>
          </a:xfrm>
          <a:prstGeom prst="rect">
            <a:avLst/>
          </a:prstGeom>
          <a:noFill/>
        </p:spPr>
        <p:txBody>
          <a:bodyPr wrap="none" rtlCol="0">
            <a:spAutoFit/>
          </a:bodyPr>
          <a:lstStyle/>
          <a:p>
            <a:r>
              <a:rPr lang="it-IT" dirty="0"/>
              <a:t>HIGH  MAG SEM</a:t>
            </a:r>
          </a:p>
        </p:txBody>
      </p:sp>
      <p:sp>
        <p:nvSpPr>
          <p:cNvPr id="5" name="Rettangolo 4"/>
          <p:cNvSpPr/>
          <p:nvPr/>
        </p:nvSpPr>
        <p:spPr>
          <a:xfrm>
            <a:off x="0" y="6651403"/>
            <a:ext cx="9144000" cy="2065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82675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d-0                                                            00000010Macintosh HD                   ABA78158:"/>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2400" y="838200"/>
            <a:ext cx="3416300"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104453" name="Picture 5" descr="d-2                                                            00000010Macintosh HD                   ABA78158:"/>
          <p:cNvPicPr>
            <a:picLocks noChangeAspect="1" noChangeArrowheads="1"/>
          </p:cNvPicPr>
          <p:nvPr/>
        </p:nvPicPr>
        <p:blipFill>
          <a:blip r:embed="rId4">
            <a:alphaModFix amt="84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486400" y="838200"/>
            <a:ext cx="3416300" cy="2514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4454" name="Picture 6" descr="d-7                                                            00000010Macintosh HD                   ABA78158:"/>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486400" y="3810000"/>
            <a:ext cx="3390900" cy="2540000"/>
          </a:xfrm>
          <a:prstGeom prst="rect">
            <a:avLst/>
          </a:prstGeom>
          <a:noFill/>
          <a:extLst>
            <a:ext uri="{909E8E84-426E-40dd-AFC4-6F175D3DCCD1}">
              <a14:hiddenFill xmlns:a14="http://schemas.microsoft.com/office/drawing/2010/main" xmlns="">
                <a:solidFill>
                  <a:srgbClr val="FFFFFF"/>
                </a:solidFill>
              </a14:hiddenFill>
            </a:ext>
          </a:extLst>
        </p:spPr>
      </p:pic>
      <p:sp>
        <p:nvSpPr>
          <p:cNvPr id="104455" name="Text Box 7"/>
          <p:cNvSpPr txBox="1">
            <a:spLocks noChangeArrowheads="1"/>
          </p:cNvSpPr>
          <p:nvPr/>
        </p:nvSpPr>
        <p:spPr bwMode="auto">
          <a:xfrm>
            <a:off x="609600" y="152400"/>
            <a:ext cx="8027988" cy="396875"/>
          </a:xfrm>
          <a:prstGeom prst="rect">
            <a:avLst/>
          </a:prstGeom>
          <a:noFill/>
          <a:ln>
            <a:noFill/>
          </a:ln>
          <a:effectLst/>
          <a:extLst>
            <a:ext uri="{909E8E84-426E-40dd-AFC4-6F175D3DCCD1}">
              <a14:hiddenFill xmlns:a14="http://schemas.microsoft.com/office/drawing/2010/main" xmlns="">
                <a:solidFill>
                  <a:srgbClr val="FF99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000" b="1"/>
              <a:t>Monitoring the catastrophic failure of Thermal Barrier Coatings, TBC’s</a:t>
            </a:r>
            <a:endParaRPr lang="it-IT"/>
          </a:p>
        </p:txBody>
      </p:sp>
      <p:sp>
        <p:nvSpPr>
          <p:cNvPr id="104456" name="Text Box 8"/>
          <p:cNvSpPr txBox="1">
            <a:spLocks noChangeArrowheads="1"/>
          </p:cNvSpPr>
          <p:nvPr/>
        </p:nvSpPr>
        <p:spPr bwMode="auto">
          <a:xfrm>
            <a:off x="152400" y="3352800"/>
            <a:ext cx="22796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Initial situation, 0 days</a:t>
            </a:r>
          </a:p>
        </p:txBody>
      </p:sp>
      <p:sp>
        <p:nvSpPr>
          <p:cNvPr id="104457" name="Text Box 9"/>
          <p:cNvSpPr txBox="1">
            <a:spLocks noChangeArrowheads="1"/>
          </p:cNvSpPr>
          <p:nvPr/>
        </p:nvSpPr>
        <p:spPr bwMode="auto">
          <a:xfrm>
            <a:off x="5394325" y="3328988"/>
            <a:ext cx="13144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After 2 days</a:t>
            </a:r>
          </a:p>
        </p:txBody>
      </p:sp>
      <p:sp>
        <p:nvSpPr>
          <p:cNvPr id="104458" name="Text Box 10"/>
          <p:cNvSpPr txBox="1">
            <a:spLocks noChangeArrowheads="1"/>
          </p:cNvSpPr>
          <p:nvPr/>
        </p:nvSpPr>
        <p:spPr bwMode="auto">
          <a:xfrm>
            <a:off x="5394325" y="6376988"/>
            <a:ext cx="13144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After 7 days</a:t>
            </a:r>
          </a:p>
        </p:txBody>
      </p:sp>
      <p:sp>
        <p:nvSpPr>
          <p:cNvPr id="104460" name="Line 12"/>
          <p:cNvSpPr>
            <a:spLocks noChangeShapeType="1"/>
          </p:cNvSpPr>
          <p:nvPr/>
        </p:nvSpPr>
        <p:spPr bwMode="auto">
          <a:xfrm flipH="1">
            <a:off x="2743200" y="1905000"/>
            <a:ext cx="228600" cy="7620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4461" name="Line 13"/>
          <p:cNvSpPr>
            <a:spLocks noChangeShapeType="1"/>
          </p:cNvSpPr>
          <p:nvPr/>
        </p:nvSpPr>
        <p:spPr bwMode="auto">
          <a:xfrm>
            <a:off x="914400" y="1752600"/>
            <a:ext cx="304800" cy="685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4463" name="Line 15"/>
          <p:cNvSpPr>
            <a:spLocks noChangeShapeType="1"/>
          </p:cNvSpPr>
          <p:nvPr/>
        </p:nvSpPr>
        <p:spPr bwMode="auto">
          <a:xfrm>
            <a:off x="6019800" y="1981200"/>
            <a:ext cx="381000" cy="685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4464" name="Line 16"/>
          <p:cNvSpPr>
            <a:spLocks noChangeShapeType="1"/>
          </p:cNvSpPr>
          <p:nvPr/>
        </p:nvSpPr>
        <p:spPr bwMode="auto">
          <a:xfrm flipH="1">
            <a:off x="8001000" y="1828800"/>
            <a:ext cx="228600" cy="7620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4465" name="Line 17"/>
          <p:cNvSpPr>
            <a:spLocks noChangeShapeType="1"/>
          </p:cNvSpPr>
          <p:nvPr/>
        </p:nvSpPr>
        <p:spPr bwMode="auto">
          <a:xfrm>
            <a:off x="6019800" y="4419600"/>
            <a:ext cx="381000" cy="685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4466" name="Line 18"/>
          <p:cNvSpPr>
            <a:spLocks noChangeShapeType="1"/>
          </p:cNvSpPr>
          <p:nvPr/>
        </p:nvSpPr>
        <p:spPr bwMode="auto">
          <a:xfrm flipH="1">
            <a:off x="7924800" y="4572000"/>
            <a:ext cx="228600" cy="7620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4467" name="Text Box 19"/>
          <p:cNvSpPr txBox="1">
            <a:spLocks noChangeArrowheads="1"/>
          </p:cNvSpPr>
          <p:nvPr/>
        </p:nvSpPr>
        <p:spPr bwMode="auto">
          <a:xfrm>
            <a:off x="365125" y="4243388"/>
            <a:ext cx="4921250" cy="915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During the propagation of the spall, the stress in the</a:t>
            </a:r>
          </a:p>
          <a:p>
            <a:r>
              <a:rPr lang="it-IT"/>
              <a:t>TGO changes, and this change can be monitored</a:t>
            </a:r>
          </a:p>
          <a:p>
            <a:r>
              <a:rPr lang="it-IT"/>
              <a:t>through the zirconia TBC...</a:t>
            </a:r>
          </a:p>
        </p:txBody>
      </p:sp>
      <p:sp>
        <p:nvSpPr>
          <p:cNvPr id="104468" name="Line 20"/>
          <p:cNvSpPr>
            <a:spLocks noChangeShapeType="1"/>
          </p:cNvSpPr>
          <p:nvPr/>
        </p:nvSpPr>
        <p:spPr bwMode="auto">
          <a:xfrm flipH="1">
            <a:off x="5791200" y="2895600"/>
            <a:ext cx="381000" cy="381000"/>
          </a:xfrm>
          <a:prstGeom prst="line">
            <a:avLst/>
          </a:prstGeom>
          <a:noFill/>
          <a:ln w="952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4469" name="Line 21"/>
          <p:cNvSpPr>
            <a:spLocks noChangeShapeType="1"/>
          </p:cNvSpPr>
          <p:nvPr/>
        </p:nvSpPr>
        <p:spPr bwMode="auto">
          <a:xfrm flipH="1">
            <a:off x="5943600" y="5334000"/>
            <a:ext cx="304800" cy="304800"/>
          </a:xfrm>
          <a:prstGeom prst="line">
            <a:avLst/>
          </a:prstGeom>
          <a:noFill/>
          <a:ln w="952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4470" name="Text Box 22"/>
          <p:cNvSpPr txBox="1">
            <a:spLocks noChangeArrowheads="1"/>
          </p:cNvSpPr>
          <p:nvPr/>
        </p:nvSpPr>
        <p:spPr bwMode="auto">
          <a:xfrm>
            <a:off x="0" y="5486400"/>
            <a:ext cx="4994275" cy="1184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just"/>
            <a:r>
              <a:rPr lang="it-IT" sz="1000">
                <a:latin typeface="New York" charset="0"/>
              </a:rPr>
              <a:t>-) </a:t>
            </a:r>
            <a:r>
              <a:rPr lang="it-IT" sz="1000" b="1">
                <a:latin typeface="New York" charset="0"/>
              </a:rPr>
              <a:t>V. Sergo</a:t>
            </a:r>
            <a:r>
              <a:rPr lang="it-IT" sz="1000">
                <a:latin typeface="New York" charset="0"/>
              </a:rPr>
              <a:t> and D. R. Clarke, J. Am. Ceram. Soc., 81 (12) 3237-42 (1998).</a:t>
            </a:r>
          </a:p>
          <a:p>
            <a:pPr algn="just"/>
            <a:endParaRPr lang="it-IT" sz="1000"/>
          </a:p>
          <a:p>
            <a:pPr algn="just"/>
            <a:endParaRPr lang="it-IT" sz="1000"/>
          </a:p>
          <a:p>
            <a:pPr algn="just"/>
            <a:r>
              <a:rPr lang="it-IT" sz="1000"/>
              <a:t>-) </a:t>
            </a:r>
            <a:r>
              <a:rPr lang="it-IT" sz="1000">
                <a:latin typeface="New York" charset="0"/>
              </a:rPr>
              <a:t>D. R. Clarke, </a:t>
            </a:r>
            <a:r>
              <a:rPr lang="it-IT" sz="1000" b="1">
                <a:latin typeface="New York" charset="0"/>
              </a:rPr>
              <a:t>V. Sergo</a:t>
            </a:r>
            <a:r>
              <a:rPr lang="it-IT" sz="1000">
                <a:latin typeface="New York" charset="0"/>
              </a:rPr>
              <a:t> and M-Y. He, in </a:t>
            </a:r>
          </a:p>
          <a:p>
            <a:pPr algn="just"/>
            <a:r>
              <a:rPr lang="it-IT" sz="1000">
                <a:latin typeface="New York" charset="0"/>
              </a:rPr>
              <a:t>"Elevated Temperature Coatings: Science and Technology III". </a:t>
            </a:r>
          </a:p>
          <a:p>
            <a:pPr algn="just"/>
            <a:r>
              <a:rPr lang="it-IT" sz="1000">
                <a:latin typeface="New York" charset="0"/>
              </a:rPr>
              <a:t>Edited by J. M. Hampikan and N.B. Dahotre, pp. 67-78 (1999).</a:t>
            </a:r>
          </a:p>
          <a:p>
            <a:pPr algn="just"/>
            <a:endParaRPr lang="it-IT" sz="1000"/>
          </a:p>
        </p:txBody>
      </p:sp>
    </p:spTree>
    <p:extLst>
      <p:ext uri="{BB962C8B-B14F-4D97-AF65-F5344CB8AC3E}">
        <p14:creationId xmlns:p14="http://schemas.microsoft.com/office/powerpoint/2010/main" val="3696182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47042" y="157138"/>
            <a:ext cx="8196924" cy="584775"/>
          </a:xfrm>
          <a:prstGeom prst="rect">
            <a:avLst/>
          </a:prstGeom>
          <a:noFill/>
        </p:spPr>
        <p:txBody>
          <a:bodyPr wrap="none">
            <a:spAutoFit/>
          </a:bodyPr>
          <a:lstStyle/>
          <a:p>
            <a:pPr fontAlgn="auto">
              <a:spcBef>
                <a:spcPts val="0"/>
              </a:spcBef>
              <a:spcAft>
                <a:spcPts val="0"/>
              </a:spcAft>
              <a:defRPr/>
            </a:pPr>
            <a:r>
              <a:rPr lang="en-US" sz="3200" dirty="0">
                <a:ln w="18415" cmpd="sng">
                  <a:solidFill>
                    <a:srgbClr val="FFFFFF"/>
                  </a:solidFill>
                  <a:prstDash val="solid"/>
                </a:ln>
                <a:solidFill>
                  <a:srgbClr val="FFFFFF"/>
                </a:solidFill>
                <a:effectLst>
                  <a:glow rad="139700">
                    <a:schemeClr val="tx1">
                      <a:alpha val="40000"/>
                    </a:schemeClr>
                  </a:glow>
                  <a:outerShdw blurRad="63500" dir="3600000" algn="tl" rotWithShape="0">
                    <a:srgbClr val="000000">
                      <a:alpha val="70000"/>
                    </a:srgbClr>
                  </a:outerShdw>
                </a:effectLst>
                <a:latin typeface="+mj-lt"/>
                <a:ea typeface="+mn-ea"/>
                <a:cs typeface="+mn-cs"/>
              </a:rPr>
              <a:t>Origin of the Raman effect: molecular vibrations</a:t>
            </a:r>
          </a:p>
        </p:txBody>
      </p:sp>
      <p:sp>
        <p:nvSpPr>
          <p:cNvPr id="9" name="CasellaDiTesto 8"/>
          <p:cNvSpPr txBox="1"/>
          <p:nvPr/>
        </p:nvSpPr>
        <p:spPr>
          <a:xfrm>
            <a:off x="215900" y="1652588"/>
            <a:ext cx="1608138" cy="822325"/>
          </a:xfrm>
          <a:prstGeom prst="rect">
            <a:avLst/>
          </a:prstGeom>
          <a:noFill/>
        </p:spPr>
        <p:txBody>
          <a:bodyPr wrap="none">
            <a:spAutoFit/>
          </a:bodyPr>
          <a:lstStyle/>
          <a:p>
            <a:pPr algn="ctr">
              <a:defRPr/>
            </a:pPr>
            <a:r>
              <a:rPr lang="en-US" sz="2400" dirty="0">
                <a:latin typeface="+mj-lt"/>
                <a:ea typeface="+mn-ea"/>
                <a:cs typeface="Times New Roman" pitchFamily="18" charset="0"/>
              </a:rPr>
              <a:t>absorption</a:t>
            </a:r>
          </a:p>
          <a:p>
            <a:pPr algn="ctr">
              <a:defRPr/>
            </a:pPr>
            <a:r>
              <a:rPr lang="en-US" sz="2400" dirty="0">
                <a:latin typeface="+mj-lt"/>
                <a:ea typeface="+mn-ea"/>
                <a:cs typeface="Times New Roman" pitchFamily="18" charset="0"/>
              </a:rPr>
              <a:t>(IR )</a:t>
            </a:r>
          </a:p>
        </p:txBody>
      </p:sp>
      <p:pic>
        <p:nvPicPr>
          <p:cNvPr id="21507" name="Immagine 15" descr="wat_bend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100513" y="2306638"/>
            <a:ext cx="1228725"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Immagine 16" descr="wat_bend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100513" y="1277938"/>
            <a:ext cx="1228725"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Freccia a destra 83"/>
          <p:cNvSpPr/>
          <p:nvPr/>
        </p:nvSpPr>
        <p:spPr>
          <a:xfrm>
            <a:off x="2171662" y="2181629"/>
            <a:ext cx="1771652" cy="300037"/>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
        <p:nvSpPr>
          <p:cNvPr id="85" name="Freccia a destra 84"/>
          <p:cNvSpPr/>
          <p:nvPr/>
        </p:nvSpPr>
        <p:spPr>
          <a:xfrm>
            <a:off x="2185960" y="1691091"/>
            <a:ext cx="1771652" cy="300037"/>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86" name="Freccia a destra 85"/>
          <p:cNvSpPr/>
          <p:nvPr/>
        </p:nvSpPr>
        <p:spPr>
          <a:xfrm>
            <a:off x="2185960" y="1843491"/>
            <a:ext cx="1771652" cy="300037"/>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87" name="Freccia a destra 86"/>
          <p:cNvSpPr/>
          <p:nvPr/>
        </p:nvSpPr>
        <p:spPr>
          <a:xfrm>
            <a:off x="2171662" y="2024466"/>
            <a:ext cx="1771652" cy="300037"/>
          </a:xfrm>
          <a:prstGeom prst="rightArrow">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88" name="Freccia a destra 87"/>
          <p:cNvSpPr/>
          <p:nvPr/>
        </p:nvSpPr>
        <p:spPr>
          <a:xfrm>
            <a:off x="2171662" y="2353078"/>
            <a:ext cx="1771652" cy="300037"/>
          </a:xfrm>
          <a:prstGeom prst="rightArrow">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a:p>
        </p:txBody>
      </p:sp>
      <p:sp>
        <p:nvSpPr>
          <p:cNvPr id="89" name="Freccia a destra 88"/>
          <p:cNvSpPr/>
          <p:nvPr/>
        </p:nvSpPr>
        <p:spPr>
          <a:xfrm>
            <a:off x="6729448" y="2181629"/>
            <a:ext cx="1771652" cy="300037"/>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
        <p:nvSpPr>
          <p:cNvPr id="90" name="Freccia a destra 89"/>
          <p:cNvSpPr/>
          <p:nvPr/>
        </p:nvSpPr>
        <p:spPr>
          <a:xfrm>
            <a:off x="6743746" y="1691091"/>
            <a:ext cx="1771652" cy="300037"/>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92" name="Freccia a destra 91"/>
          <p:cNvSpPr/>
          <p:nvPr/>
        </p:nvSpPr>
        <p:spPr>
          <a:xfrm>
            <a:off x="6729448" y="2024466"/>
            <a:ext cx="1771652" cy="300037"/>
          </a:xfrm>
          <a:prstGeom prst="rightArrow">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93" name="Freccia a destra 92"/>
          <p:cNvSpPr/>
          <p:nvPr/>
        </p:nvSpPr>
        <p:spPr>
          <a:xfrm>
            <a:off x="6729448" y="2353078"/>
            <a:ext cx="1771652" cy="300037"/>
          </a:xfrm>
          <a:prstGeom prst="rightArrow">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a:p>
        </p:txBody>
      </p:sp>
      <p:sp>
        <p:nvSpPr>
          <p:cNvPr id="98" name="Freccia in giù 97"/>
          <p:cNvSpPr/>
          <p:nvPr/>
        </p:nvSpPr>
        <p:spPr>
          <a:xfrm rot="10800000">
            <a:off x="4657725" y="2052638"/>
            <a:ext cx="142875" cy="35718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1547" name="CasellaDiTesto 123"/>
          <p:cNvSpPr txBox="1">
            <a:spLocks noChangeArrowheads="1"/>
          </p:cNvSpPr>
          <p:nvPr/>
        </p:nvSpPr>
        <p:spPr bwMode="auto">
          <a:xfrm>
            <a:off x="2286000" y="1114425"/>
            <a:ext cx="1438275"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polychromatic</a:t>
            </a:r>
          </a:p>
          <a:p>
            <a:pPr eaLnBrk="1" hangingPunct="1"/>
            <a:r>
              <a:rPr lang="en-US" sz="1600"/>
              <a:t>radiation</a:t>
            </a:r>
          </a:p>
        </p:txBody>
      </p:sp>
      <p:grpSp>
        <p:nvGrpSpPr>
          <p:cNvPr id="2" name="Gruppo 1"/>
          <p:cNvGrpSpPr/>
          <p:nvPr/>
        </p:nvGrpSpPr>
        <p:grpSpPr>
          <a:xfrm>
            <a:off x="367282" y="3865563"/>
            <a:ext cx="6162106" cy="2603500"/>
            <a:chOff x="1255713" y="3824288"/>
            <a:chExt cx="6162106" cy="2603500"/>
          </a:xfrm>
        </p:grpSpPr>
        <p:sp>
          <p:nvSpPr>
            <p:cNvPr id="18" name="CasellaDiTesto 17"/>
            <p:cNvSpPr txBox="1"/>
            <p:nvPr/>
          </p:nvSpPr>
          <p:spPr>
            <a:xfrm>
              <a:off x="1255713" y="4872038"/>
              <a:ext cx="1504950" cy="822325"/>
            </a:xfrm>
            <a:prstGeom prst="rect">
              <a:avLst/>
            </a:prstGeom>
            <a:noFill/>
          </p:spPr>
          <p:txBody>
            <a:bodyPr wrap="none">
              <a:spAutoFit/>
            </a:bodyPr>
            <a:lstStyle/>
            <a:p>
              <a:pPr algn="ctr">
                <a:defRPr/>
              </a:pPr>
              <a:r>
                <a:rPr lang="en-US" sz="2400" dirty="0">
                  <a:latin typeface="+mj-lt"/>
                  <a:ea typeface="+mn-ea"/>
                  <a:cs typeface="Times New Roman" pitchFamily="18" charset="0"/>
                </a:rPr>
                <a:t>scattering</a:t>
              </a:r>
            </a:p>
            <a:p>
              <a:pPr algn="ctr">
                <a:defRPr/>
              </a:pPr>
              <a:r>
                <a:rPr lang="en-US" sz="2400" dirty="0">
                  <a:latin typeface="+mj-lt"/>
                  <a:ea typeface="+mn-ea"/>
                  <a:cs typeface="Times New Roman" pitchFamily="18" charset="0"/>
                </a:rPr>
                <a:t>(Raman)</a:t>
              </a:r>
            </a:p>
          </p:txBody>
        </p:sp>
        <p:pic>
          <p:nvPicPr>
            <p:cNvPr id="21510" name="Immagine 18" descr="wat_bend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714875" y="5395913"/>
              <a:ext cx="1228725" cy="77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1" name="Immagine 19" descr="wat_bend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714875" y="4395788"/>
              <a:ext cx="1228725" cy="77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 name="Freccia in giù 112"/>
            <p:cNvSpPr/>
            <p:nvPr/>
          </p:nvSpPr>
          <p:spPr>
            <a:xfrm rot="10800000">
              <a:off x="5272088" y="5167313"/>
              <a:ext cx="142875" cy="35718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20" name="Freccia a destra 119"/>
            <p:cNvSpPr/>
            <p:nvPr/>
          </p:nvSpPr>
          <p:spPr>
            <a:xfrm rot="1615633">
              <a:off x="3065411" y="4620726"/>
              <a:ext cx="1771652" cy="395923"/>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
          <p:nvSpPr>
            <p:cNvPr id="121" name="Freccia a destra 120"/>
            <p:cNvSpPr/>
            <p:nvPr/>
          </p:nvSpPr>
          <p:spPr>
            <a:xfrm rot="20045538">
              <a:off x="5868335" y="4802616"/>
              <a:ext cx="1549484" cy="279081"/>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sp>
          <p:nvSpPr>
            <p:cNvPr id="21548" name="CasellaDiTesto 124"/>
            <p:cNvSpPr txBox="1">
              <a:spLocks noChangeArrowheads="1"/>
            </p:cNvSpPr>
            <p:nvPr/>
          </p:nvSpPr>
          <p:spPr bwMode="auto">
            <a:xfrm>
              <a:off x="3095625" y="3824288"/>
              <a:ext cx="1573213"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monochromatic</a:t>
              </a:r>
            </a:p>
            <a:p>
              <a:pPr eaLnBrk="1" hangingPunct="1"/>
              <a:r>
                <a:rPr lang="en-US" sz="1600"/>
                <a:t>radiation</a:t>
              </a:r>
            </a:p>
          </p:txBody>
        </p:sp>
        <p:sp>
          <p:nvSpPr>
            <p:cNvPr id="21549" name="CasellaDiTesto 125"/>
            <p:cNvSpPr txBox="1">
              <a:spLocks noChangeArrowheads="1"/>
            </p:cNvSpPr>
            <p:nvPr/>
          </p:nvSpPr>
          <p:spPr bwMode="auto">
            <a:xfrm>
              <a:off x="4705350" y="6091238"/>
              <a:ext cx="13144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ground state</a:t>
              </a:r>
            </a:p>
          </p:txBody>
        </p:sp>
        <p:sp>
          <p:nvSpPr>
            <p:cNvPr id="21550" name="CasellaDiTesto 126"/>
            <p:cNvSpPr txBox="1">
              <a:spLocks noChangeArrowheads="1"/>
            </p:cNvSpPr>
            <p:nvPr/>
          </p:nvSpPr>
          <p:spPr bwMode="auto">
            <a:xfrm>
              <a:off x="4700588" y="4029075"/>
              <a:ext cx="13255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excited state</a:t>
              </a:r>
            </a:p>
          </p:txBody>
        </p:sp>
      </p:grpSp>
      <p:sp>
        <p:nvSpPr>
          <p:cNvPr id="21551" name="CasellaDiTesto 127"/>
          <p:cNvSpPr txBox="1">
            <a:spLocks noChangeArrowheads="1"/>
          </p:cNvSpPr>
          <p:nvPr/>
        </p:nvSpPr>
        <p:spPr bwMode="auto">
          <a:xfrm>
            <a:off x="4043363" y="2986088"/>
            <a:ext cx="13144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ground state</a:t>
            </a:r>
          </a:p>
        </p:txBody>
      </p:sp>
      <p:sp>
        <p:nvSpPr>
          <p:cNvPr id="21552" name="CasellaDiTesto 128"/>
          <p:cNvSpPr txBox="1">
            <a:spLocks noChangeArrowheads="1"/>
          </p:cNvSpPr>
          <p:nvPr/>
        </p:nvSpPr>
        <p:spPr bwMode="auto">
          <a:xfrm>
            <a:off x="4038600" y="923925"/>
            <a:ext cx="13255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excited state</a:t>
            </a:r>
          </a:p>
        </p:txBody>
      </p:sp>
      <p:sp>
        <p:nvSpPr>
          <p:cNvPr id="21553" name="CasellaDiTesto 129"/>
          <p:cNvSpPr txBox="1">
            <a:spLocks noChangeArrowheads="1"/>
          </p:cNvSpPr>
          <p:nvPr/>
        </p:nvSpPr>
        <p:spPr bwMode="auto">
          <a:xfrm>
            <a:off x="7010400" y="1095375"/>
            <a:ext cx="1189038"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transmitted</a:t>
            </a:r>
          </a:p>
          <a:p>
            <a:pPr eaLnBrk="1" hangingPunct="1"/>
            <a:r>
              <a:rPr lang="en-US" sz="1600"/>
              <a:t>radiation</a:t>
            </a:r>
          </a:p>
        </p:txBody>
      </p:sp>
      <p:sp>
        <p:nvSpPr>
          <p:cNvPr id="21554" name="CasellaDiTesto 130"/>
          <p:cNvSpPr txBox="1">
            <a:spLocks noChangeArrowheads="1"/>
          </p:cNvSpPr>
          <p:nvPr/>
        </p:nvSpPr>
        <p:spPr bwMode="auto">
          <a:xfrm>
            <a:off x="5508625" y="3967309"/>
            <a:ext cx="1020763"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scattered</a:t>
            </a:r>
          </a:p>
          <a:p>
            <a:pPr eaLnBrk="1" hangingPunct="1"/>
            <a:r>
              <a:rPr lang="en-US" sz="1600" dirty="0"/>
              <a:t>radiation</a:t>
            </a:r>
          </a:p>
        </p:txBody>
      </p:sp>
      <p:pic>
        <p:nvPicPr>
          <p:cNvPr id="21555" name="Immagine 29" descr="tuning fork.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4988" y="1017588"/>
            <a:ext cx="755650" cy="90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5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4513" y="2443163"/>
            <a:ext cx="735012" cy="881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Doppia parentesi quadra 31"/>
          <p:cNvSpPr/>
          <p:nvPr/>
        </p:nvSpPr>
        <p:spPr>
          <a:xfrm>
            <a:off x="5429250" y="871538"/>
            <a:ext cx="1100138" cy="2657475"/>
          </a:xfrm>
          <a:prstGeom prst="bracketPair">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sp>
        <p:nvSpPr>
          <p:cNvPr id="33" name="Freccia in giù 32"/>
          <p:cNvSpPr/>
          <p:nvPr/>
        </p:nvSpPr>
        <p:spPr>
          <a:xfrm rot="10800000">
            <a:off x="5910263" y="2019300"/>
            <a:ext cx="142875" cy="3571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nvGrpSpPr>
          <p:cNvPr id="34" name="Gruppo 55"/>
          <p:cNvGrpSpPr>
            <a:grpSpLocks noChangeAspect="1"/>
          </p:cNvGrpSpPr>
          <p:nvPr/>
        </p:nvGrpSpPr>
        <p:grpSpPr>
          <a:xfrm>
            <a:off x="7400926" y="4241034"/>
            <a:ext cx="1699745" cy="2414618"/>
            <a:chOff x="5214938" y="1357313"/>
            <a:chExt cx="1928812" cy="2740025"/>
          </a:xfrm>
        </p:grpSpPr>
        <p:pic>
          <p:nvPicPr>
            <p:cNvPr id="35" name="Picture 2"/>
            <p:cNvPicPr>
              <a:picLocks noChangeAspect="1" noChangeArrowheads="1"/>
            </p:cNvPicPr>
            <p:nvPr/>
          </p:nvPicPr>
          <p:blipFill>
            <a:blip r:embed="rId6" cstate="print"/>
            <a:srcRect/>
            <a:stretch>
              <a:fillRect/>
            </a:stretch>
          </p:blipFill>
          <p:spPr bwMode="auto">
            <a:xfrm>
              <a:off x="5286375" y="1376363"/>
              <a:ext cx="1857375" cy="2720975"/>
            </a:xfrm>
            <a:prstGeom prst="rect">
              <a:avLst/>
            </a:prstGeom>
            <a:noFill/>
            <a:ln w="9525">
              <a:noFill/>
              <a:miter lim="800000"/>
              <a:headEnd/>
              <a:tailEnd/>
            </a:ln>
          </p:spPr>
        </p:pic>
        <p:pic>
          <p:nvPicPr>
            <p:cNvPr id="36" name="Picture 41"/>
            <p:cNvPicPr>
              <a:picLocks noChangeAspect="1" noChangeArrowheads="1"/>
            </p:cNvPicPr>
            <p:nvPr/>
          </p:nvPicPr>
          <p:blipFill>
            <a:blip r:embed="rId7" cstate="print">
              <a:clrChange>
                <a:clrFrom>
                  <a:srgbClr val="000000"/>
                </a:clrFrom>
                <a:clrTo>
                  <a:srgbClr val="000000">
                    <a:alpha val="0"/>
                  </a:srgbClr>
                </a:clrTo>
              </a:clrChange>
              <a:lum bright="-24000" contrast="48000"/>
            </a:blip>
            <a:srcRect/>
            <a:stretch>
              <a:fillRect/>
            </a:stretch>
          </p:blipFill>
          <p:spPr bwMode="auto">
            <a:xfrm>
              <a:off x="5214938" y="1357313"/>
              <a:ext cx="571500" cy="571500"/>
            </a:xfrm>
            <a:prstGeom prst="rect">
              <a:avLst/>
            </a:prstGeom>
            <a:noFill/>
            <a:ln w="9525">
              <a:noFill/>
              <a:miter lim="800000"/>
              <a:headEnd/>
              <a:tailEnd/>
            </a:ln>
          </p:spPr>
        </p:pic>
      </p:grpSp>
      <p:pic>
        <p:nvPicPr>
          <p:cNvPr id="38" name="Immagine 37"/>
          <p:cNvPicPr>
            <a:picLocks noChangeAspect="1"/>
          </p:cNvPicPr>
          <p:nvPr/>
        </p:nvPicPr>
        <p:blipFill>
          <a:blip r:embed="rId8"/>
          <a:stretch>
            <a:fillRect/>
          </a:stretch>
        </p:blipFill>
        <p:spPr>
          <a:xfrm>
            <a:off x="1824038" y="5984797"/>
            <a:ext cx="1574432" cy="873203"/>
          </a:xfrm>
          <a:prstGeom prst="rect">
            <a:avLst/>
          </a:prstGeom>
        </p:spPr>
      </p:pic>
    </p:spTree>
    <p:extLst>
      <p:ext uri="{BB962C8B-B14F-4D97-AF65-F5344CB8AC3E}">
        <p14:creationId xmlns:p14="http://schemas.microsoft.com/office/powerpoint/2010/main" val="56330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85800"/>
            <a:ext cx="6629400" cy="5351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9572" name="Text Box 4"/>
          <p:cNvSpPr txBox="1">
            <a:spLocks noChangeArrowheads="1"/>
          </p:cNvSpPr>
          <p:nvPr/>
        </p:nvSpPr>
        <p:spPr bwMode="auto">
          <a:xfrm>
            <a:off x="533400" y="685800"/>
            <a:ext cx="8004175" cy="457200"/>
          </a:xfrm>
          <a:prstGeom prst="rect">
            <a:avLst/>
          </a:prstGeom>
          <a:noFill/>
          <a:ln>
            <a:noFill/>
          </a:ln>
          <a:effectLst/>
          <a:extLst>
            <a:ext uri="{909E8E84-426E-40dd-AFC4-6F175D3DCCD1}">
              <a14:hiddenFill xmlns:a14="http://schemas.microsoft.com/office/drawing/2010/main" xmlns="">
                <a:solidFill>
                  <a:srgbClr val="FF9999"/>
                </a:solidFill>
              </a14:hiddenFill>
            </a:ext>
            <a:ext uri="{91240B29-F687-4f45-9708-019B960494DF}">
              <a14:hiddenLine xmlns:a14="http://schemas.microsoft.com/office/drawing/2010/main" xmlns="" w="9525">
                <a:solidFill>
                  <a:srgbClr val="FF66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400" b="1"/>
              <a:t>Typical experimental spectrum from TGO underneath TBC</a:t>
            </a:r>
            <a:endParaRPr lang="it-IT"/>
          </a:p>
        </p:txBody>
      </p:sp>
      <p:sp>
        <p:nvSpPr>
          <p:cNvPr id="109573" name="Text Box 5"/>
          <p:cNvSpPr txBox="1">
            <a:spLocks noChangeArrowheads="1"/>
          </p:cNvSpPr>
          <p:nvPr/>
        </p:nvSpPr>
        <p:spPr bwMode="auto">
          <a:xfrm>
            <a:off x="5626500" y="3298788"/>
            <a:ext cx="155763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400" b="1" dirty="0">
                <a:solidFill>
                  <a:srgbClr val="FF0000"/>
                </a:solidFill>
              </a:rPr>
              <a:t>Stress-free</a:t>
            </a:r>
          </a:p>
        </p:txBody>
      </p:sp>
      <p:pic>
        <p:nvPicPr>
          <p:cNvPr id="1095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57200"/>
            <a:ext cx="5943600" cy="51054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CasellaDiTesto 1"/>
          <p:cNvSpPr txBox="1"/>
          <p:nvPr/>
        </p:nvSpPr>
        <p:spPr>
          <a:xfrm>
            <a:off x="2351025" y="3890872"/>
            <a:ext cx="1266843" cy="461665"/>
          </a:xfrm>
          <a:prstGeom prst="rect">
            <a:avLst/>
          </a:prstGeom>
          <a:noFill/>
        </p:spPr>
        <p:txBody>
          <a:bodyPr wrap="none" rtlCol="0">
            <a:spAutoFit/>
          </a:bodyPr>
          <a:lstStyle/>
          <a:p>
            <a:r>
              <a:rPr lang="it-IT" sz="2400" b="1" dirty="0" err="1"/>
              <a:t>Stressed</a:t>
            </a:r>
            <a:endParaRPr lang="it-IT" sz="2400" b="1" dirty="0"/>
          </a:p>
        </p:txBody>
      </p:sp>
    </p:spTree>
    <p:extLst>
      <p:ext uri="{BB962C8B-B14F-4D97-AF65-F5344CB8AC3E}">
        <p14:creationId xmlns:p14="http://schemas.microsoft.com/office/powerpoint/2010/main" val="921676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81000"/>
            <a:ext cx="6159500" cy="4813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5475" name="Rectangle 3"/>
          <p:cNvSpPr>
            <a:spLocks noChangeArrowheads="1"/>
          </p:cNvSpPr>
          <p:nvPr/>
        </p:nvSpPr>
        <p:spPr bwMode="auto">
          <a:xfrm>
            <a:off x="2286000" y="6248400"/>
            <a:ext cx="4724400" cy="3048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it-IT"/>
              <a:t>Bond coat</a:t>
            </a:r>
          </a:p>
        </p:txBody>
      </p:sp>
      <p:sp>
        <p:nvSpPr>
          <p:cNvPr id="105476" name="Line 4"/>
          <p:cNvSpPr>
            <a:spLocks noChangeShapeType="1"/>
          </p:cNvSpPr>
          <p:nvPr/>
        </p:nvSpPr>
        <p:spPr bwMode="auto">
          <a:xfrm>
            <a:off x="3657600" y="3352800"/>
            <a:ext cx="0" cy="251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77" name="Line 5"/>
          <p:cNvSpPr>
            <a:spLocks noChangeShapeType="1"/>
          </p:cNvSpPr>
          <p:nvPr/>
        </p:nvSpPr>
        <p:spPr bwMode="auto">
          <a:xfrm>
            <a:off x="4876800" y="3276600"/>
            <a:ext cx="0" cy="2590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78" name="Freeform 6" descr="Linee verticali scure"/>
          <p:cNvSpPr>
            <a:spLocks/>
          </p:cNvSpPr>
          <p:nvPr/>
        </p:nvSpPr>
        <p:spPr bwMode="auto">
          <a:xfrm>
            <a:off x="2362200" y="5334000"/>
            <a:ext cx="4697413" cy="950913"/>
          </a:xfrm>
          <a:custGeom>
            <a:avLst/>
            <a:gdLst>
              <a:gd name="T0" fmla="*/ 0 w 3007"/>
              <a:gd name="T1" fmla="*/ 120 h 647"/>
              <a:gd name="T2" fmla="*/ 16 w 3007"/>
              <a:gd name="T3" fmla="*/ 176 h 647"/>
              <a:gd name="T4" fmla="*/ 216 w 3007"/>
              <a:gd name="T5" fmla="*/ 304 h 647"/>
              <a:gd name="T6" fmla="*/ 344 w 3007"/>
              <a:gd name="T7" fmla="*/ 384 h 647"/>
              <a:gd name="T8" fmla="*/ 504 w 3007"/>
              <a:gd name="T9" fmla="*/ 440 h 647"/>
              <a:gd name="T10" fmla="*/ 584 w 3007"/>
              <a:gd name="T11" fmla="*/ 480 h 647"/>
              <a:gd name="T12" fmla="*/ 656 w 3007"/>
              <a:gd name="T13" fmla="*/ 528 h 647"/>
              <a:gd name="T14" fmla="*/ 752 w 3007"/>
              <a:gd name="T15" fmla="*/ 560 h 647"/>
              <a:gd name="T16" fmla="*/ 848 w 3007"/>
              <a:gd name="T17" fmla="*/ 608 h 647"/>
              <a:gd name="T18" fmla="*/ 872 w 3007"/>
              <a:gd name="T19" fmla="*/ 624 h 647"/>
              <a:gd name="T20" fmla="*/ 1104 w 3007"/>
              <a:gd name="T21" fmla="*/ 632 h 647"/>
              <a:gd name="T22" fmla="*/ 1432 w 3007"/>
              <a:gd name="T23" fmla="*/ 624 h 647"/>
              <a:gd name="T24" fmla="*/ 2016 w 3007"/>
              <a:gd name="T25" fmla="*/ 608 h 647"/>
              <a:gd name="T26" fmla="*/ 2728 w 3007"/>
              <a:gd name="T27" fmla="*/ 632 h 647"/>
              <a:gd name="T28" fmla="*/ 2960 w 3007"/>
              <a:gd name="T29" fmla="*/ 624 h 647"/>
              <a:gd name="T30" fmla="*/ 2984 w 3007"/>
              <a:gd name="T31" fmla="*/ 568 h 647"/>
              <a:gd name="T32" fmla="*/ 2952 w 3007"/>
              <a:gd name="T33" fmla="*/ 472 h 647"/>
              <a:gd name="T34" fmla="*/ 2880 w 3007"/>
              <a:gd name="T35" fmla="*/ 448 h 647"/>
              <a:gd name="T36" fmla="*/ 2856 w 3007"/>
              <a:gd name="T37" fmla="*/ 440 h 647"/>
              <a:gd name="T38" fmla="*/ 2696 w 3007"/>
              <a:gd name="T39" fmla="*/ 432 h 647"/>
              <a:gd name="T40" fmla="*/ 2592 w 3007"/>
              <a:gd name="T41" fmla="*/ 440 h 647"/>
              <a:gd name="T42" fmla="*/ 2240 w 3007"/>
              <a:gd name="T43" fmla="*/ 464 h 647"/>
              <a:gd name="T44" fmla="*/ 1744 w 3007"/>
              <a:gd name="T45" fmla="*/ 472 h 647"/>
              <a:gd name="T46" fmla="*/ 1368 w 3007"/>
              <a:gd name="T47" fmla="*/ 448 h 647"/>
              <a:gd name="T48" fmla="*/ 1152 w 3007"/>
              <a:gd name="T49" fmla="*/ 456 h 647"/>
              <a:gd name="T50" fmla="*/ 1040 w 3007"/>
              <a:gd name="T51" fmla="*/ 480 h 647"/>
              <a:gd name="T52" fmla="*/ 880 w 3007"/>
              <a:gd name="T53" fmla="*/ 464 h 647"/>
              <a:gd name="T54" fmla="*/ 664 w 3007"/>
              <a:gd name="T55" fmla="*/ 344 h 647"/>
              <a:gd name="T56" fmla="*/ 560 w 3007"/>
              <a:gd name="T57" fmla="*/ 280 h 647"/>
              <a:gd name="T58" fmla="*/ 536 w 3007"/>
              <a:gd name="T59" fmla="*/ 264 h 647"/>
              <a:gd name="T60" fmla="*/ 512 w 3007"/>
              <a:gd name="T61" fmla="*/ 256 h 647"/>
              <a:gd name="T62" fmla="*/ 384 w 3007"/>
              <a:gd name="T63" fmla="*/ 176 h 647"/>
              <a:gd name="T64" fmla="*/ 264 w 3007"/>
              <a:gd name="T65" fmla="*/ 120 h 647"/>
              <a:gd name="T66" fmla="*/ 144 w 3007"/>
              <a:gd name="T67" fmla="*/ 72 h 647"/>
              <a:gd name="T68" fmla="*/ 24 w 3007"/>
              <a:gd name="T69" fmla="*/ 0 h 647"/>
              <a:gd name="T70" fmla="*/ 0 w 3007"/>
              <a:gd name="T71" fmla="*/ 12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7" h="647">
                <a:moveTo>
                  <a:pt x="0" y="120"/>
                </a:moveTo>
                <a:cubicBezTo>
                  <a:pt x="1" y="124"/>
                  <a:pt x="11" y="169"/>
                  <a:pt x="16" y="176"/>
                </a:cubicBezTo>
                <a:cubicBezTo>
                  <a:pt x="52" y="231"/>
                  <a:pt x="159" y="272"/>
                  <a:pt x="216" y="304"/>
                </a:cubicBezTo>
                <a:cubicBezTo>
                  <a:pt x="249" y="322"/>
                  <a:pt x="311" y="373"/>
                  <a:pt x="344" y="384"/>
                </a:cubicBezTo>
                <a:cubicBezTo>
                  <a:pt x="398" y="402"/>
                  <a:pt x="451" y="417"/>
                  <a:pt x="504" y="440"/>
                </a:cubicBezTo>
                <a:cubicBezTo>
                  <a:pt x="529" y="451"/>
                  <a:pt x="559" y="466"/>
                  <a:pt x="584" y="480"/>
                </a:cubicBezTo>
                <a:cubicBezTo>
                  <a:pt x="609" y="494"/>
                  <a:pt x="628" y="518"/>
                  <a:pt x="656" y="528"/>
                </a:cubicBezTo>
                <a:cubicBezTo>
                  <a:pt x="688" y="538"/>
                  <a:pt x="720" y="549"/>
                  <a:pt x="752" y="560"/>
                </a:cubicBezTo>
                <a:cubicBezTo>
                  <a:pt x="786" y="571"/>
                  <a:pt x="816" y="592"/>
                  <a:pt x="848" y="608"/>
                </a:cubicBezTo>
                <a:cubicBezTo>
                  <a:pt x="856" y="612"/>
                  <a:pt x="862" y="623"/>
                  <a:pt x="872" y="624"/>
                </a:cubicBezTo>
                <a:cubicBezTo>
                  <a:pt x="949" y="631"/>
                  <a:pt x="1026" y="629"/>
                  <a:pt x="1104" y="632"/>
                </a:cubicBezTo>
                <a:cubicBezTo>
                  <a:pt x="1213" y="647"/>
                  <a:pt x="1322" y="637"/>
                  <a:pt x="1432" y="624"/>
                </a:cubicBezTo>
                <a:cubicBezTo>
                  <a:pt x="1627" y="643"/>
                  <a:pt x="1821" y="625"/>
                  <a:pt x="2016" y="608"/>
                </a:cubicBezTo>
                <a:cubicBezTo>
                  <a:pt x="2252" y="627"/>
                  <a:pt x="2491" y="612"/>
                  <a:pt x="2728" y="632"/>
                </a:cubicBezTo>
                <a:cubicBezTo>
                  <a:pt x="2823" y="622"/>
                  <a:pt x="2857" y="617"/>
                  <a:pt x="2960" y="624"/>
                </a:cubicBezTo>
                <a:cubicBezTo>
                  <a:pt x="3007" y="608"/>
                  <a:pt x="2967" y="617"/>
                  <a:pt x="2984" y="568"/>
                </a:cubicBezTo>
                <a:cubicBezTo>
                  <a:pt x="2980" y="546"/>
                  <a:pt x="2977" y="487"/>
                  <a:pt x="2952" y="472"/>
                </a:cubicBezTo>
                <a:cubicBezTo>
                  <a:pt x="2951" y="471"/>
                  <a:pt x="2892" y="452"/>
                  <a:pt x="2880" y="448"/>
                </a:cubicBezTo>
                <a:cubicBezTo>
                  <a:pt x="2872" y="445"/>
                  <a:pt x="2856" y="440"/>
                  <a:pt x="2856" y="440"/>
                </a:cubicBezTo>
                <a:cubicBezTo>
                  <a:pt x="2793" y="446"/>
                  <a:pt x="2755" y="443"/>
                  <a:pt x="2696" y="432"/>
                </a:cubicBezTo>
                <a:cubicBezTo>
                  <a:pt x="2659" y="441"/>
                  <a:pt x="2628" y="452"/>
                  <a:pt x="2592" y="440"/>
                </a:cubicBezTo>
                <a:cubicBezTo>
                  <a:pt x="2435" y="444"/>
                  <a:pt x="2367" y="442"/>
                  <a:pt x="2240" y="464"/>
                </a:cubicBezTo>
                <a:cubicBezTo>
                  <a:pt x="2049" y="454"/>
                  <a:pt x="1953" y="466"/>
                  <a:pt x="1744" y="472"/>
                </a:cubicBezTo>
                <a:cubicBezTo>
                  <a:pt x="1617" y="486"/>
                  <a:pt x="1493" y="460"/>
                  <a:pt x="1368" y="448"/>
                </a:cubicBezTo>
                <a:cubicBezTo>
                  <a:pt x="1296" y="450"/>
                  <a:pt x="1223" y="449"/>
                  <a:pt x="1152" y="456"/>
                </a:cubicBezTo>
                <a:cubicBezTo>
                  <a:pt x="1113" y="459"/>
                  <a:pt x="1077" y="475"/>
                  <a:pt x="1040" y="480"/>
                </a:cubicBezTo>
                <a:cubicBezTo>
                  <a:pt x="986" y="476"/>
                  <a:pt x="929" y="483"/>
                  <a:pt x="880" y="464"/>
                </a:cubicBezTo>
                <a:cubicBezTo>
                  <a:pt x="803" y="433"/>
                  <a:pt x="742" y="370"/>
                  <a:pt x="664" y="344"/>
                </a:cubicBezTo>
                <a:cubicBezTo>
                  <a:pt x="631" y="311"/>
                  <a:pt x="603" y="290"/>
                  <a:pt x="560" y="280"/>
                </a:cubicBezTo>
                <a:cubicBezTo>
                  <a:pt x="552" y="274"/>
                  <a:pt x="544" y="268"/>
                  <a:pt x="536" y="264"/>
                </a:cubicBezTo>
                <a:cubicBezTo>
                  <a:pt x="528" y="260"/>
                  <a:pt x="519" y="260"/>
                  <a:pt x="512" y="256"/>
                </a:cubicBezTo>
                <a:cubicBezTo>
                  <a:pt x="478" y="237"/>
                  <a:pt x="416" y="186"/>
                  <a:pt x="384" y="176"/>
                </a:cubicBezTo>
                <a:cubicBezTo>
                  <a:pt x="342" y="162"/>
                  <a:pt x="303" y="137"/>
                  <a:pt x="264" y="120"/>
                </a:cubicBezTo>
                <a:cubicBezTo>
                  <a:pt x="237" y="108"/>
                  <a:pt x="165" y="86"/>
                  <a:pt x="144" y="72"/>
                </a:cubicBezTo>
                <a:cubicBezTo>
                  <a:pt x="105" y="46"/>
                  <a:pt x="68" y="14"/>
                  <a:pt x="24" y="0"/>
                </a:cubicBezTo>
                <a:cubicBezTo>
                  <a:pt x="11" y="38"/>
                  <a:pt x="6" y="79"/>
                  <a:pt x="0" y="120"/>
                </a:cubicBezTo>
                <a:close/>
              </a:path>
            </a:pathLst>
          </a:custGeom>
          <a:pattFill prst="dkVert">
            <a:fgClr>
              <a:srgbClr val="0000FF"/>
            </a:fgClr>
            <a:bgClr>
              <a:srgbClr val="FFFFFF"/>
            </a:bgClr>
          </a:pattFill>
          <a:ln w="9525"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79" name="Line 7"/>
          <p:cNvSpPr>
            <a:spLocks noChangeShapeType="1"/>
          </p:cNvSpPr>
          <p:nvPr/>
        </p:nvSpPr>
        <p:spPr bwMode="auto">
          <a:xfrm>
            <a:off x="2286000" y="6248400"/>
            <a:ext cx="457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80" name="Line 8"/>
          <p:cNvSpPr>
            <a:spLocks noChangeShapeType="1"/>
          </p:cNvSpPr>
          <p:nvPr/>
        </p:nvSpPr>
        <p:spPr bwMode="auto">
          <a:xfrm>
            <a:off x="2895600" y="6248400"/>
            <a:ext cx="762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81" name="Line 9"/>
          <p:cNvSpPr>
            <a:spLocks noChangeShapeType="1"/>
          </p:cNvSpPr>
          <p:nvPr/>
        </p:nvSpPr>
        <p:spPr bwMode="auto">
          <a:xfrm>
            <a:off x="2667000" y="5791200"/>
            <a:ext cx="152400" cy="762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82" name="Line 10"/>
          <p:cNvSpPr>
            <a:spLocks noChangeShapeType="1"/>
          </p:cNvSpPr>
          <p:nvPr/>
        </p:nvSpPr>
        <p:spPr bwMode="auto">
          <a:xfrm>
            <a:off x="3124200" y="5943600"/>
            <a:ext cx="152400" cy="762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83" name="Line 11"/>
          <p:cNvSpPr>
            <a:spLocks noChangeShapeType="1"/>
          </p:cNvSpPr>
          <p:nvPr/>
        </p:nvSpPr>
        <p:spPr bwMode="auto">
          <a:xfrm>
            <a:off x="3352800" y="6248400"/>
            <a:ext cx="15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85" name="Line 13"/>
          <p:cNvSpPr>
            <a:spLocks noChangeShapeType="1"/>
          </p:cNvSpPr>
          <p:nvPr/>
        </p:nvSpPr>
        <p:spPr bwMode="auto">
          <a:xfrm>
            <a:off x="3657600" y="6248400"/>
            <a:ext cx="33528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86" name="Freeform 14" descr="Linee verticali scure"/>
          <p:cNvSpPr>
            <a:spLocks/>
          </p:cNvSpPr>
          <p:nvPr/>
        </p:nvSpPr>
        <p:spPr bwMode="auto">
          <a:xfrm>
            <a:off x="2319338" y="4953000"/>
            <a:ext cx="4691062" cy="1295400"/>
          </a:xfrm>
          <a:custGeom>
            <a:avLst/>
            <a:gdLst>
              <a:gd name="T0" fmla="*/ 3 w 2955"/>
              <a:gd name="T1" fmla="*/ 40 h 816"/>
              <a:gd name="T2" fmla="*/ 3 w 2955"/>
              <a:gd name="T3" fmla="*/ 104 h 816"/>
              <a:gd name="T4" fmla="*/ 443 w 2955"/>
              <a:gd name="T5" fmla="*/ 272 h 816"/>
              <a:gd name="T6" fmla="*/ 915 w 2955"/>
              <a:gd name="T7" fmla="*/ 472 h 816"/>
              <a:gd name="T8" fmla="*/ 1171 w 2955"/>
              <a:gd name="T9" fmla="*/ 552 h 816"/>
              <a:gd name="T10" fmla="*/ 1369 w 2955"/>
              <a:gd name="T11" fmla="*/ 655 h 816"/>
              <a:gd name="T12" fmla="*/ 1416 w 2955"/>
              <a:gd name="T13" fmla="*/ 701 h 816"/>
              <a:gd name="T14" fmla="*/ 1479 w 2955"/>
              <a:gd name="T15" fmla="*/ 732 h 816"/>
              <a:gd name="T16" fmla="*/ 1542 w 2955"/>
              <a:gd name="T17" fmla="*/ 778 h 816"/>
              <a:gd name="T18" fmla="*/ 1558 w 2955"/>
              <a:gd name="T19" fmla="*/ 794 h 816"/>
              <a:gd name="T20" fmla="*/ 1710 w 2955"/>
              <a:gd name="T21" fmla="*/ 802 h 816"/>
              <a:gd name="T22" fmla="*/ 1924 w 2955"/>
              <a:gd name="T23" fmla="*/ 794 h 816"/>
              <a:gd name="T24" fmla="*/ 2306 w 2955"/>
              <a:gd name="T25" fmla="*/ 778 h 816"/>
              <a:gd name="T26" fmla="*/ 2772 w 2955"/>
              <a:gd name="T27" fmla="*/ 802 h 816"/>
              <a:gd name="T28" fmla="*/ 2924 w 2955"/>
              <a:gd name="T29" fmla="*/ 794 h 816"/>
              <a:gd name="T30" fmla="*/ 2940 w 2955"/>
              <a:gd name="T31" fmla="*/ 740 h 816"/>
              <a:gd name="T32" fmla="*/ 2919 w 2955"/>
              <a:gd name="T33" fmla="*/ 647 h 816"/>
              <a:gd name="T34" fmla="*/ 2872 w 2955"/>
              <a:gd name="T35" fmla="*/ 624 h 816"/>
              <a:gd name="T36" fmla="*/ 2856 w 2955"/>
              <a:gd name="T37" fmla="*/ 616 h 816"/>
              <a:gd name="T38" fmla="*/ 2751 w 2955"/>
              <a:gd name="T39" fmla="*/ 609 h 816"/>
              <a:gd name="T40" fmla="*/ 2683 w 2955"/>
              <a:gd name="T41" fmla="*/ 616 h 816"/>
              <a:gd name="T42" fmla="*/ 2453 w 2955"/>
              <a:gd name="T43" fmla="*/ 640 h 816"/>
              <a:gd name="T44" fmla="*/ 2128 w 2955"/>
              <a:gd name="T45" fmla="*/ 647 h 816"/>
              <a:gd name="T46" fmla="*/ 1882 w 2955"/>
              <a:gd name="T47" fmla="*/ 624 h 816"/>
              <a:gd name="T48" fmla="*/ 1741 w 2955"/>
              <a:gd name="T49" fmla="*/ 632 h 816"/>
              <a:gd name="T50" fmla="*/ 1668 w 2955"/>
              <a:gd name="T51" fmla="*/ 655 h 816"/>
              <a:gd name="T52" fmla="*/ 1563 w 2955"/>
              <a:gd name="T53" fmla="*/ 640 h 816"/>
              <a:gd name="T54" fmla="*/ 1422 w 2955"/>
              <a:gd name="T55" fmla="*/ 524 h 816"/>
              <a:gd name="T56" fmla="*/ 1354 w 2955"/>
              <a:gd name="T57" fmla="*/ 462 h 816"/>
              <a:gd name="T58" fmla="*/ 1338 w 2955"/>
              <a:gd name="T59" fmla="*/ 447 h 816"/>
              <a:gd name="T60" fmla="*/ 1322 w 2955"/>
              <a:gd name="T61" fmla="*/ 439 h 816"/>
              <a:gd name="T62" fmla="*/ 1219 w 2955"/>
              <a:gd name="T63" fmla="*/ 416 h 816"/>
              <a:gd name="T64" fmla="*/ 1147 w 2955"/>
              <a:gd name="T65" fmla="*/ 368 h 816"/>
              <a:gd name="T66" fmla="*/ 1027 w 2955"/>
              <a:gd name="T67" fmla="*/ 320 h 816"/>
              <a:gd name="T68" fmla="*/ 603 w 2955"/>
              <a:gd name="T69" fmla="*/ 192 h 816"/>
              <a:gd name="T70" fmla="*/ 3 w 2955"/>
              <a:gd name="T71" fmla="*/ 4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55" h="816">
                <a:moveTo>
                  <a:pt x="3" y="40"/>
                </a:moveTo>
                <a:cubicBezTo>
                  <a:pt x="4" y="44"/>
                  <a:pt x="0" y="97"/>
                  <a:pt x="3" y="104"/>
                </a:cubicBezTo>
                <a:cubicBezTo>
                  <a:pt x="27" y="157"/>
                  <a:pt x="406" y="241"/>
                  <a:pt x="443" y="272"/>
                </a:cubicBezTo>
                <a:cubicBezTo>
                  <a:pt x="465" y="290"/>
                  <a:pt x="894" y="462"/>
                  <a:pt x="915" y="472"/>
                </a:cubicBezTo>
                <a:cubicBezTo>
                  <a:pt x="950" y="490"/>
                  <a:pt x="1136" y="530"/>
                  <a:pt x="1171" y="552"/>
                </a:cubicBezTo>
                <a:cubicBezTo>
                  <a:pt x="1187" y="563"/>
                  <a:pt x="1353" y="641"/>
                  <a:pt x="1369" y="655"/>
                </a:cubicBezTo>
                <a:cubicBezTo>
                  <a:pt x="1386" y="668"/>
                  <a:pt x="1398" y="692"/>
                  <a:pt x="1416" y="701"/>
                </a:cubicBezTo>
                <a:cubicBezTo>
                  <a:pt x="1437" y="711"/>
                  <a:pt x="1458" y="721"/>
                  <a:pt x="1479" y="732"/>
                </a:cubicBezTo>
                <a:cubicBezTo>
                  <a:pt x="1501" y="743"/>
                  <a:pt x="1521" y="763"/>
                  <a:pt x="1542" y="778"/>
                </a:cubicBezTo>
                <a:cubicBezTo>
                  <a:pt x="1547" y="782"/>
                  <a:pt x="1551" y="793"/>
                  <a:pt x="1558" y="794"/>
                </a:cubicBezTo>
                <a:cubicBezTo>
                  <a:pt x="1608" y="801"/>
                  <a:pt x="1658" y="799"/>
                  <a:pt x="1710" y="802"/>
                </a:cubicBezTo>
                <a:cubicBezTo>
                  <a:pt x="1781" y="816"/>
                  <a:pt x="1852" y="806"/>
                  <a:pt x="1924" y="794"/>
                </a:cubicBezTo>
                <a:cubicBezTo>
                  <a:pt x="2052" y="812"/>
                  <a:pt x="2179" y="795"/>
                  <a:pt x="2306" y="778"/>
                </a:cubicBezTo>
                <a:cubicBezTo>
                  <a:pt x="2461" y="797"/>
                  <a:pt x="2617" y="782"/>
                  <a:pt x="2772" y="802"/>
                </a:cubicBezTo>
                <a:cubicBezTo>
                  <a:pt x="2835" y="792"/>
                  <a:pt x="2857" y="787"/>
                  <a:pt x="2924" y="794"/>
                </a:cubicBezTo>
                <a:cubicBezTo>
                  <a:pt x="2955" y="778"/>
                  <a:pt x="2929" y="787"/>
                  <a:pt x="2940" y="740"/>
                </a:cubicBezTo>
                <a:cubicBezTo>
                  <a:pt x="2937" y="719"/>
                  <a:pt x="2935" y="662"/>
                  <a:pt x="2919" y="647"/>
                </a:cubicBezTo>
                <a:cubicBezTo>
                  <a:pt x="2918" y="646"/>
                  <a:pt x="2880" y="628"/>
                  <a:pt x="2872" y="624"/>
                </a:cubicBezTo>
                <a:cubicBezTo>
                  <a:pt x="2867" y="621"/>
                  <a:pt x="2856" y="616"/>
                  <a:pt x="2856" y="616"/>
                </a:cubicBezTo>
                <a:cubicBezTo>
                  <a:pt x="2815" y="622"/>
                  <a:pt x="2790" y="619"/>
                  <a:pt x="2751" y="609"/>
                </a:cubicBezTo>
                <a:cubicBezTo>
                  <a:pt x="2727" y="617"/>
                  <a:pt x="2707" y="628"/>
                  <a:pt x="2683" y="616"/>
                </a:cubicBezTo>
                <a:cubicBezTo>
                  <a:pt x="2581" y="620"/>
                  <a:pt x="2536" y="618"/>
                  <a:pt x="2453" y="640"/>
                </a:cubicBezTo>
                <a:cubicBezTo>
                  <a:pt x="2328" y="630"/>
                  <a:pt x="2265" y="641"/>
                  <a:pt x="2128" y="647"/>
                </a:cubicBezTo>
                <a:cubicBezTo>
                  <a:pt x="2045" y="661"/>
                  <a:pt x="1964" y="636"/>
                  <a:pt x="1882" y="624"/>
                </a:cubicBezTo>
                <a:cubicBezTo>
                  <a:pt x="1835" y="626"/>
                  <a:pt x="1787" y="625"/>
                  <a:pt x="1741" y="632"/>
                </a:cubicBezTo>
                <a:cubicBezTo>
                  <a:pt x="1715" y="635"/>
                  <a:pt x="1692" y="650"/>
                  <a:pt x="1668" y="655"/>
                </a:cubicBezTo>
                <a:cubicBezTo>
                  <a:pt x="1632" y="651"/>
                  <a:pt x="1595" y="658"/>
                  <a:pt x="1563" y="640"/>
                </a:cubicBezTo>
                <a:cubicBezTo>
                  <a:pt x="1513" y="610"/>
                  <a:pt x="1473" y="549"/>
                  <a:pt x="1422" y="524"/>
                </a:cubicBezTo>
                <a:cubicBezTo>
                  <a:pt x="1400" y="492"/>
                  <a:pt x="1382" y="472"/>
                  <a:pt x="1354" y="462"/>
                </a:cubicBezTo>
                <a:cubicBezTo>
                  <a:pt x="1348" y="456"/>
                  <a:pt x="1343" y="450"/>
                  <a:pt x="1338" y="447"/>
                </a:cubicBezTo>
                <a:cubicBezTo>
                  <a:pt x="1333" y="443"/>
                  <a:pt x="1327" y="443"/>
                  <a:pt x="1322" y="439"/>
                </a:cubicBezTo>
                <a:cubicBezTo>
                  <a:pt x="1300" y="421"/>
                  <a:pt x="1240" y="425"/>
                  <a:pt x="1219" y="416"/>
                </a:cubicBezTo>
                <a:cubicBezTo>
                  <a:pt x="1192" y="402"/>
                  <a:pt x="1172" y="384"/>
                  <a:pt x="1147" y="368"/>
                </a:cubicBezTo>
                <a:cubicBezTo>
                  <a:pt x="1129" y="356"/>
                  <a:pt x="1041" y="334"/>
                  <a:pt x="1027" y="320"/>
                </a:cubicBezTo>
                <a:cubicBezTo>
                  <a:pt x="1002" y="295"/>
                  <a:pt x="632" y="206"/>
                  <a:pt x="603" y="192"/>
                </a:cubicBezTo>
                <a:cubicBezTo>
                  <a:pt x="594" y="229"/>
                  <a:pt x="7" y="0"/>
                  <a:pt x="3" y="40"/>
                </a:cubicBezTo>
                <a:close/>
              </a:path>
            </a:pathLst>
          </a:custGeom>
          <a:pattFill prst="dkVert">
            <a:fgClr>
              <a:srgbClr val="FF0000"/>
            </a:fgClr>
            <a:bgClr>
              <a:srgbClr val="FFFFFF"/>
            </a:bgClr>
          </a:pattFill>
          <a:ln w="9525"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88" name="Text Box 16"/>
          <p:cNvSpPr txBox="1">
            <a:spLocks noChangeArrowheads="1"/>
          </p:cNvSpPr>
          <p:nvPr/>
        </p:nvSpPr>
        <p:spPr bwMode="auto">
          <a:xfrm>
            <a:off x="1219200" y="5791200"/>
            <a:ext cx="6540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TGO</a:t>
            </a:r>
          </a:p>
        </p:txBody>
      </p:sp>
      <p:sp>
        <p:nvSpPr>
          <p:cNvPr id="105490" name="Line 18"/>
          <p:cNvSpPr>
            <a:spLocks noChangeShapeType="1"/>
          </p:cNvSpPr>
          <p:nvPr/>
        </p:nvSpPr>
        <p:spPr bwMode="auto">
          <a:xfrm flipV="1">
            <a:off x="1828800" y="5867400"/>
            <a:ext cx="8382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91" name="Line 19"/>
          <p:cNvSpPr>
            <a:spLocks noChangeShapeType="1"/>
          </p:cNvSpPr>
          <p:nvPr/>
        </p:nvSpPr>
        <p:spPr bwMode="auto">
          <a:xfrm>
            <a:off x="1905000" y="6019800"/>
            <a:ext cx="533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94" name="Line 22"/>
          <p:cNvSpPr>
            <a:spLocks noChangeShapeType="1"/>
          </p:cNvSpPr>
          <p:nvPr/>
        </p:nvSpPr>
        <p:spPr bwMode="auto">
          <a:xfrm>
            <a:off x="2362200" y="5181600"/>
            <a:ext cx="152400" cy="762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95" name="Line 23"/>
          <p:cNvSpPr>
            <a:spLocks noChangeShapeType="1"/>
          </p:cNvSpPr>
          <p:nvPr/>
        </p:nvSpPr>
        <p:spPr bwMode="auto">
          <a:xfrm>
            <a:off x="3200400" y="5486400"/>
            <a:ext cx="381000" cy="1524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96" name="Line 24"/>
          <p:cNvSpPr>
            <a:spLocks noChangeShapeType="1"/>
          </p:cNvSpPr>
          <p:nvPr/>
        </p:nvSpPr>
        <p:spPr bwMode="auto">
          <a:xfrm>
            <a:off x="3886200" y="5715000"/>
            <a:ext cx="304800" cy="1524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98" name="Line 26"/>
          <p:cNvSpPr>
            <a:spLocks noChangeShapeType="1"/>
          </p:cNvSpPr>
          <p:nvPr/>
        </p:nvSpPr>
        <p:spPr bwMode="auto">
          <a:xfrm flipV="1">
            <a:off x="1828800" y="5257800"/>
            <a:ext cx="5334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499" name="Text Box 27"/>
          <p:cNvSpPr txBox="1">
            <a:spLocks noChangeArrowheads="1"/>
          </p:cNvSpPr>
          <p:nvPr/>
        </p:nvSpPr>
        <p:spPr bwMode="auto">
          <a:xfrm>
            <a:off x="152400" y="152400"/>
            <a:ext cx="8783638" cy="457200"/>
          </a:xfrm>
          <a:prstGeom prst="rect">
            <a:avLst/>
          </a:prstGeom>
          <a:noFill/>
          <a:ln>
            <a:noFill/>
          </a:ln>
          <a:effectLst/>
          <a:extLst>
            <a:ext uri="{909E8E84-426E-40dd-AFC4-6F175D3DCCD1}">
              <a14:hiddenFill xmlns:a14="http://schemas.microsoft.com/office/drawing/2010/main" xmlns="">
                <a:solidFill>
                  <a:srgbClr val="FF99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400" b="1"/>
              <a:t>Stress evolution in the TGO during sub-critical crack propagation</a:t>
            </a:r>
            <a:endParaRPr lang="it-IT"/>
          </a:p>
        </p:txBody>
      </p:sp>
      <p:sp>
        <p:nvSpPr>
          <p:cNvPr id="105500" name="Rectangle 28"/>
          <p:cNvSpPr>
            <a:spLocks noChangeArrowheads="1"/>
          </p:cNvSpPr>
          <p:nvPr/>
        </p:nvSpPr>
        <p:spPr bwMode="auto">
          <a:xfrm>
            <a:off x="5334000" y="3276600"/>
            <a:ext cx="1447800" cy="838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it-IT"/>
          </a:p>
        </p:txBody>
      </p:sp>
      <p:sp>
        <p:nvSpPr>
          <p:cNvPr id="105501" name="Oval 29"/>
          <p:cNvSpPr>
            <a:spLocks noChangeArrowheads="1"/>
          </p:cNvSpPr>
          <p:nvPr/>
        </p:nvSpPr>
        <p:spPr bwMode="auto">
          <a:xfrm>
            <a:off x="5486400" y="3429000"/>
            <a:ext cx="152400" cy="1524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502" name="Rectangle 30"/>
          <p:cNvSpPr>
            <a:spLocks noChangeArrowheads="1"/>
          </p:cNvSpPr>
          <p:nvPr/>
        </p:nvSpPr>
        <p:spPr bwMode="auto">
          <a:xfrm>
            <a:off x="5486400" y="3810000"/>
            <a:ext cx="152400" cy="152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503" name="Rectangle 31"/>
          <p:cNvSpPr>
            <a:spLocks noChangeArrowheads="1"/>
          </p:cNvSpPr>
          <p:nvPr/>
        </p:nvSpPr>
        <p:spPr bwMode="auto">
          <a:xfrm>
            <a:off x="2286000" y="6553200"/>
            <a:ext cx="4724400" cy="152400"/>
          </a:xfrm>
          <a:prstGeom prst="rect">
            <a:avLst/>
          </a:prstGeom>
          <a:solidFill>
            <a:srgbClr val="4D4D4D"/>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504" name="Text Box 32"/>
          <p:cNvSpPr txBox="1">
            <a:spLocks noChangeArrowheads="1"/>
          </p:cNvSpPr>
          <p:nvPr/>
        </p:nvSpPr>
        <p:spPr bwMode="auto">
          <a:xfrm>
            <a:off x="7146925" y="6376988"/>
            <a:ext cx="9906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Ni Alloy</a:t>
            </a:r>
          </a:p>
        </p:txBody>
      </p:sp>
      <p:sp>
        <p:nvSpPr>
          <p:cNvPr id="105506" name="Line 34"/>
          <p:cNvSpPr>
            <a:spLocks noChangeShapeType="1"/>
          </p:cNvSpPr>
          <p:nvPr/>
        </p:nvSpPr>
        <p:spPr bwMode="auto">
          <a:xfrm flipH="1">
            <a:off x="7010400" y="6553200"/>
            <a:ext cx="2286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5508" name="Text Box 36"/>
          <p:cNvSpPr txBox="1">
            <a:spLocks noChangeArrowheads="1"/>
          </p:cNvSpPr>
          <p:nvPr/>
        </p:nvSpPr>
        <p:spPr bwMode="auto">
          <a:xfrm>
            <a:off x="5791200" y="3352800"/>
            <a:ext cx="7747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a:t>2 days</a:t>
            </a:r>
          </a:p>
          <a:p>
            <a:r>
              <a:rPr lang="it-IT"/>
              <a:t>7 days</a:t>
            </a:r>
          </a:p>
        </p:txBody>
      </p:sp>
    </p:spTree>
    <p:extLst>
      <p:ext uri="{BB962C8B-B14F-4D97-AF65-F5344CB8AC3E}">
        <p14:creationId xmlns:p14="http://schemas.microsoft.com/office/powerpoint/2010/main" val="4159742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64" name="Picture 1044" descr="DSCN0595.JPG                                                   0001E877Macintosh HD                   B82AE9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7175" y="3228975"/>
            <a:ext cx="3886200" cy="291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55" name="Text Box 1035"/>
          <p:cNvSpPr txBox="1">
            <a:spLocks noChangeArrowheads="1"/>
          </p:cNvSpPr>
          <p:nvPr/>
        </p:nvSpPr>
        <p:spPr bwMode="auto">
          <a:xfrm>
            <a:off x="685800" y="609600"/>
            <a:ext cx="80200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it-IT" sz="2400" b="1"/>
              <a:t>Mapping of stresses through the TBC on Turbine blades</a:t>
            </a:r>
            <a:endParaRPr lang="it-IT"/>
          </a:p>
        </p:txBody>
      </p:sp>
      <p:grpSp>
        <p:nvGrpSpPr>
          <p:cNvPr id="108563" name="Group 1043"/>
          <p:cNvGrpSpPr>
            <a:grpSpLocks/>
          </p:cNvGrpSpPr>
          <p:nvPr/>
        </p:nvGrpSpPr>
        <p:grpSpPr bwMode="auto">
          <a:xfrm>
            <a:off x="2819400" y="990600"/>
            <a:ext cx="6072188" cy="5334000"/>
            <a:chOff x="1008" y="864"/>
            <a:chExt cx="3825" cy="3360"/>
          </a:xfrm>
        </p:grpSpPr>
        <p:graphicFrame>
          <p:nvGraphicFramePr>
            <p:cNvPr id="108546" name="Object 1026"/>
            <p:cNvGraphicFramePr>
              <a:graphicFrameLocks noChangeAspect="1"/>
            </p:cNvGraphicFramePr>
            <p:nvPr/>
          </p:nvGraphicFramePr>
          <p:xfrm>
            <a:off x="1008" y="864"/>
            <a:ext cx="3825" cy="1632"/>
          </p:xfrm>
          <a:graphic>
            <a:graphicData uri="http://schemas.openxmlformats.org/presentationml/2006/ole">
              <mc:AlternateContent xmlns:mc="http://schemas.openxmlformats.org/markup-compatibility/2006">
                <mc:Choice xmlns:v="urn:schemas-microsoft-com:vml" Requires="v">
                  <p:oleObj spid="_x0000_s2061" name="Foglio di lavoro" r:id="rId4" imgW="6070600" imgH="2590800" progId="Excel.Sheet.8">
                    <p:embed/>
                  </p:oleObj>
                </mc:Choice>
                <mc:Fallback>
                  <p:oleObj name="Foglio di lavoro" r:id="rId4" imgW="6070600" imgH="25908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864"/>
                          <a:ext cx="3825" cy="16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08562" name="Picture 1042" descr="DSCN0610.JPG                                                   0001E877Macintosh HD                   B82AE9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046" y="2418"/>
              <a:ext cx="2064" cy="1548"/>
            </a:xfrm>
            <a:prstGeom prst="rect">
              <a:avLst/>
            </a:prstGeom>
            <a:noFill/>
            <a:extLst>
              <a:ext uri="{909E8E84-426E-40dd-AFC4-6F175D3DCCD1}">
                <a14:hiddenFill xmlns:a14="http://schemas.microsoft.com/office/drawing/2010/main" xmlns="">
                  <a:solidFill>
                    <a:srgbClr val="FFFFFF"/>
                  </a:solidFill>
                </a14:hiddenFill>
              </a:ext>
            </a:extLst>
          </p:spPr>
        </p:pic>
        <p:sp>
          <p:nvSpPr>
            <p:cNvPr id="108551" name="Line 1031"/>
            <p:cNvSpPr>
              <a:spLocks noChangeShapeType="1"/>
            </p:cNvSpPr>
            <p:nvPr/>
          </p:nvSpPr>
          <p:spPr bwMode="auto">
            <a:xfrm>
              <a:off x="1536" y="1872"/>
              <a:ext cx="1584" cy="163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8561" name="Line 1041"/>
            <p:cNvSpPr>
              <a:spLocks noChangeShapeType="1"/>
            </p:cNvSpPr>
            <p:nvPr/>
          </p:nvSpPr>
          <p:spPr bwMode="auto">
            <a:xfrm>
              <a:off x="2016" y="1872"/>
              <a:ext cx="1056" cy="100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8557" name="Line 1037"/>
            <p:cNvSpPr>
              <a:spLocks noChangeShapeType="1"/>
            </p:cNvSpPr>
            <p:nvPr/>
          </p:nvSpPr>
          <p:spPr bwMode="auto">
            <a:xfrm flipH="1">
              <a:off x="3408" y="1536"/>
              <a:ext cx="384" cy="105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8558" name="Line 1038"/>
            <p:cNvSpPr>
              <a:spLocks noChangeShapeType="1"/>
            </p:cNvSpPr>
            <p:nvPr/>
          </p:nvSpPr>
          <p:spPr bwMode="auto">
            <a:xfrm flipH="1">
              <a:off x="3408" y="1536"/>
              <a:ext cx="576" cy="168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8556" name="Line 1036"/>
            <p:cNvSpPr>
              <a:spLocks noChangeShapeType="1"/>
            </p:cNvSpPr>
            <p:nvPr/>
          </p:nvSpPr>
          <p:spPr bwMode="auto">
            <a:xfrm flipH="1">
              <a:off x="3312" y="1536"/>
              <a:ext cx="288" cy="81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grpSp>
      <p:sp>
        <p:nvSpPr>
          <p:cNvPr id="13" name="Text Box 14"/>
          <p:cNvSpPr txBox="1">
            <a:spLocks noChangeArrowheads="1"/>
          </p:cNvSpPr>
          <p:nvPr/>
        </p:nvSpPr>
        <p:spPr bwMode="auto">
          <a:xfrm>
            <a:off x="4419600" y="6498595"/>
            <a:ext cx="4532010"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1100" dirty="0" err="1">
                <a:solidFill>
                  <a:srgbClr val="333333"/>
                </a:solidFill>
                <a:latin typeface="Verdana-Bold" charset="0"/>
              </a:rPr>
              <a:t>J</a:t>
            </a:r>
            <a:r>
              <a:rPr lang="it-IT" sz="1100" dirty="0">
                <a:solidFill>
                  <a:srgbClr val="333333"/>
                </a:solidFill>
                <a:latin typeface="Verdana-Bold" charset="0"/>
              </a:rPr>
              <a:t>. </a:t>
            </a:r>
            <a:r>
              <a:rPr lang="it-IT" sz="1100" dirty="0" err="1">
                <a:solidFill>
                  <a:srgbClr val="333333"/>
                </a:solidFill>
                <a:latin typeface="Verdana-Bold" charset="0"/>
              </a:rPr>
              <a:t>Nichka</a:t>
            </a:r>
            <a:r>
              <a:rPr lang="it-IT" sz="1100" dirty="0">
                <a:solidFill>
                  <a:srgbClr val="333333"/>
                </a:solidFill>
                <a:latin typeface="Verdana-Bold" charset="0"/>
              </a:rPr>
              <a:t> et al., </a:t>
            </a:r>
            <a:r>
              <a:rPr lang="it-IT" sz="1100" dirty="0" err="1"/>
              <a:t>Surface</a:t>
            </a:r>
            <a:r>
              <a:rPr lang="it-IT" sz="1100" dirty="0"/>
              <a:t> and </a:t>
            </a:r>
            <a:r>
              <a:rPr lang="it-IT" sz="1100" dirty="0" err="1"/>
              <a:t>Coatings</a:t>
            </a:r>
            <a:r>
              <a:rPr lang="it-IT" sz="1100" dirty="0"/>
              <a:t> Technology, 163-164 (2003) 87-94 </a:t>
            </a:r>
            <a:endParaRPr lang="it-IT" sz="1100" dirty="0">
              <a:solidFill>
                <a:srgbClr val="333333"/>
              </a:solidFill>
              <a:latin typeface="Verdana-Bold" charset="0"/>
            </a:endParaRPr>
          </a:p>
        </p:txBody>
      </p:sp>
    </p:spTree>
    <p:extLst>
      <p:ext uri="{BB962C8B-B14F-4D97-AF65-F5344CB8AC3E}">
        <p14:creationId xmlns:p14="http://schemas.microsoft.com/office/powerpoint/2010/main" val="1239682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a:xfrm>
            <a:off x="609600" y="304800"/>
            <a:ext cx="7772400" cy="1143000"/>
          </a:xfrm>
        </p:spPr>
        <p:txBody>
          <a:bodyPr>
            <a:normAutofit fontScale="90000"/>
          </a:bodyPr>
          <a:lstStyle/>
          <a:p>
            <a:r>
              <a:rPr lang="it-IT" sz="2800">
                <a:solidFill>
                  <a:srgbClr val="CC0000"/>
                </a:solidFill>
                <a:effectLst>
                  <a:outerShdw blurRad="38100" dist="38100" dir="2700000" algn="tl">
                    <a:srgbClr val="000000"/>
                  </a:outerShdw>
                </a:effectLst>
              </a:rPr>
              <a:t>Nanocomposite Al</a:t>
            </a:r>
            <a:r>
              <a:rPr lang="it-IT" sz="2800" baseline="-25000">
                <a:solidFill>
                  <a:srgbClr val="CC0000"/>
                </a:solidFill>
                <a:effectLst>
                  <a:outerShdw blurRad="38100" dist="38100" dir="2700000" algn="tl">
                    <a:srgbClr val="000000"/>
                  </a:outerShdw>
                </a:effectLst>
              </a:rPr>
              <a:t>2</a:t>
            </a:r>
            <a:r>
              <a:rPr lang="it-IT" sz="2800">
                <a:solidFill>
                  <a:srgbClr val="CC0000"/>
                </a:solidFill>
                <a:effectLst>
                  <a:outerShdw blurRad="38100" dist="38100" dir="2700000" algn="tl">
                    <a:srgbClr val="000000"/>
                  </a:outerShdw>
                </a:effectLst>
              </a:rPr>
              <a:t>O</a:t>
            </a:r>
            <a:r>
              <a:rPr lang="it-IT" sz="2800" baseline="-25000">
                <a:solidFill>
                  <a:srgbClr val="CC0000"/>
                </a:solidFill>
                <a:effectLst>
                  <a:outerShdw blurRad="38100" dist="38100" dir="2700000" algn="tl">
                    <a:srgbClr val="000000"/>
                  </a:outerShdw>
                </a:effectLst>
              </a:rPr>
              <a:t>3</a:t>
            </a:r>
            <a:r>
              <a:rPr lang="it-IT" sz="2800">
                <a:solidFill>
                  <a:srgbClr val="CC0000"/>
                </a:solidFill>
                <a:effectLst>
                  <a:outerShdw blurRad="38100" dist="38100" dir="2700000" algn="tl">
                    <a:srgbClr val="000000"/>
                  </a:outerShdw>
                </a:effectLst>
              </a:rPr>
              <a:t>/SiC</a:t>
            </a:r>
            <a:br>
              <a:rPr lang="it-IT" sz="2800">
                <a:solidFill>
                  <a:srgbClr val="CC0000"/>
                </a:solidFill>
                <a:effectLst>
                  <a:outerShdw blurRad="38100" dist="38100" dir="2700000" algn="tl">
                    <a:srgbClr val="000000"/>
                  </a:outerShdw>
                </a:effectLst>
              </a:rPr>
            </a:br>
            <a:r>
              <a:rPr lang="it-IT" sz="2800">
                <a:solidFill>
                  <a:srgbClr val="CC0000"/>
                </a:solidFill>
              </a:rPr>
              <a:t>-Milestone in ceramic nanocomposites,</a:t>
            </a:r>
            <a:br>
              <a:rPr lang="it-IT" sz="2800">
                <a:solidFill>
                  <a:srgbClr val="CC0000"/>
                </a:solidFill>
              </a:rPr>
            </a:br>
            <a:r>
              <a:rPr lang="it-IT" sz="2800">
                <a:solidFill>
                  <a:srgbClr val="CC0000"/>
                </a:solidFill>
              </a:rPr>
              <a:t>claimed (Niiahara, </a:t>
            </a:r>
            <a:r>
              <a:rPr lang="it-IT" sz="1600">
                <a:solidFill>
                  <a:srgbClr val="CC0000"/>
                </a:solidFill>
              </a:rPr>
              <a:t>J.Jpn.Soc. Powder and Powder Metall.,37 (1990)</a:t>
            </a:r>
            <a:r>
              <a:rPr lang="it-IT" sz="2800">
                <a:solidFill>
                  <a:srgbClr val="CC0000"/>
                </a:solidFill>
              </a:rPr>
              <a:t>)</a:t>
            </a:r>
            <a:br>
              <a:rPr lang="it-IT" sz="2800">
                <a:solidFill>
                  <a:srgbClr val="CC0000"/>
                </a:solidFill>
              </a:rPr>
            </a:br>
            <a:r>
              <a:rPr lang="it-IT" sz="2800">
                <a:solidFill>
                  <a:srgbClr val="CC0000"/>
                </a:solidFill>
              </a:rPr>
              <a:t>to have exceptional fracture resistance…</a:t>
            </a:r>
            <a:endParaRPr lang="it-IT"/>
          </a:p>
        </p:txBody>
      </p:sp>
      <p:pic>
        <p:nvPicPr>
          <p:cNvPr id="117763" name="Picture 1027" descr="Nanocomposites.gif                                             0004C7FBMacintosh HD                   B82AE99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3775" y="2362200"/>
            <a:ext cx="7080250" cy="3581400"/>
          </a:xfrm>
        </p:spPr>
      </p:pic>
      <p:sp>
        <p:nvSpPr>
          <p:cNvPr id="117764" name="Line 1028"/>
          <p:cNvSpPr>
            <a:spLocks noChangeShapeType="1"/>
          </p:cNvSpPr>
          <p:nvPr/>
        </p:nvSpPr>
        <p:spPr bwMode="auto">
          <a:xfrm>
            <a:off x="1371600" y="6324600"/>
            <a:ext cx="76200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17765" name="Text Box 1029"/>
          <p:cNvSpPr txBox="1">
            <a:spLocks noChangeArrowheads="1"/>
          </p:cNvSpPr>
          <p:nvPr/>
        </p:nvSpPr>
        <p:spPr bwMode="auto">
          <a:xfrm>
            <a:off x="1143000" y="6400800"/>
            <a:ext cx="11064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it-IT" sz="2400">
                <a:latin typeface="Times New Roman" charset="0"/>
              </a:rPr>
              <a:t>100 nm</a:t>
            </a:r>
          </a:p>
        </p:txBody>
      </p:sp>
    </p:spTree>
    <p:extLst>
      <p:ext uri="{BB962C8B-B14F-4D97-AF65-F5344CB8AC3E}">
        <p14:creationId xmlns:p14="http://schemas.microsoft.com/office/powerpoint/2010/main" val="4007655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381000"/>
            <a:ext cx="7848600" cy="1219200"/>
          </a:xfrm>
        </p:spPr>
        <p:txBody>
          <a:bodyPr anchor="b">
            <a:normAutofit fontScale="90000"/>
          </a:bodyPr>
          <a:lstStyle/>
          <a:p>
            <a:pPr algn="l"/>
            <a:r>
              <a:rPr lang="it-IT" sz="2400"/>
              <a:t>…but irrespective of the combination of Thermal Expansion Coefficients and Elastic moduli of the matrix/dispersoids, there is no significant variation in residual stress and, hence, no relevant increase of the fracture tougheness K</a:t>
            </a:r>
            <a:r>
              <a:rPr lang="it-IT" sz="2400" baseline="-25000"/>
              <a:t>Ic</a:t>
            </a:r>
            <a:endParaRPr lang="it-IT" sz="2400"/>
          </a:p>
        </p:txBody>
      </p:sp>
      <p:graphicFrame>
        <p:nvGraphicFramePr>
          <p:cNvPr id="118787" name="Object 3"/>
          <p:cNvGraphicFramePr>
            <a:graphicFrameLocks noGrp="1" noChangeAspect="1"/>
          </p:cNvGraphicFramePr>
          <p:nvPr>
            <p:ph type="chart" sz="half" idx="2"/>
            <p:extLst>
              <p:ext uri="{D42A27DB-BD31-4B8C-83A1-F6EECF244321}">
                <p14:modId xmlns:p14="http://schemas.microsoft.com/office/powerpoint/2010/main" val="1147921037"/>
              </p:ext>
            </p:extLst>
          </p:nvPr>
        </p:nvGraphicFramePr>
        <p:xfrm>
          <a:off x="0" y="2506663"/>
          <a:ext cx="9144000" cy="4351337"/>
        </p:xfrm>
        <a:graphic>
          <a:graphicData uri="http://schemas.openxmlformats.org/presentationml/2006/ole">
            <mc:AlternateContent xmlns:mc="http://schemas.openxmlformats.org/markup-compatibility/2006">
              <mc:Choice xmlns:v="urn:schemas-microsoft-com:vml" Requires="v">
                <p:oleObj spid="_x0000_s3085" name="Grafico" r:id="rId3" imgW="7632700" imgH="3962400" progId="MSGraph.Chart.8">
                  <p:embed followColorScheme="full"/>
                </p:oleObj>
              </mc:Choice>
              <mc:Fallback>
                <p:oleObj name="Grafico" r:id="rId3" imgW="7632700" imgH="3962400" progId="MSGraph.Chart.8">
                  <p:embed followColorScheme="full"/>
                  <p:pic>
                    <p:nvPicPr>
                      <p:cNvPr id="0" name=""/>
                      <p:cNvPicPr>
                        <a:picLocks noGrp="1" noChangeAspect="1" noChangeArrowheads="1"/>
                      </p:cNvPicPr>
                      <p:nvPr/>
                    </p:nvPicPr>
                    <p:blipFill>
                      <a:blip r:embed="rId4"/>
                      <a:srcRect/>
                      <a:stretch>
                        <a:fillRect/>
                      </a:stretch>
                    </p:blipFill>
                    <p:spPr bwMode="auto">
                      <a:xfrm>
                        <a:off x="0" y="2506663"/>
                        <a:ext cx="9144000" cy="4351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8788" name="Text Box 4"/>
          <p:cNvSpPr txBox="1">
            <a:spLocks noChangeArrowheads="1"/>
          </p:cNvSpPr>
          <p:nvPr/>
        </p:nvSpPr>
        <p:spPr bwMode="auto">
          <a:xfrm>
            <a:off x="444500" y="1768475"/>
            <a:ext cx="6470650"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it-IT" sz="1200">
                <a:latin typeface="New York" charset="0"/>
              </a:rPr>
              <a:t>Pezzotti, Sergo, Ota, Sbaizero, Muraki, Nishida, Sakai</a:t>
            </a:r>
          </a:p>
          <a:p>
            <a:pPr eaLnBrk="1" hangingPunct="1"/>
            <a:r>
              <a:rPr lang="it-IT" sz="1200">
                <a:latin typeface="New York" charset="0"/>
              </a:rPr>
              <a:t>Award for the best publication of 1996 issued by the Japanese Ceramic Society</a:t>
            </a:r>
          </a:p>
        </p:txBody>
      </p:sp>
      <p:sp>
        <p:nvSpPr>
          <p:cNvPr id="118789" name="Text Box 5"/>
          <p:cNvSpPr txBox="1">
            <a:spLocks noChangeArrowheads="1"/>
          </p:cNvSpPr>
          <p:nvPr/>
        </p:nvSpPr>
        <p:spPr bwMode="auto">
          <a:xfrm rot="-5387963">
            <a:off x="-1197769" y="4264819"/>
            <a:ext cx="27924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it-IT" sz="2000" b="1">
                <a:latin typeface="Helvetica Neue" charset="0"/>
              </a:rPr>
              <a:t>Fracture stress [Mpa]</a:t>
            </a:r>
            <a:endParaRPr lang="it-IT" sz="2400">
              <a:latin typeface="Times New Roman" charset="0"/>
            </a:endParaRPr>
          </a:p>
        </p:txBody>
      </p:sp>
    </p:spTree>
    <p:extLst>
      <p:ext uri="{BB962C8B-B14F-4D97-AF65-F5344CB8AC3E}">
        <p14:creationId xmlns:p14="http://schemas.microsoft.com/office/powerpoint/2010/main" val="236993840"/>
      </p:ext>
    </p:extLst>
  </p:cSld>
  <p:clrMapOvr>
    <a:masterClrMapping/>
  </p:clrMapOvr>
  <p:transition>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245331" y="5001255"/>
            <a:ext cx="8745337" cy="143465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Times New Roman" charset="0"/>
              <a:ea typeface="ÇlÇr ñæí©"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chemeClr val="tx1"/>
                </a:solidFill>
                <a:effectLst/>
                <a:latin typeface="Times New Roman" charset="0"/>
                <a:ea typeface="ÇlÇr ñæí©" charset="0"/>
              </a:rPr>
              <a:t>Figure 6.</a:t>
            </a:r>
            <a:r>
              <a:rPr kumimoji="0" lang="it-IT" sz="1800" b="0" i="0" u="none" strike="noStrike" cap="none" normalizeH="0" baseline="0" dirty="0">
                <a:ln>
                  <a:noFill/>
                </a:ln>
                <a:solidFill>
                  <a:schemeClr val="tx1"/>
                </a:solidFill>
                <a:effectLst/>
                <a:latin typeface="Times New Roman" charset="0"/>
                <a:ea typeface="ÇlÇr ñæí©" charset="0"/>
              </a:rPr>
              <a:t> </a:t>
            </a:r>
            <a:r>
              <a:rPr kumimoji="0" lang="it-IT" sz="1800" b="0" i="0" u="none" strike="noStrike" cap="none" normalizeH="0" baseline="0" dirty="0" err="1">
                <a:ln>
                  <a:noFill/>
                </a:ln>
                <a:solidFill>
                  <a:schemeClr val="tx1"/>
                </a:solidFill>
                <a:effectLst/>
                <a:latin typeface="Times New Roman" charset="0"/>
                <a:ea typeface="ÇlÇr ñæí©" charset="0"/>
              </a:rPr>
              <a:t>Typical</a:t>
            </a:r>
            <a:r>
              <a:rPr kumimoji="0" lang="it-IT" sz="1800" b="0" i="0" u="none" strike="noStrike" cap="none" normalizeH="0" baseline="0" dirty="0">
                <a:ln>
                  <a:noFill/>
                </a:ln>
                <a:solidFill>
                  <a:schemeClr val="tx1"/>
                </a:solidFill>
                <a:effectLst/>
                <a:latin typeface="Times New Roman" charset="0"/>
                <a:ea typeface="ÇlÇr ñæí©" charset="0"/>
              </a:rPr>
              <a:t> </a:t>
            </a:r>
            <a:r>
              <a:rPr kumimoji="0" lang="it-IT" sz="1800" b="0" i="0" u="none" strike="noStrike" cap="none" normalizeH="0" baseline="0" dirty="0" err="1">
                <a:ln>
                  <a:noFill/>
                </a:ln>
                <a:solidFill>
                  <a:schemeClr val="tx1"/>
                </a:solidFill>
                <a:effectLst/>
                <a:latin typeface="Times New Roman" charset="0"/>
                <a:ea typeface="ÇlÇr ñæí©" charset="0"/>
              </a:rPr>
              <a:t>Raman</a:t>
            </a:r>
            <a:r>
              <a:rPr kumimoji="0" lang="it-IT" sz="1800" b="0" i="0" u="none" strike="noStrike" cap="none" normalizeH="0" baseline="0" dirty="0">
                <a:ln>
                  <a:noFill/>
                </a:ln>
                <a:solidFill>
                  <a:schemeClr val="tx1"/>
                </a:solidFill>
                <a:effectLst/>
                <a:latin typeface="Times New Roman" charset="0"/>
                <a:ea typeface="ÇlÇr ñæí©" charset="0"/>
              </a:rPr>
              <a:t> </a:t>
            </a:r>
            <a:r>
              <a:rPr kumimoji="0" lang="it-IT" sz="1800" b="0" i="0" u="none" strike="noStrike" cap="none" normalizeH="0" baseline="0" dirty="0" err="1">
                <a:ln>
                  <a:noFill/>
                </a:ln>
                <a:solidFill>
                  <a:schemeClr val="tx1"/>
                </a:solidFill>
                <a:effectLst/>
                <a:latin typeface="Times New Roman" charset="0"/>
                <a:ea typeface="ÇlÇr ñæí©" charset="0"/>
              </a:rPr>
              <a:t>spectrum</a:t>
            </a:r>
            <a:r>
              <a:rPr kumimoji="0" lang="it-IT" sz="1800" b="0" i="0" u="none" strike="noStrike" cap="none" normalizeH="0" baseline="0" dirty="0">
                <a:ln>
                  <a:noFill/>
                </a:ln>
                <a:solidFill>
                  <a:schemeClr val="tx1"/>
                </a:solidFill>
                <a:effectLst/>
                <a:latin typeface="Times New Roman" charset="0"/>
                <a:ea typeface="ÇlÇr ñæí©" charset="0"/>
              </a:rPr>
              <a:t> of a fullerene </a:t>
            </a:r>
            <a:r>
              <a:rPr kumimoji="0" lang="it-IT" sz="1800" b="0" i="0" u="none" strike="noStrike" cap="none" normalizeH="0" baseline="0" dirty="0" err="1">
                <a:ln>
                  <a:noFill/>
                </a:ln>
                <a:solidFill>
                  <a:schemeClr val="tx1"/>
                </a:solidFill>
                <a:effectLst/>
                <a:latin typeface="Times New Roman" charset="0"/>
                <a:ea typeface="ÇlÇr ñæí©" charset="0"/>
              </a:rPr>
              <a:t>nanofiber</a:t>
            </a:r>
            <a:r>
              <a:rPr kumimoji="0" lang="it-IT" sz="1800" b="0" i="0" u="none" strike="noStrike" cap="none" normalizeH="0" baseline="0" dirty="0">
                <a:ln>
                  <a:noFill/>
                </a:ln>
                <a:solidFill>
                  <a:schemeClr val="tx1"/>
                </a:solidFill>
                <a:effectLst/>
                <a:latin typeface="Times New Roman" charset="0"/>
                <a:ea typeface="ÇlÇr ñæí©" charset="0"/>
              </a:rPr>
              <a:t> </a:t>
            </a:r>
            <a:r>
              <a:rPr kumimoji="0" lang="it-IT" sz="1800" b="0" i="0" u="none" strike="noStrike" cap="none" normalizeH="0" baseline="0" dirty="0" err="1">
                <a:ln>
                  <a:noFill/>
                </a:ln>
                <a:solidFill>
                  <a:schemeClr val="tx1"/>
                </a:solidFill>
                <a:effectLst/>
                <a:latin typeface="Times New Roman" charset="0"/>
                <a:ea typeface="ÇlÇr ñæí©" charset="0"/>
              </a:rPr>
              <a:t>showing</a:t>
            </a:r>
            <a:r>
              <a:rPr kumimoji="0" lang="it-IT" sz="1800" b="0" i="0" u="none" strike="noStrike" cap="none" normalizeH="0" baseline="0" dirty="0">
                <a:ln>
                  <a:noFill/>
                </a:ln>
                <a:solidFill>
                  <a:schemeClr val="tx1"/>
                </a:solidFill>
                <a:effectLst/>
                <a:latin typeface="Times New Roman" charset="0"/>
                <a:ea typeface="ÇlÇr ñæí©" charset="0"/>
              </a:rPr>
              <a:t> the </a:t>
            </a:r>
            <a:r>
              <a:rPr kumimoji="0" lang="it-IT" sz="1800" b="0" i="0" u="none" strike="noStrike" cap="none" normalizeH="0" baseline="0" dirty="0" err="1">
                <a:ln>
                  <a:noFill/>
                </a:ln>
                <a:solidFill>
                  <a:schemeClr val="tx1"/>
                </a:solidFill>
                <a:effectLst/>
                <a:latin typeface="Times New Roman" charset="0"/>
                <a:ea typeface="ÇlÇr ñæí©" charset="0"/>
              </a:rPr>
              <a:t>Raman</a:t>
            </a:r>
            <a:r>
              <a:rPr kumimoji="0" lang="it-IT" sz="1800" b="0" i="0" u="none" strike="noStrike" cap="none" normalizeH="0" baseline="0" dirty="0">
                <a:ln>
                  <a:noFill/>
                </a:ln>
                <a:solidFill>
                  <a:schemeClr val="tx1"/>
                </a:solidFill>
                <a:effectLst/>
                <a:latin typeface="Times New Roman" charset="0"/>
                <a:ea typeface="ÇlÇr ñæí©" charset="0"/>
              </a:rPr>
              <a:t> </a:t>
            </a:r>
            <a:r>
              <a:rPr kumimoji="0" lang="it-IT" sz="1800" b="0" i="0" u="none" strike="noStrike" cap="none" normalizeH="0" baseline="0" dirty="0" err="1">
                <a:ln>
                  <a:noFill/>
                </a:ln>
                <a:solidFill>
                  <a:schemeClr val="tx1"/>
                </a:solidFill>
                <a:effectLst/>
                <a:latin typeface="Times New Roman" charset="0"/>
                <a:ea typeface="ÇlÇr ñæí©" charset="0"/>
              </a:rPr>
              <a:t>active</a:t>
            </a:r>
            <a:r>
              <a:rPr kumimoji="0" lang="it-IT" sz="1800" b="0" i="0" u="none" strike="noStrike" cap="none" normalizeH="0" baseline="0" dirty="0">
                <a:ln>
                  <a:noFill/>
                </a:ln>
                <a:solidFill>
                  <a:schemeClr val="tx1"/>
                </a:solidFill>
                <a:effectLst/>
                <a:latin typeface="Times New Roman" charset="0"/>
                <a:ea typeface="ÇlÇr ñæí©" charset="0"/>
              </a:rPr>
              <a:t> </a:t>
            </a:r>
            <a:r>
              <a:rPr kumimoji="0" lang="it-IT" sz="1800" b="0" i="0" u="none" strike="noStrike" cap="none" normalizeH="0" baseline="0" dirty="0" err="1">
                <a:ln>
                  <a:noFill/>
                </a:ln>
                <a:solidFill>
                  <a:schemeClr val="tx1"/>
                </a:solidFill>
                <a:effectLst/>
                <a:latin typeface="Times New Roman" charset="0"/>
                <a:ea typeface="ÇlÇr ñæí©" charset="0"/>
              </a:rPr>
              <a:t>modes</a:t>
            </a:r>
            <a:r>
              <a:rPr kumimoji="0" lang="it-IT" sz="1800" b="0" i="0" u="none" strike="noStrike" cap="none" normalizeH="0" baseline="0" dirty="0">
                <a:ln>
                  <a:noFill/>
                </a:ln>
                <a:solidFill>
                  <a:schemeClr val="tx1"/>
                </a:solidFill>
                <a:effectLst/>
                <a:latin typeface="Times New Roman" charset="0"/>
                <a:ea typeface="ÇlÇr ñæí©" charset="0"/>
              </a:rPr>
              <a:t>. The </a:t>
            </a:r>
            <a:r>
              <a:rPr kumimoji="0" lang="it-IT" sz="1800" b="0" i="0" u="none" strike="noStrike" cap="none" normalizeH="0" baseline="0" dirty="0" err="1">
                <a:ln>
                  <a:noFill/>
                </a:ln>
                <a:solidFill>
                  <a:schemeClr val="tx1"/>
                </a:solidFill>
                <a:effectLst/>
                <a:latin typeface="Times New Roman" charset="0"/>
                <a:ea typeface="ÇlÇr ñæí©" charset="0"/>
              </a:rPr>
              <a:t>inset</a:t>
            </a:r>
            <a:r>
              <a:rPr kumimoji="0" lang="it-IT" sz="1800" b="0" i="0" u="none" strike="noStrike" cap="none" normalizeH="0" baseline="0" dirty="0">
                <a:ln>
                  <a:noFill/>
                </a:ln>
                <a:solidFill>
                  <a:schemeClr val="tx1"/>
                </a:solidFill>
                <a:effectLst/>
                <a:latin typeface="Times New Roman" charset="0"/>
                <a:ea typeface="ÇlÇr ñæí©" charset="0"/>
              </a:rPr>
              <a:t> </a:t>
            </a:r>
            <a:r>
              <a:rPr kumimoji="0" lang="it-IT" sz="1800" b="0" i="0" u="none" strike="noStrike" cap="none" normalizeH="0" baseline="0" dirty="0" err="1">
                <a:ln>
                  <a:noFill/>
                </a:ln>
                <a:solidFill>
                  <a:schemeClr val="tx1"/>
                </a:solidFill>
                <a:effectLst/>
                <a:latin typeface="Times New Roman" charset="0"/>
                <a:ea typeface="ÇlÇr ñæí©" charset="0"/>
              </a:rPr>
              <a:t>picture</a:t>
            </a:r>
            <a:r>
              <a:rPr kumimoji="0" lang="it-IT" sz="1800" b="0" i="0" u="none" strike="noStrike" cap="none" normalizeH="0" baseline="0" dirty="0">
                <a:ln>
                  <a:noFill/>
                </a:ln>
                <a:solidFill>
                  <a:schemeClr val="tx1"/>
                </a:solidFill>
                <a:effectLst/>
                <a:latin typeface="Times New Roman" charset="0"/>
                <a:ea typeface="ÇlÇr ñæí©" charset="0"/>
              </a:rPr>
              <a:t> shows a zoom in the </a:t>
            </a:r>
            <a:r>
              <a:rPr kumimoji="0" lang="it-IT" sz="1800" b="0" i="0" u="none" strike="noStrike" cap="none" normalizeH="0" baseline="0" dirty="0" err="1">
                <a:ln>
                  <a:noFill/>
                </a:ln>
                <a:solidFill>
                  <a:schemeClr val="tx1"/>
                </a:solidFill>
                <a:effectLst/>
                <a:latin typeface="Times New Roman" charset="0"/>
                <a:ea typeface="ÇlÇr ñæí©" charset="0"/>
              </a:rPr>
              <a:t>region</a:t>
            </a:r>
            <a:r>
              <a:rPr kumimoji="0" lang="it-IT" sz="1800" b="0" i="0" u="none" strike="noStrike" cap="none" normalizeH="0" baseline="0" dirty="0">
                <a:ln>
                  <a:noFill/>
                </a:ln>
                <a:solidFill>
                  <a:schemeClr val="tx1"/>
                </a:solidFill>
                <a:effectLst/>
                <a:latin typeface="Times New Roman" charset="0"/>
                <a:ea typeface="ÇlÇr ñæí©" charset="0"/>
              </a:rPr>
              <a:t> of the A</a:t>
            </a:r>
            <a:r>
              <a:rPr kumimoji="0" lang="it-IT" sz="1800" b="0" i="0" u="none" strike="noStrike" cap="none" normalizeH="0" baseline="-25000" dirty="0">
                <a:ln>
                  <a:noFill/>
                </a:ln>
                <a:solidFill>
                  <a:schemeClr val="tx1"/>
                </a:solidFill>
                <a:effectLst/>
                <a:latin typeface="Times New Roman" charset="0"/>
                <a:ea typeface="ÇlÇr ñæí©" charset="0"/>
              </a:rPr>
              <a:t>g</a:t>
            </a:r>
            <a:r>
              <a:rPr kumimoji="0" lang="it-IT" sz="1800" b="0" i="0" u="none" strike="noStrike" cap="none" normalizeH="0" baseline="0" dirty="0">
                <a:ln>
                  <a:noFill/>
                </a:ln>
                <a:solidFill>
                  <a:schemeClr val="tx1"/>
                </a:solidFill>
                <a:effectLst/>
                <a:latin typeface="Times New Roman" charset="0"/>
                <a:ea typeface="ÇlÇr ñæí©" charset="0"/>
              </a:rPr>
              <a:t>(2) band, </a:t>
            </a:r>
            <a:r>
              <a:rPr kumimoji="0" lang="it-IT" sz="1800" b="0" i="0" u="none" strike="noStrike" cap="none" normalizeH="0" baseline="0" dirty="0" err="1">
                <a:ln>
                  <a:noFill/>
                </a:ln>
                <a:solidFill>
                  <a:schemeClr val="tx1"/>
                </a:solidFill>
                <a:effectLst/>
                <a:latin typeface="Times New Roman" charset="0"/>
                <a:ea typeface="ÇlÇr ñæí©" charset="0"/>
              </a:rPr>
              <a:t>where</a:t>
            </a:r>
            <a:r>
              <a:rPr kumimoji="0" lang="it-IT" sz="1800" b="0" i="0" u="none" strike="noStrike" cap="none" normalizeH="0" baseline="0" dirty="0">
                <a:ln>
                  <a:noFill/>
                </a:ln>
                <a:solidFill>
                  <a:schemeClr val="tx1"/>
                </a:solidFill>
                <a:effectLst/>
                <a:latin typeface="Times New Roman" charset="0"/>
                <a:ea typeface="ÇlÇr ñæí©" charset="0"/>
              </a:rPr>
              <a:t> the </a:t>
            </a:r>
            <a:r>
              <a:rPr kumimoji="0" lang="it-IT" sz="1800" b="0" i="0" u="none" strike="noStrike" cap="none" normalizeH="0" baseline="0" dirty="0" err="1">
                <a:ln>
                  <a:noFill/>
                </a:ln>
                <a:solidFill>
                  <a:schemeClr val="tx1"/>
                </a:solidFill>
                <a:effectLst/>
                <a:latin typeface="Times New Roman" charset="0"/>
                <a:ea typeface="ÇlÇr ñæí©" charset="0"/>
              </a:rPr>
              <a:t>red</a:t>
            </a:r>
            <a:r>
              <a:rPr kumimoji="0" lang="it-IT" sz="1800" b="0" i="0" u="none" strike="noStrike" cap="none" normalizeH="0" baseline="0" dirty="0">
                <a:ln>
                  <a:noFill/>
                </a:ln>
                <a:solidFill>
                  <a:schemeClr val="tx1"/>
                </a:solidFill>
                <a:effectLst/>
                <a:latin typeface="Times New Roman" charset="0"/>
                <a:ea typeface="ÇlÇr ñæí©" charset="0"/>
              </a:rPr>
              <a:t> line (full line) </a:t>
            </a:r>
            <a:r>
              <a:rPr kumimoji="0" lang="it-IT" sz="1800" b="0" i="0" u="none" strike="noStrike" cap="none" normalizeH="0" baseline="0" dirty="0" err="1">
                <a:ln>
                  <a:noFill/>
                </a:ln>
                <a:solidFill>
                  <a:schemeClr val="tx1"/>
                </a:solidFill>
                <a:effectLst/>
                <a:latin typeface="Times New Roman" charset="0"/>
                <a:ea typeface="ÇlÇr ñæí©" charset="0"/>
              </a:rPr>
              <a:t>is</a:t>
            </a:r>
            <a:r>
              <a:rPr kumimoji="0" lang="it-IT" sz="1800" b="0" i="0" u="none" strike="noStrike" cap="none" normalizeH="0" baseline="0" dirty="0">
                <a:ln>
                  <a:noFill/>
                </a:ln>
                <a:solidFill>
                  <a:schemeClr val="tx1"/>
                </a:solidFill>
                <a:effectLst/>
                <a:latin typeface="Times New Roman" charset="0"/>
                <a:ea typeface="ÇlÇr ñæí©" charset="0"/>
              </a:rPr>
              <a:t> for a </a:t>
            </a:r>
            <a:r>
              <a:rPr kumimoji="0" lang="it-IT" sz="1800" b="0" i="0" u="none" strike="noStrike" cap="none" normalizeH="0" baseline="0" dirty="0" err="1">
                <a:ln>
                  <a:noFill/>
                </a:ln>
                <a:solidFill>
                  <a:schemeClr val="tx1"/>
                </a:solidFill>
                <a:effectLst/>
                <a:latin typeface="Times New Roman" charset="0"/>
                <a:ea typeface="ÇlÇr ñæí©" charset="0"/>
              </a:rPr>
              <a:t>polymerized</a:t>
            </a:r>
            <a:r>
              <a:rPr kumimoji="0" lang="it-IT" sz="1800" b="0" i="0" u="none" strike="noStrike" cap="none" normalizeH="0" baseline="0" dirty="0">
                <a:ln>
                  <a:noFill/>
                </a:ln>
                <a:solidFill>
                  <a:schemeClr val="tx1"/>
                </a:solidFill>
                <a:effectLst/>
                <a:latin typeface="Times New Roman" charset="0"/>
                <a:ea typeface="ÇlÇr ñæí©" charset="0"/>
              </a:rPr>
              <a:t> C</a:t>
            </a:r>
            <a:r>
              <a:rPr kumimoji="0" lang="it-IT" sz="1800" b="0" i="0" u="none" strike="noStrike" cap="none" normalizeH="0" baseline="-25000" dirty="0">
                <a:ln>
                  <a:noFill/>
                </a:ln>
                <a:solidFill>
                  <a:schemeClr val="tx1"/>
                </a:solidFill>
                <a:effectLst/>
                <a:latin typeface="Times New Roman" charset="0"/>
                <a:ea typeface="ÇlÇr ñæí©" charset="0"/>
              </a:rPr>
              <a:t>60</a:t>
            </a:r>
            <a:r>
              <a:rPr kumimoji="0" lang="it-IT" sz="1800" b="0" i="0" u="none" strike="noStrike" cap="none" normalizeH="0" baseline="0" dirty="0">
                <a:ln>
                  <a:noFill/>
                </a:ln>
                <a:solidFill>
                  <a:schemeClr val="tx1"/>
                </a:solidFill>
                <a:effectLst/>
                <a:latin typeface="Times New Roman" charset="0"/>
                <a:ea typeface="ÇlÇr ñæí©" charset="0"/>
              </a:rPr>
              <a:t> in </a:t>
            </a:r>
            <a:r>
              <a:rPr kumimoji="0" lang="it-IT" sz="1800" b="0" i="0" u="none" strike="noStrike" cap="none" normalizeH="0" baseline="0" dirty="0" err="1">
                <a:ln>
                  <a:noFill/>
                </a:ln>
                <a:solidFill>
                  <a:schemeClr val="tx1"/>
                </a:solidFill>
                <a:effectLst/>
                <a:latin typeface="Times New Roman" charset="0"/>
                <a:ea typeface="ÇlÇr ñæí©" charset="0"/>
              </a:rPr>
              <a:t>comparison</a:t>
            </a:r>
            <a:r>
              <a:rPr kumimoji="0" lang="it-IT" sz="1800" b="0" i="0" u="none" strike="noStrike" cap="none" normalizeH="0" baseline="0" dirty="0">
                <a:ln>
                  <a:noFill/>
                </a:ln>
                <a:solidFill>
                  <a:schemeClr val="tx1"/>
                </a:solidFill>
                <a:effectLst/>
                <a:latin typeface="Times New Roman" charset="0"/>
                <a:ea typeface="ÇlÇr ñæí©" charset="0"/>
              </a:rPr>
              <a:t> with the blue (</a:t>
            </a:r>
            <a:r>
              <a:rPr kumimoji="0" lang="it-IT" sz="1800" b="0" i="0" u="none" strike="noStrike" cap="none" normalizeH="0" baseline="0" dirty="0" err="1">
                <a:ln>
                  <a:noFill/>
                </a:ln>
                <a:solidFill>
                  <a:schemeClr val="tx1"/>
                </a:solidFill>
                <a:effectLst/>
                <a:latin typeface="Times New Roman" charset="0"/>
                <a:ea typeface="ÇlÇr ñæí©" charset="0"/>
              </a:rPr>
              <a:t>dashed</a:t>
            </a:r>
            <a:r>
              <a:rPr kumimoji="0" lang="it-IT" sz="1800" b="0" i="0" u="none" strike="noStrike" cap="none" normalizeH="0" baseline="0" dirty="0">
                <a:ln>
                  <a:noFill/>
                </a:ln>
                <a:solidFill>
                  <a:schemeClr val="tx1"/>
                </a:solidFill>
                <a:effectLst/>
                <a:latin typeface="Times New Roman" charset="0"/>
                <a:ea typeface="ÇlÇr ñæí©" charset="0"/>
              </a:rPr>
              <a:t> line) for a non-</a:t>
            </a:r>
            <a:r>
              <a:rPr kumimoji="0" lang="it-IT" sz="1800" b="0" i="0" u="none" strike="noStrike" cap="none" normalizeH="0" baseline="0" dirty="0" err="1">
                <a:ln>
                  <a:noFill/>
                </a:ln>
                <a:solidFill>
                  <a:schemeClr val="tx1"/>
                </a:solidFill>
                <a:effectLst/>
                <a:latin typeface="Times New Roman" charset="0"/>
                <a:ea typeface="ÇlÇr ñæí©" charset="0"/>
              </a:rPr>
              <a:t>polymerized</a:t>
            </a:r>
            <a:r>
              <a:rPr kumimoji="0" lang="it-IT" sz="1800" b="0" i="0" u="none" strike="noStrike" cap="none" normalizeH="0" baseline="0" dirty="0">
                <a:ln>
                  <a:noFill/>
                </a:ln>
                <a:solidFill>
                  <a:schemeClr val="tx1"/>
                </a:solidFill>
                <a:effectLst/>
                <a:latin typeface="Times New Roman" charset="0"/>
                <a:ea typeface="ÇlÇr ñæí©" charset="0"/>
              </a:rPr>
              <a:t> </a:t>
            </a:r>
            <a:r>
              <a:rPr kumimoji="0" lang="it-IT" sz="1800" b="0" i="0" u="none" strike="noStrike" cap="none" normalizeH="0" baseline="0" dirty="0" err="1">
                <a:ln>
                  <a:noFill/>
                </a:ln>
                <a:solidFill>
                  <a:schemeClr val="tx1"/>
                </a:solidFill>
                <a:effectLst/>
                <a:latin typeface="Times New Roman" charset="0"/>
                <a:ea typeface="ÇlÇr ñæí©" charset="0"/>
              </a:rPr>
              <a:t>material</a:t>
            </a:r>
            <a:r>
              <a:rPr kumimoji="0" lang="it-IT" sz="1800" b="0" i="0" u="none" strike="noStrike" cap="none" normalizeH="0" baseline="0" dirty="0">
                <a:ln>
                  <a:noFill/>
                </a:ln>
                <a:solidFill>
                  <a:schemeClr val="tx1"/>
                </a:solidFill>
                <a:effectLst/>
                <a:latin typeface="Times New Roman" charset="0"/>
                <a:ea typeface="ÇlÇr ñæí©" charset="0"/>
              </a:rPr>
              <a:t>.</a:t>
            </a:r>
            <a:endParaRPr kumimoji="0" lang="it-IT" sz="1800" b="0" i="0" u="none" strike="noStrike" cap="none" normalizeH="0" baseline="0" dirty="0">
              <a:ln>
                <a:noFill/>
              </a:ln>
              <a:solidFill>
                <a:schemeClr val="tx1"/>
              </a:solidFill>
              <a:effectLst/>
            </a:endParaRPr>
          </a:p>
        </p:txBody>
      </p:sp>
      <p:pic>
        <p:nvPicPr>
          <p:cNvPr id="3" name="Immagine 2"/>
          <p:cNvPicPr>
            <a:picLocks noChangeAspect="1"/>
          </p:cNvPicPr>
          <p:nvPr/>
        </p:nvPicPr>
        <p:blipFill>
          <a:blip r:embed="rId2"/>
          <a:stretch>
            <a:fillRect/>
          </a:stretch>
        </p:blipFill>
        <p:spPr>
          <a:xfrm>
            <a:off x="0" y="750271"/>
            <a:ext cx="6062000" cy="4565587"/>
          </a:xfrm>
          <a:prstGeom prst="rect">
            <a:avLst/>
          </a:prstGeom>
        </p:spPr>
      </p:pic>
      <p:sp>
        <p:nvSpPr>
          <p:cNvPr id="4" name="Rettangolo 3"/>
          <p:cNvSpPr/>
          <p:nvPr/>
        </p:nvSpPr>
        <p:spPr>
          <a:xfrm>
            <a:off x="3002151" y="6435914"/>
            <a:ext cx="6141849" cy="369332"/>
          </a:xfrm>
          <a:prstGeom prst="rect">
            <a:avLst/>
          </a:prstGeom>
        </p:spPr>
        <p:txBody>
          <a:bodyPr wrap="square">
            <a:spAutoFit/>
          </a:bodyPr>
          <a:lstStyle/>
          <a:p>
            <a:r>
              <a:rPr lang="en-US" dirty="0"/>
              <a:t> 	https://</a:t>
            </a:r>
            <a:r>
              <a:rPr lang="en-US" dirty="0" err="1"/>
              <a:t>doi.org</a:t>
            </a:r>
            <a:r>
              <a:rPr lang="en-US" dirty="0"/>
              <a:t>/10.1051/metrology/20150014004 </a:t>
            </a:r>
            <a:endParaRPr lang="it-IT" dirty="0"/>
          </a:p>
        </p:txBody>
      </p:sp>
      <p:sp>
        <p:nvSpPr>
          <p:cNvPr id="5" name="CasellaDiTesto 4"/>
          <p:cNvSpPr txBox="1"/>
          <p:nvPr/>
        </p:nvSpPr>
        <p:spPr>
          <a:xfrm>
            <a:off x="1919356" y="288606"/>
            <a:ext cx="4814539" cy="461665"/>
          </a:xfrm>
          <a:prstGeom prst="rect">
            <a:avLst/>
          </a:prstGeom>
          <a:noFill/>
        </p:spPr>
        <p:txBody>
          <a:bodyPr wrap="none" rtlCol="0">
            <a:spAutoFit/>
          </a:bodyPr>
          <a:lstStyle/>
          <a:p>
            <a:r>
              <a:rPr lang="it-IT" sz="2400" b="1" dirty="0" err="1"/>
              <a:t>Standardization</a:t>
            </a:r>
            <a:r>
              <a:rPr lang="it-IT" sz="2400" b="1" dirty="0"/>
              <a:t> of Fullerene </a:t>
            </a:r>
            <a:r>
              <a:rPr lang="it-IT" sz="2400" b="1" dirty="0" err="1"/>
              <a:t>spectra</a:t>
            </a:r>
            <a:endParaRPr lang="it-IT" sz="2400" b="1" dirty="0"/>
          </a:p>
        </p:txBody>
      </p:sp>
      <p:pic>
        <p:nvPicPr>
          <p:cNvPr id="6" name="Immagine 5"/>
          <p:cNvPicPr>
            <a:picLocks noChangeAspect="1"/>
          </p:cNvPicPr>
          <p:nvPr/>
        </p:nvPicPr>
        <p:blipFill>
          <a:blip r:embed="rId3"/>
          <a:stretch>
            <a:fillRect/>
          </a:stretch>
        </p:blipFill>
        <p:spPr>
          <a:xfrm>
            <a:off x="5616393" y="1105487"/>
            <a:ext cx="3266893" cy="3266893"/>
          </a:xfrm>
          <a:prstGeom prst="rect">
            <a:avLst/>
          </a:prstGeom>
        </p:spPr>
      </p:pic>
    </p:spTree>
    <p:extLst>
      <p:ext uri="{BB962C8B-B14F-4D97-AF65-F5344CB8AC3E}">
        <p14:creationId xmlns:p14="http://schemas.microsoft.com/office/powerpoint/2010/main" val="1649108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02-12 alle 14.48.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4781"/>
            <a:ext cx="9144000" cy="5309166"/>
          </a:xfrm>
          <a:prstGeom prst="rect">
            <a:avLst/>
          </a:prstGeom>
        </p:spPr>
      </p:pic>
      <p:sp>
        <p:nvSpPr>
          <p:cNvPr id="3" name="CasellaDiTesto 2"/>
          <p:cNvSpPr txBox="1"/>
          <p:nvPr/>
        </p:nvSpPr>
        <p:spPr>
          <a:xfrm>
            <a:off x="1010187" y="259745"/>
            <a:ext cx="7773758" cy="1077218"/>
          </a:xfrm>
          <a:prstGeom prst="rect">
            <a:avLst/>
          </a:prstGeom>
          <a:noFill/>
        </p:spPr>
        <p:txBody>
          <a:bodyPr wrap="none" rtlCol="0">
            <a:spAutoFit/>
          </a:bodyPr>
          <a:lstStyle/>
          <a:p>
            <a:pPr algn="ctr"/>
            <a:r>
              <a:rPr lang="it-IT" sz="2800" dirty="0"/>
              <a:t>Free software for </a:t>
            </a:r>
            <a:r>
              <a:rPr lang="it-IT" sz="2800" dirty="0" err="1"/>
              <a:t>spectral</a:t>
            </a:r>
            <a:r>
              <a:rPr lang="it-IT" sz="2800" dirty="0"/>
              <a:t> data </a:t>
            </a:r>
            <a:r>
              <a:rPr lang="it-IT" sz="2800" dirty="0" err="1"/>
              <a:t>analysis</a:t>
            </a:r>
            <a:r>
              <a:rPr lang="it-IT" sz="2800" dirty="0"/>
              <a:t> </a:t>
            </a:r>
            <a:r>
              <a:rPr lang="it-IT" sz="2800" dirty="0" err="1"/>
              <a:t>at</a:t>
            </a:r>
            <a:r>
              <a:rPr lang="it-IT" sz="2800" dirty="0"/>
              <a:t> website:</a:t>
            </a:r>
          </a:p>
          <a:p>
            <a:pPr algn="ctr"/>
            <a:r>
              <a:rPr lang="it-IT" sz="2800" b="1" dirty="0"/>
              <a:t> </a:t>
            </a:r>
            <a:r>
              <a:rPr lang="it-IT" sz="3600" b="1" dirty="0" err="1"/>
              <a:t>HyperSpec.r-forge.r-project.org</a:t>
            </a:r>
            <a:endParaRPr lang="it-IT" sz="3600" b="1" dirty="0"/>
          </a:p>
        </p:txBody>
      </p:sp>
    </p:spTree>
    <p:extLst>
      <p:ext uri="{BB962C8B-B14F-4D97-AF65-F5344CB8AC3E}">
        <p14:creationId xmlns:p14="http://schemas.microsoft.com/office/powerpoint/2010/main" val="3463161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48466" y="76902"/>
            <a:ext cx="4191001" cy="1138773"/>
          </a:xfrm>
          <a:prstGeom prst="rect">
            <a:avLst/>
          </a:prstGeom>
          <a:noFill/>
        </p:spPr>
        <p:txBody>
          <a:bodyPr wrap="square" rtlCol="0">
            <a:spAutoFit/>
          </a:bodyPr>
          <a:lstStyle/>
          <a:p>
            <a:r>
              <a:rPr lang="it-IT" sz="3200" b="1" dirty="0"/>
              <a:t>…and </a:t>
            </a:r>
            <a:r>
              <a:rPr lang="it-IT" sz="3200" b="1" dirty="0" err="1"/>
              <a:t>that’s</a:t>
            </a:r>
            <a:r>
              <a:rPr lang="it-IT" sz="3200" b="1" dirty="0"/>
              <a:t> </a:t>
            </a:r>
            <a:r>
              <a:rPr lang="it-IT" sz="3200" b="1" dirty="0" err="1"/>
              <a:t>all</a:t>
            </a:r>
            <a:r>
              <a:rPr lang="it-IT" sz="3200" b="1" dirty="0"/>
              <a:t>, </a:t>
            </a:r>
            <a:r>
              <a:rPr lang="it-IT" sz="3200" b="1" dirty="0" err="1"/>
              <a:t>volks</a:t>
            </a:r>
            <a:r>
              <a:rPr lang="it-IT" sz="3200" b="1" dirty="0"/>
              <a:t>!</a:t>
            </a:r>
          </a:p>
          <a:p>
            <a:endParaRPr lang="it-IT" dirty="0"/>
          </a:p>
          <a:p>
            <a:endParaRPr lang="it-IT" dirty="0"/>
          </a:p>
        </p:txBody>
      </p:sp>
      <p:pic>
        <p:nvPicPr>
          <p:cNvPr id="4" name="Immagine 3"/>
          <p:cNvPicPr>
            <a:picLocks noChangeAspect="1"/>
          </p:cNvPicPr>
          <p:nvPr/>
        </p:nvPicPr>
        <p:blipFill>
          <a:blip r:embed="rId2"/>
          <a:stretch>
            <a:fillRect/>
          </a:stretch>
        </p:blipFill>
        <p:spPr>
          <a:xfrm>
            <a:off x="889000" y="1215675"/>
            <a:ext cx="7340600" cy="5491113"/>
          </a:xfrm>
          <a:prstGeom prst="rect">
            <a:avLst/>
          </a:prstGeom>
        </p:spPr>
      </p:pic>
    </p:spTree>
    <p:extLst>
      <p:ext uri="{BB962C8B-B14F-4D97-AF65-F5344CB8AC3E}">
        <p14:creationId xmlns:p14="http://schemas.microsoft.com/office/powerpoint/2010/main" val="353647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304800" y="152400"/>
            <a:ext cx="8534400" cy="1524000"/>
          </a:xfrm>
          <a:noFill/>
          <a:extLst>
            <a:ext uri="{909E8E84-426E-40dd-AFC4-6F175D3DCCD1}">
              <a14:hiddenFill xmlns:a14="http://schemas.microsoft.com/office/drawing/2010/main" xmlns="">
                <a:solidFill>
                  <a:srgbClr val="FF9999"/>
                </a:solidFill>
              </a14:hiddenFill>
            </a:ext>
          </a:extLst>
        </p:spPr>
        <p:txBody>
          <a:bodyPr>
            <a:normAutofit/>
          </a:bodyPr>
          <a:lstStyle/>
          <a:p>
            <a:pPr algn="l"/>
            <a:r>
              <a:rPr lang="it-IT" sz="2000" dirty="0" err="1"/>
              <a:t>Each</a:t>
            </a:r>
            <a:r>
              <a:rPr lang="it-IT" sz="2000" dirty="0"/>
              <a:t> band </a:t>
            </a:r>
            <a:r>
              <a:rPr lang="it-IT" sz="2000" dirty="0" err="1"/>
              <a:t>shifts</a:t>
            </a:r>
            <a:r>
              <a:rPr lang="it-IT" sz="2000" dirty="0"/>
              <a:t> </a:t>
            </a:r>
            <a:r>
              <a:rPr lang="it-IT" sz="2000" dirty="0" err="1"/>
              <a:t>differently</a:t>
            </a:r>
            <a:r>
              <a:rPr lang="it-IT" sz="2000" dirty="0"/>
              <a:t> under stress: i.e. </a:t>
            </a:r>
            <a:r>
              <a:rPr lang="it-IT" sz="2000" dirty="0" err="1"/>
              <a:t>it</a:t>
            </a:r>
            <a:r>
              <a:rPr lang="it-IT" sz="2000" dirty="0"/>
              <a:t> </a:t>
            </a:r>
            <a:r>
              <a:rPr lang="it-IT" sz="2000" dirty="0" err="1"/>
              <a:t>has</a:t>
            </a:r>
            <a:r>
              <a:rPr lang="it-IT" sz="2000" dirty="0"/>
              <a:t> </a:t>
            </a:r>
            <a:r>
              <a:rPr lang="it-IT" sz="2000" dirty="0" err="1"/>
              <a:t>its</a:t>
            </a:r>
            <a:r>
              <a:rPr lang="it-IT" sz="2000" dirty="0"/>
              <a:t> </a:t>
            </a:r>
            <a:r>
              <a:rPr lang="it-IT" sz="2000" dirty="0" err="1"/>
              <a:t>own</a:t>
            </a:r>
            <a:r>
              <a:rPr lang="it-IT" sz="2000" dirty="0"/>
              <a:t> </a:t>
            </a:r>
            <a:r>
              <a:rPr lang="it-IT" sz="2000" dirty="0" err="1"/>
              <a:t>Piezo-Spectroscopic</a:t>
            </a:r>
            <a:r>
              <a:rPr lang="it-IT" sz="2000" dirty="0"/>
              <a:t> </a:t>
            </a:r>
            <a:r>
              <a:rPr lang="it-IT" sz="2000" dirty="0" err="1"/>
              <a:t>coefficient</a:t>
            </a:r>
            <a:r>
              <a:rPr lang="it-IT" sz="2000" dirty="0"/>
              <a:t> (</a:t>
            </a:r>
            <a:r>
              <a:rPr lang="it-IT" sz="2000" dirty="0" err="1"/>
              <a:t>reported</a:t>
            </a:r>
            <a:r>
              <a:rPr lang="it-IT" sz="2000" dirty="0"/>
              <a:t> </a:t>
            </a:r>
            <a:r>
              <a:rPr lang="it-IT" sz="2000" dirty="0" err="1"/>
              <a:t>here</a:t>
            </a:r>
            <a:r>
              <a:rPr lang="it-IT" sz="2000" dirty="0"/>
              <a:t> </a:t>
            </a:r>
            <a:r>
              <a:rPr lang="it-IT" sz="2000" dirty="0" err="1"/>
              <a:t>is</a:t>
            </a:r>
            <a:r>
              <a:rPr lang="it-IT" sz="2000" dirty="0"/>
              <a:t> the case of </a:t>
            </a:r>
            <a:r>
              <a:rPr lang="it-IT" sz="2000" i="1" dirty="0"/>
              <a:t>t-</a:t>
            </a:r>
            <a:r>
              <a:rPr lang="it-IT" sz="2000" dirty="0" err="1"/>
              <a:t>zirconia</a:t>
            </a:r>
            <a:r>
              <a:rPr lang="it-IT" sz="2000" dirty="0"/>
              <a:t> (in </a:t>
            </a:r>
            <a:r>
              <a:rPr lang="it-IT" sz="2000" dirty="0" err="1"/>
              <a:t>tension</a:t>
            </a:r>
            <a:r>
              <a:rPr lang="it-IT" sz="2000" dirty="0"/>
              <a:t>).</a:t>
            </a:r>
          </a:p>
        </p:txBody>
      </p:sp>
      <p:pic>
        <p:nvPicPr>
          <p:cNvPr id="1884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6680"/>
            <a:ext cx="7239000" cy="5327650"/>
          </a:xfrm>
          <a:prstGeom prst="rect">
            <a:avLst/>
          </a:prstGeom>
          <a:solidFill>
            <a:schemeClr val="bg1"/>
          </a:solidFill>
          <a:ln>
            <a:noFill/>
          </a:ln>
          <a:effectLst/>
        </p:spPr>
      </p:pic>
      <p:sp>
        <p:nvSpPr>
          <p:cNvPr id="188420" name="Text Box 4"/>
          <p:cNvSpPr txBox="1">
            <a:spLocks noChangeArrowheads="1"/>
          </p:cNvSpPr>
          <p:nvPr/>
        </p:nvSpPr>
        <p:spPr bwMode="auto">
          <a:xfrm>
            <a:off x="381000" y="6623050"/>
            <a:ext cx="7115175" cy="403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just"/>
            <a:r>
              <a:rPr lang="en-GB" sz="1000" dirty="0">
                <a:latin typeface="New York" charset="0"/>
              </a:rPr>
              <a:t>H. </a:t>
            </a:r>
            <a:r>
              <a:rPr lang="en-GB" sz="1000" dirty="0" err="1">
                <a:latin typeface="New York" charset="0"/>
              </a:rPr>
              <a:t>Tomaszewski</a:t>
            </a:r>
            <a:r>
              <a:rPr lang="en-GB" sz="1000" dirty="0">
                <a:latin typeface="New York" charset="0"/>
              </a:rPr>
              <a:t>, J. </a:t>
            </a:r>
            <a:r>
              <a:rPr lang="en-GB" sz="1000" dirty="0" err="1">
                <a:latin typeface="New York" charset="0"/>
              </a:rPr>
              <a:t>Strzeszewski</a:t>
            </a:r>
            <a:r>
              <a:rPr lang="en-GB" sz="1000" dirty="0">
                <a:latin typeface="New York" charset="0"/>
              </a:rPr>
              <a:t> L. </a:t>
            </a:r>
            <a:r>
              <a:rPr lang="en-GB" sz="1000" dirty="0" err="1">
                <a:latin typeface="New York" charset="0"/>
              </a:rPr>
              <a:t>Adamowicz</a:t>
            </a:r>
            <a:r>
              <a:rPr lang="en-GB" sz="1000" dirty="0">
                <a:latin typeface="New York" charset="0"/>
              </a:rPr>
              <a:t> and </a:t>
            </a:r>
            <a:r>
              <a:rPr lang="en-GB" sz="1000" b="1" dirty="0">
                <a:latin typeface="New York" charset="0"/>
              </a:rPr>
              <a:t>V. Sergo</a:t>
            </a:r>
            <a:r>
              <a:rPr lang="en-GB" sz="1000" dirty="0">
                <a:latin typeface="New York" charset="0"/>
              </a:rPr>
              <a:t>, </a:t>
            </a:r>
            <a:r>
              <a:rPr lang="it-IT" sz="1000" dirty="0" err="1">
                <a:latin typeface="New York" charset="0"/>
              </a:rPr>
              <a:t>J</a:t>
            </a:r>
            <a:r>
              <a:rPr lang="it-IT" sz="1000" dirty="0">
                <a:latin typeface="New York" charset="0"/>
              </a:rPr>
              <a:t>. </a:t>
            </a:r>
            <a:r>
              <a:rPr lang="it-IT" sz="1000" dirty="0" err="1">
                <a:latin typeface="New York" charset="0"/>
              </a:rPr>
              <a:t>Am</a:t>
            </a:r>
            <a:r>
              <a:rPr lang="it-IT" sz="1000" dirty="0">
                <a:latin typeface="New York" charset="0"/>
              </a:rPr>
              <a:t>. </a:t>
            </a:r>
            <a:r>
              <a:rPr lang="it-IT" sz="1000" dirty="0" err="1">
                <a:latin typeface="New York" charset="0"/>
              </a:rPr>
              <a:t>Ceram</a:t>
            </a:r>
            <a:r>
              <a:rPr lang="it-IT" sz="1000" dirty="0">
                <a:latin typeface="New York" charset="0"/>
              </a:rPr>
              <a:t>. </a:t>
            </a:r>
            <a:r>
              <a:rPr lang="it-IT" sz="1000" dirty="0" err="1">
                <a:latin typeface="New York" charset="0"/>
              </a:rPr>
              <a:t>Soc</a:t>
            </a:r>
            <a:r>
              <a:rPr lang="it-IT" sz="1000" dirty="0">
                <a:latin typeface="New York" charset="0"/>
              </a:rPr>
              <a:t>., 85 (11) 2855-57 (2002).</a:t>
            </a:r>
          </a:p>
          <a:p>
            <a:pPr algn="just"/>
            <a:endParaRPr lang="it-IT" sz="1000" dirty="0"/>
          </a:p>
        </p:txBody>
      </p:sp>
    </p:spTree>
    <p:extLst>
      <p:ext uri="{BB962C8B-B14F-4D97-AF65-F5344CB8AC3E}">
        <p14:creationId xmlns:p14="http://schemas.microsoft.com/office/powerpoint/2010/main" val="2427136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asellaDiTesto 6"/>
          <p:cNvSpPr txBox="1"/>
          <p:nvPr/>
        </p:nvSpPr>
        <p:spPr>
          <a:xfrm>
            <a:off x="6617262" y="6488668"/>
            <a:ext cx="2295520" cy="276999"/>
          </a:xfrm>
          <a:prstGeom prst="rect">
            <a:avLst/>
          </a:prstGeom>
          <a:noFill/>
        </p:spPr>
        <p:txBody>
          <a:bodyPr wrap="none" rtlCol="0">
            <a:spAutoFit/>
          </a:bodyPr>
          <a:lstStyle/>
          <a:p>
            <a:r>
              <a:rPr lang="it-IT" sz="1200" dirty="0"/>
              <a:t>Sergo et al, </a:t>
            </a:r>
            <a:r>
              <a:rPr lang="it-IT" sz="1200" dirty="0" err="1"/>
              <a:t>J</a:t>
            </a:r>
            <a:r>
              <a:rPr lang="it-IT" sz="1200" dirty="0"/>
              <a:t> </a:t>
            </a:r>
            <a:r>
              <a:rPr lang="it-IT" sz="1200" dirty="0" err="1"/>
              <a:t>Am</a:t>
            </a:r>
            <a:r>
              <a:rPr lang="it-IT" sz="1200" dirty="0"/>
              <a:t> </a:t>
            </a:r>
            <a:r>
              <a:rPr lang="it-IT" sz="1200" dirty="0" err="1"/>
              <a:t>Ceram</a:t>
            </a:r>
            <a:r>
              <a:rPr lang="it-IT" sz="1200" dirty="0"/>
              <a:t> </a:t>
            </a:r>
            <a:r>
              <a:rPr lang="it-IT" sz="1200" dirty="0" err="1"/>
              <a:t>Soc</a:t>
            </a:r>
            <a:r>
              <a:rPr lang="it-IT" sz="1200" dirty="0"/>
              <a:t>, 1995</a:t>
            </a:r>
          </a:p>
        </p:txBody>
      </p:sp>
      <p:grpSp>
        <p:nvGrpSpPr>
          <p:cNvPr id="13" name="Gruppo 12"/>
          <p:cNvGrpSpPr/>
          <p:nvPr/>
        </p:nvGrpSpPr>
        <p:grpSpPr>
          <a:xfrm>
            <a:off x="998957" y="0"/>
            <a:ext cx="7086600" cy="5892800"/>
            <a:chOff x="-7586243" y="-2000521"/>
            <a:chExt cx="7086600" cy="5892800"/>
          </a:xfrm>
        </p:grpSpPr>
        <p:pic>
          <p:nvPicPr>
            <p:cNvPr id="6" name="Immagine 5"/>
            <p:cNvPicPr>
              <a:picLocks noChangeAspect="1"/>
            </p:cNvPicPr>
            <p:nvPr/>
          </p:nvPicPr>
          <p:blipFill>
            <a:blip r:embed="rId2"/>
            <a:stretch>
              <a:fillRect/>
            </a:stretch>
          </p:blipFill>
          <p:spPr>
            <a:xfrm>
              <a:off x="-7586243" y="-2000521"/>
              <a:ext cx="7086600" cy="5892800"/>
            </a:xfrm>
            <a:prstGeom prst="rect">
              <a:avLst/>
            </a:prstGeom>
          </p:spPr>
        </p:pic>
        <p:cxnSp>
          <p:nvCxnSpPr>
            <p:cNvPr id="11" name="Connettore 1 10"/>
            <p:cNvCxnSpPr/>
            <p:nvPr/>
          </p:nvCxnSpPr>
          <p:spPr>
            <a:xfrm>
              <a:off x="-6400800" y="1992103"/>
              <a:ext cx="5537200" cy="0"/>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12" name="CasellaDiTesto 11"/>
            <p:cNvSpPr txBox="1"/>
            <p:nvPr/>
          </p:nvSpPr>
          <p:spPr>
            <a:xfrm>
              <a:off x="-6096000" y="990600"/>
              <a:ext cx="3476733" cy="369332"/>
            </a:xfrm>
            <a:prstGeom prst="rect">
              <a:avLst/>
            </a:prstGeom>
            <a:noFill/>
          </p:spPr>
          <p:txBody>
            <a:bodyPr wrap="none" rtlCol="0">
              <a:spAutoFit/>
            </a:bodyPr>
            <a:lstStyle/>
            <a:p>
              <a:r>
                <a:rPr lang="it-IT" dirty="0"/>
                <a:t>Auto </a:t>
              </a:r>
              <a:r>
                <a:rPr lang="it-IT" dirty="0" err="1"/>
                <a:t>catalytic</a:t>
              </a:r>
              <a:r>
                <a:rPr lang="it-IT" dirty="0"/>
                <a:t> t-m </a:t>
              </a:r>
              <a:r>
                <a:rPr lang="it-IT" dirty="0" err="1"/>
                <a:t>transformation</a:t>
              </a:r>
              <a:r>
                <a:rPr lang="it-IT" dirty="0"/>
                <a:t>!!</a:t>
              </a:r>
            </a:p>
          </p:txBody>
        </p:sp>
      </p:grpSp>
    </p:spTree>
    <p:extLst>
      <p:ext uri="{BB962C8B-B14F-4D97-AF65-F5344CB8AC3E}">
        <p14:creationId xmlns:p14="http://schemas.microsoft.com/office/powerpoint/2010/main" val="30807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543032" y="214290"/>
            <a:ext cx="5834226" cy="584775"/>
          </a:xfrm>
          <a:prstGeom prst="rect">
            <a:avLst/>
          </a:prstGeom>
          <a:noFill/>
        </p:spPr>
        <p:txBody>
          <a:bodyPr wrap="none">
            <a:spAutoFit/>
          </a:bodyPr>
          <a:lstStyle/>
          <a:p>
            <a:pPr fontAlgn="auto">
              <a:spcBef>
                <a:spcPts val="0"/>
              </a:spcBef>
              <a:spcAft>
                <a:spcPts val="0"/>
              </a:spcAft>
              <a:defRPr/>
            </a:pPr>
            <a:r>
              <a:rPr lang="en-US" sz="3200" dirty="0">
                <a:ln w="18415" cmpd="sng">
                  <a:solidFill>
                    <a:srgbClr val="FFFFFF"/>
                  </a:solidFill>
                  <a:prstDash val="solid"/>
                </a:ln>
                <a:solidFill>
                  <a:srgbClr val="FFFFFF"/>
                </a:solidFill>
                <a:effectLst>
                  <a:glow rad="139700">
                    <a:schemeClr val="tx1">
                      <a:alpha val="40000"/>
                    </a:schemeClr>
                  </a:glow>
                  <a:outerShdw blurRad="63500" dir="3600000" algn="tl" rotWithShape="0">
                    <a:srgbClr val="000000">
                      <a:alpha val="70000"/>
                    </a:srgbClr>
                  </a:outerShdw>
                </a:effectLst>
                <a:latin typeface="+mj-lt"/>
              </a:rPr>
              <a:t>“Elastic” and “inelastic” scattering</a:t>
            </a:r>
          </a:p>
        </p:txBody>
      </p:sp>
      <p:grpSp>
        <p:nvGrpSpPr>
          <p:cNvPr id="2" name="Gruppo 59"/>
          <p:cNvGrpSpPr>
            <a:grpSpLocks noChangeAspect="1"/>
          </p:cNvGrpSpPr>
          <p:nvPr/>
        </p:nvGrpSpPr>
        <p:grpSpPr>
          <a:xfrm>
            <a:off x="709694" y="1581252"/>
            <a:ext cx="1823942" cy="2301753"/>
            <a:chOff x="1109758" y="1524100"/>
            <a:chExt cx="2290668" cy="2890745"/>
          </a:xfrm>
        </p:grpSpPr>
        <p:pic>
          <p:nvPicPr>
            <p:cNvPr id="232455" name="Picture 7"/>
            <p:cNvPicPr>
              <a:picLocks noChangeAspect="1" noChangeArrowheads="1"/>
            </p:cNvPicPr>
            <p:nvPr/>
          </p:nvPicPr>
          <p:blipFill>
            <a:blip r:embed="rId2" cstate="print"/>
            <a:srcRect l="820" t="820" r="820" b="820"/>
            <a:stretch>
              <a:fillRect/>
            </a:stretch>
          </p:blipFill>
          <p:spPr bwMode="auto">
            <a:xfrm>
              <a:off x="1109758" y="1524100"/>
              <a:ext cx="2290668" cy="2290668"/>
            </a:xfrm>
            <a:prstGeom prst="rect">
              <a:avLst/>
            </a:prstGeom>
            <a:noFill/>
            <a:ln w="9525">
              <a:noFill/>
              <a:miter lim="800000"/>
              <a:headEnd/>
              <a:tailEnd/>
            </a:ln>
          </p:spPr>
        </p:pic>
        <p:grpSp>
          <p:nvGrpSpPr>
            <p:cNvPr id="3" name="Gruppo 18"/>
            <p:cNvGrpSpPr/>
            <p:nvPr/>
          </p:nvGrpSpPr>
          <p:grpSpPr>
            <a:xfrm>
              <a:off x="1414318" y="2624014"/>
              <a:ext cx="1771795" cy="1790831"/>
              <a:chOff x="1414318" y="3552694"/>
              <a:chExt cx="2242780" cy="2257425"/>
            </a:xfrm>
          </p:grpSpPr>
          <p:grpSp>
            <p:nvGrpSpPr>
              <p:cNvPr id="5" name="Gruppo 16"/>
              <p:cNvGrpSpPr/>
              <p:nvPr/>
            </p:nvGrpSpPr>
            <p:grpSpPr>
              <a:xfrm>
                <a:off x="1414318" y="3552694"/>
                <a:ext cx="2242780" cy="2257425"/>
                <a:chOff x="1742931" y="4481381"/>
                <a:chExt cx="2242780" cy="2257425"/>
              </a:xfrm>
            </p:grpSpPr>
            <p:pic>
              <p:nvPicPr>
                <p:cNvPr id="232449" name="Picture 1"/>
                <p:cNvPicPr>
                  <a:picLocks noChangeAspect="1" noChangeArrowheads="1"/>
                </p:cNvPicPr>
                <p:nvPr/>
              </p:nvPicPr>
              <p:blipFill>
                <a:blip r:embed="rId3" cstate="print">
                  <a:clrChange>
                    <a:clrFrom>
                      <a:srgbClr val="FFFFFF"/>
                    </a:clrFrom>
                    <a:clrTo>
                      <a:srgbClr val="FFFFFF">
                        <a:alpha val="0"/>
                      </a:srgbClr>
                    </a:clrTo>
                  </a:clrChange>
                </a:blip>
                <a:srcRect r="6562"/>
                <a:stretch>
                  <a:fillRect/>
                </a:stretch>
              </p:blipFill>
              <p:spPr bwMode="auto">
                <a:xfrm rot="11188271">
                  <a:off x="1742931" y="4481381"/>
                  <a:ext cx="2242780" cy="2257425"/>
                </a:xfrm>
                <a:prstGeom prst="rect">
                  <a:avLst/>
                </a:prstGeom>
                <a:noFill/>
                <a:ln w="9525">
                  <a:noFill/>
                  <a:miter lim="800000"/>
                  <a:headEnd/>
                  <a:tailEnd/>
                </a:ln>
              </p:spPr>
            </p:pic>
            <p:sp>
              <p:nvSpPr>
                <p:cNvPr id="16" name="Ovale 15"/>
                <p:cNvSpPr/>
                <p:nvPr/>
              </p:nvSpPr>
              <p:spPr>
                <a:xfrm>
                  <a:off x="3086100" y="5915026"/>
                  <a:ext cx="728663" cy="7143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2458" name="Picture 1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733678" y="4961958"/>
                <a:ext cx="776319" cy="781618"/>
              </a:xfrm>
              <a:prstGeom prst="rect">
                <a:avLst/>
              </a:prstGeom>
              <a:noFill/>
              <a:ln w="9525">
                <a:noFill/>
                <a:miter lim="800000"/>
                <a:headEnd/>
                <a:tailEnd/>
              </a:ln>
            </p:spPr>
          </p:pic>
        </p:grpSp>
      </p:grpSp>
      <p:grpSp>
        <p:nvGrpSpPr>
          <p:cNvPr id="6" name="Gruppo 60"/>
          <p:cNvGrpSpPr>
            <a:grpSpLocks noChangeAspect="1"/>
          </p:cNvGrpSpPr>
          <p:nvPr/>
        </p:nvGrpSpPr>
        <p:grpSpPr>
          <a:xfrm>
            <a:off x="776376" y="4548290"/>
            <a:ext cx="1823942" cy="1823942"/>
            <a:chOff x="5319808" y="1547915"/>
            <a:chExt cx="2290668" cy="2290668"/>
          </a:xfrm>
        </p:grpSpPr>
        <p:pic>
          <p:nvPicPr>
            <p:cNvPr id="23" name="Picture 7"/>
            <p:cNvPicPr>
              <a:picLocks noChangeAspect="1" noChangeArrowheads="1"/>
            </p:cNvPicPr>
            <p:nvPr/>
          </p:nvPicPr>
          <p:blipFill>
            <a:blip r:embed="rId2" cstate="print"/>
            <a:srcRect l="820" t="820" r="820" b="820"/>
            <a:stretch>
              <a:fillRect/>
            </a:stretch>
          </p:blipFill>
          <p:spPr bwMode="auto">
            <a:xfrm>
              <a:off x="5319808" y="1547915"/>
              <a:ext cx="2290668" cy="2290668"/>
            </a:xfrm>
            <a:prstGeom prst="rect">
              <a:avLst/>
            </a:prstGeom>
            <a:noFill/>
            <a:ln w="9525">
              <a:noFill/>
              <a:miter lim="800000"/>
              <a:headEnd/>
              <a:tailEnd/>
            </a:ln>
          </p:spPr>
        </p:pic>
        <p:grpSp>
          <p:nvGrpSpPr>
            <p:cNvPr id="7" name="Gruppo 23"/>
            <p:cNvGrpSpPr>
              <a:grpSpLocks noChangeAspect="1"/>
            </p:cNvGrpSpPr>
            <p:nvPr/>
          </p:nvGrpSpPr>
          <p:grpSpPr>
            <a:xfrm>
              <a:off x="5895976" y="2000259"/>
              <a:ext cx="1265104" cy="1328736"/>
              <a:chOff x="4667252" y="4386262"/>
              <a:chExt cx="1504949" cy="1580644"/>
            </a:xfrm>
          </p:grpSpPr>
          <p:grpSp>
            <p:nvGrpSpPr>
              <p:cNvPr id="8" name="Gruppo 20"/>
              <p:cNvGrpSpPr/>
              <p:nvPr/>
            </p:nvGrpSpPr>
            <p:grpSpPr>
              <a:xfrm>
                <a:off x="4667252" y="4386262"/>
                <a:ext cx="1504949" cy="1580644"/>
                <a:chOff x="4667251" y="1171574"/>
                <a:chExt cx="2562224" cy="2637920"/>
              </a:xfrm>
            </p:grpSpPr>
            <p:pic>
              <p:nvPicPr>
                <p:cNvPr id="232451" name="Picture 3"/>
                <p:cNvPicPr>
                  <a:picLocks noChangeAspect="1" noChangeArrowheads="1"/>
                </p:cNvPicPr>
                <p:nvPr/>
              </p:nvPicPr>
              <p:blipFill>
                <a:blip r:embed="rId5" cstate="print">
                  <a:clrChange>
                    <a:clrFrom>
                      <a:srgbClr val="FFFFFF"/>
                    </a:clrFrom>
                    <a:clrTo>
                      <a:srgbClr val="FFFFFF">
                        <a:alpha val="0"/>
                      </a:srgbClr>
                    </a:clrTo>
                  </a:clrChange>
                </a:blip>
                <a:srcRect b="4398"/>
                <a:stretch>
                  <a:fillRect/>
                </a:stretch>
              </p:blipFill>
              <p:spPr bwMode="auto">
                <a:xfrm>
                  <a:off x="4667251" y="1171574"/>
                  <a:ext cx="2562224" cy="2637920"/>
                </a:xfrm>
                <a:prstGeom prst="rect">
                  <a:avLst/>
                </a:prstGeom>
                <a:noFill/>
                <a:ln w="9525">
                  <a:noFill/>
                  <a:miter lim="800000"/>
                  <a:headEnd/>
                  <a:tailEnd/>
                </a:ln>
              </p:spPr>
            </p:pic>
            <p:sp>
              <p:nvSpPr>
                <p:cNvPr id="20" name="Ovale 19"/>
                <p:cNvSpPr/>
                <p:nvPr/>
              </p:nvSpPr>
              <p:spPr>
                <a:xfrm>
                  <a:off x="5214939" y="2114550"/>
                  <a:ext cx="1028700" cy="9429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980549" y="4925036"/>
                <a:ext cx="621002" cy="611986"/>
              </a:xfrm>
              <a:prstGeom prst="rect">
                <a:avLst/>
              </a:prstGeom>
              <a:noFill/>
              <a:ln w="9525">
                <a:noFill/>
                <a:miter lim="800000"/>
                <a:headEnd/>
                <a:tailEnd/>
              </a:ln>
            </p:spPr>
          </p:pic>
        </p:grpSp>
      </p:grpSp>
      <p:sp>
        <p:nvSpPr>
          <p:cNvPr id="22" name="CasellaDiTesto 21"/>
          <p:cNvSpPr txBox="1"/>
          <p:nvPr/>
        </p:nvSpPr>
        <p:spPr>
          <a:xfrm>
            <a:off x="771504" y="1100139"/>
            <a:ext cx="1710725" cy="369332"/>
          </a:xfrm>
          <a:prstGeom prst="rect">
            <a:avLst/>
          </a:prstGeom>
          <a:noFill/>
        </p:spPr>
        <p:txBody>
          <a:bodyPr wrap="none" rtlCol="0">
            <a:spAutoFit/>
          </a:bodyPr>
          <a:lstStyle/>
          <a:p>
            <a:r>
              <a:rPr lang="en-US" dirty="0"/>
              <a:t>elastic process</a:t>
            </a:r>
          </a:p>
        </p:txBody>
      </p:sp>
      <p:sp>
        <p:nvSpPr>
          <p:cNvPr id="26" name="CasellaDiTesto 25"/>
          <p:cNvSpPr txBox="1"/>
          <p:nvPr/>
        </p:nvSpPr>
        <p:spPr>
          <a:xfrm>
            <a:off x="781032" y="4067175"/>
            <a:ext cx="1915909" cy="369332"/>
          </a:xfrm>
          <a:prstGeom prst="rect">
            <a:avLst/>
          </a:prstGeom>
          <a:noFill/>
        </p:spPr>
        <p:txBody>
          <a:bodyPr wrap="none" rtlCol="0">
            <a:spAutoFit/>
          </a:bodyPr>
          <a:lstStyle/>
          <a:p>
            <a:r>
              <a:rPr lang="en-US" b="1" i="1" dirty="0"/>
              <a:t>in</a:t>
            </a:r>
            <a:r>
              <a:rPr lang="en-US" dirty="0"/>
              <a:t>elastic process</a:t>
            </a:r>
          </a:p>
        </p:txBody>
      </p:sp>
      <p:sp>
        <p:nvSpPr>
          <p:cNvPr id="28" name="Ovale 27"/>
          <p:cNvSpPr>
            <a:spLocks noChangeAspect="1"/>
          </p:cNvSpPr>
          <p:nvPr/>
        </p:nvSpPr>
        <p:spPr>
          <a:xfrm rot="16200000">
            <a:off x="5682742" y="2640112"/>
            <a:ext cx="230241" cy="214887"/>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e 38"/>
          <p:cNvSpPr>
            <a:spLocks noChangeAspect="1"/>
          </p:cNvSpPr>
          <p:nvPr/>
        </p:nvSpPr>
        <p:spPr>
          <a:xfrm rot="16200000">
            <a:off x="7463093" y="3236692"/>
            <a:ext cx="230240" cy="227031"/>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Ovale 41"/>
          <p:cNvSpPr/>
          <p:nvPr/>
        </p:nvSpPr>
        <p:spPr>
          <a:xfrm rot="14928281">
            <a:off x="6604989" y="1854882"/>
            <a:ext cx="534903" cy="226107"/>
          </a:xfrm>
          <a:prstGeom prst="ellipse">
            <a:avLst/>
          </a:prstGeom>
          <a:solidFill>
            <a:schemeClr val="bg1">
              <a:lumMod val="75000"/>
              <a:alpha val="60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a:p>
        </p:txBody>
      </p:sp>
      <p:sp>
        <p:nvSpPr>
          <p:cNvPr id="43" name="Ovale 42"/>
          <p:cNvSpPr/>
          <p:nvPr/>
        </p:nvSpPr>
        <p:spPr>
          <a:xfrm rot="17928731">
            <a:off x="6783289" y="2446562"/>
            <a:ext cx="534903" cy="226106"/>
          </a:xfrm>
          <a:prstGeom prst="ellipse">
            <a:avLst/>
          </a:prstGeom>
          <a:solidFill>
            <a:schemeClr val="bg1">
              <a:lumMod val="75000"/>
              <a:alpha val="60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a:p>
        </p:txBody>
      </p:sp>
      <p:sp>
        <p:nvSpPr>
          <p:cNvPr id="44" name="Ovale 43"/>
          <p:cNvSpPr/>
          <p:nvPr/>
        </p:nvSpPr>
        <p:spPr>
          <a:xfrm rot="15851436">
            <a:off x="6346582" y="2467232"/>
            <a:ext cx="534903" cy="226107"/>
          </a:xfrm>
          <a:prstGeom prst="ellipse">
            <a:avLst/>
          </a:prstGeom>
          <a:solidFill>
            <a:schemeClr val="bg1">
              <a:lumMod val="75000"/>
              <a:alpha val="60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a:p>
        </p:txBody>
      </p:sp>
      <p:cxnSp>
        <p:nvCxnSpPr>
          <p:cNvPr id="47" name="Connettore 2 46"/>
          <p:cNvCxnSpPr/>
          <p:nvPr/>
        </p:nvCxnSpPr>
        <p:spPr>
          <a:xfrm>
            <a:off x="5892432" y="2766338"/>
            <a:ext cx="988408" cy="1292"/>
          </a:xfrm>
          <a:prstGeom prst="straightConnector1">
            <a:avLst/>
          </a:prstGeom>
          <a:ln>
            <a:prstDash val="solid"/>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48" name="Connettore 2 47"/>
          <p:cNvCxnSpPr/>
          <p:nvPr/>
        </p:nvCxnSpPr>
        <p:spPr>
          <a:xfrm rot="5400000">
            <a:off x="6444777" y="2796701"/>
            <a:ext cx="465133" cy="406991"/>
          </a:xfrm>
          <a:prstGeom prst="straightConnector1">
            <a:avLst/>
          </a:prstGeom>
          <a:ln>
            <a:prstDash val="solid"/>
            <a:tailEnd type="arrow"/>
          </a:ln>
        </p:spPr>
        <p:style>
          <a:lnRef idx="2">
            <a:schemeClr val="dk1"/>
          </a:lnRef>
          <a:fillRef idx="0">
            <a:schemeClr val="dk1"/>
          </a:fillRef>
          <a:effectRef idx="1">
            <a:schemeClr val="dk1"/>
          </a:effectRef>
          <a:fontRef idx="minor">
            <a:schemeClr val="tx1"/>
          </a:fontRef>
        </p:style>
      </p:cxnSp>
      <p:sp>
        <p:nvSpPr>
          <p:cNvPr id="62" name="CasellaDiTesto 61"/>
          <p:cNvSpPr txBox="1"/>
          <p:nvPr/>
        </p:nvSpPr>
        <p:spPr>
          <a:xfrm>
            <a:off x="2782807" y="2009785"/>
            <a:ext cx="1759649" cy="830997"/>
          </a:xfrm>
          <a:prstGeom prst="rect">
            <a:avLst/>
          </a:prstGeom>
          <a:noFill/>
        </p:spPr>
        <p:txBody>
          <a:bodyPr wrap="none" rtlCol="0">
            <a:spAutoFit/>
          </a:bodyPr>
          <a:lstStyle/>
          <a:p>
            <a:pPr algn="ctr"/>
            <a:r>
              <a:rPr lang="en-US" sz="2400" dirty="0">
                <a:latin typeface="Times New Roman" pitchFamily="18" charset="0"/>
                <a:cs typeface="Times New Roman" pitchFamily="18" charset="0"/>
              </a:rPr>
              <a:t>no energy is </a:t>
            </a:r>
          </a:p>
          <a:p>
            <a:pPr algn="ctr"/>
            <a:r>
              <a:rPr lang="en-US" sz="2400" dirty="0">
                <a:latin typeface="Times New Roman" pitchFamily="18" charset="0"/>
                <a:cs typeface="Times New Roman" pitchFamily="18" charset="0"/>
              </a:rPr>
              <a:t>exchanged</a:t>
            </a:r>
          </a:p>
        </p:txBody>
      </p:sp>
      <p:sp>
        <p:nvSpPr>
          <p:cNvPr id="63" name="CasellaDiTesto 62"/>
          <p:cNvSpPr txBox="1"/>
          <p:nvPr/>
        </p:nvSpPr>
        <p:spPr>
          <a:xfrm>
            <a:off x="2828428" y="4933959"/>
            <a:ext cx="1601721" cy="830997"/>
          </a:xfrm>
          <a:prstGeom prst="rect">
            <a:avLst/>
          </a:prstGeom>
          <a:noFill/>
        </p:spPr>
        <p:txBody>
          <a:bodyPr wrap="none" rtlCol="0">
            <a:spAutoFit/>
          </a:bodyPr>
          <a:lstStyle/>
          <a:p>
            <a:pPr algn="ctr"/>
            <a:r>
              <a:rPr lang="en-US" sz="2400" dirty="0">
                <a:latin typeface="Times New Roman" pitchFamily="18" charset="0"/>
                <a:cs typeface="Times New Roman" pitchFamily="18" charset="0"/>
              </a:rPr>
              <a:t>energy is </a:t>
            </a:r>
          </a:p>
          <a:p>
            <a:pPr algn="ctr"/>
            <a:r>
              <a:rPr lang="en-US" sz="2400" dirty="0">
                <a:latin typeface="Times New Roman" pitchFamily="18" charset="0"/>
                <a:cs typeface="Times New Roman" pitchFamily="18" charset="0"/>
              </a:rPr>
              <a:t>exchanged!</a:t>
            </a:r>
          </a:p>
        </p:txBody>
      </p:sp>
      <p:sp>
        <p:nvSpPr>
          <p:cNvPr id="96" name="Ovale 95"/>
          <p:cNvSpPr>
            <a:spLocks noChangeAspect="1"/>
          </p:cNvSpPr>
          <p:nvPr/>
        </p:nvSpPr>
        <p:spPr>
          <a:xfrm rot="16200000">
            <a:off x="6315330" y="3189067"/>
            <a:ext cx="230240" cy="227031"/>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5" name="Connettore 2 34"/>
          <p:cNvCxnSpPr/>
          <p:nvPr/>
        </p:nvCxnSpPr>
        <p:spPr>
          <a:xfrm flipV="1">
            <a:off x="5943621" y="1837363"/>
            <a:ext cx="937218" cy="20010"/>
          </a:xfrm>
          <a:prstGeom prst="straightConnector1">
            <a:avLst/>
          </a:prstGeom>
          <a:ln>
            <a:prstDash val="solid"/>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40" name="Connettore 2 39"/>
          <p:cNvCxnSpPr/>
          <p:nvPr/>
        </p:nvCxnSpPr>
        <p:spPr>
          <a:xfrm rot="16200000">
            <a:off x="6735485" y="1401301"/>
            <a:ext cx="581417" cy="290709"/>
          </a:xfrm>
          <a:prstGeom prst="straightConnector1">
            <a:avLst/>
          </a:prstGeom>
          <a:ln>
            <a:prstDash val="solid"/>
            <a:tailEnd type="arrow"/>
          </a:ln>
        </p:spPr>
        <p:style>
          <a:lnRef idx="2">
            <a:schemeClr val="dk1"/>
          </a:lnRef>
          <a:fillRef idx="0">
            <a:schemeClr val="dk1"/>
          </a:fillRef>
          <a:effectRef idx="1">
            <a:schemeClr val="dk1"/>
          </a:effectRef>
          <a:fontRef idx="minor">
            <a:schemeClr val="tx1"/>
          </a:fontRef>
        </p:style>
      </p:cxnSp>
      <p:cxnSp>
        <p:nvCxnSpPr>
          <p:cNvPr id="33" name="Connettore 2 32"/>
          <p:cNvCxnSpPr/>
          <p:nvPr/>
        </p:nvCxnSpPr>
        <p:spPr>
          <a:xfrm>
            <a:off x="6008715" y="2417488"/>
            <a:ext cx="988408" cy="1292"/>
          </a:xfrm>
          <a:prstGeom prst="straightConnector1">
            <a:avLst/>
          </a:prstGeom>
          <a:ln>
            <a:prstDash val="solid"/>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8" name="Connettore 2 37"/>
          <p:cNvCxnSpPr/>
          <p:nvPr/>
        </p:nvCxnSpPr>
        <p:spPr>
          <a:xfrm rot="5400000" flipV="1">
            <a:off x="6793627" y="2622276"/>
            <a:ext cx="872124" cy="465133"/>
          </a:xfrm>
          <a:prstGeom prst="straightConnector1">
            <a:avLst/>
          </a:prstGeom>
          <a:ln>
            <a:prstDash val="solid"/>
            <a:tailEnd type="arrow"/>
          </a:ln>
        </p:spPr>
        <p:style>
          <a:lnRef idx="2">
            <a:schemeClr val="dk1"/>
          </a:lnRef>
          <a:fillRef idx="0">
            <a:schemeClr val="dk1"/>
          </a:fillRef>
          <a:effectRef idx="1">
            <a:schemeClr val="dk1"/>
          </a:effectRef>
          <a:fontRef idx="minor">
            <a:schemeClr val="tx1"/>
          </a:fontRef>
        </p:style>
      </p:cxnSp>
      <p:cxnSp>
        <p:nvCxnSpPr>
          <p:cNvPr id="97" name="Connettore 2 96"/>
          <p:cNvCxnSpPr/>
          <p:nvPr/>
        </p:nvCxnSpPr>
        <p:spPr>
          <a:xfrm>
            <a:off x="6193656" y="2131347"/>
            <a:ext cx="639558" cy="1292"/>
          </a:xfrm>
          <a:prstGeom prst="straightConnector1">
            <a:avLst/>
          </a:prstGeom>
          <a:ln>
            <a:prstDash val="solid"/>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00" name="Connettore 2 99"/>
          <p:cNvCxnSpPr/>
          <p:nvPr/>
        </p:nvCxnSpPr>
        <p:spPr>
          <a:xfrm flipV="1">
            <a:off x="6843737" y="1728786"/>
            <a:ext cx="957259" cy="400051"/>
          </a:xfrm>
          <a:prstGeom prst="straightConnector1">
            <a:avLst/>
          </a:prstGeom>
          <a:ln>
            <a:prstDash val="solid"/>
            <a:tailEnd type="arrow"/>
          </a:ln>
        </p:spPr>
        <p:style>
          <a:lnRef idx="2">
            <a:schemeClr val="dk1"/>
          </a:lnRef>
          <a:fillRef idx="0">
            <a:schemeClr val="dk1"/>
          </a:fillRef>
          <a:effectRef idx="1">
            <a:schemeClr val="dk1"/>
          </a:effectRef>
          <a:fontRef idx="minor">
            <a:schemeClr val="tx1"/>
          </a:fontRef>
        </p:style>
      </p:cxnSp>
      <p:sp>
        <p:nvSpPr>
          <p:cNvPr id="105" name="Ovale 104"/>
          <p:cNvSpPr>
            <a:spLocks noChangeAspect="1"/>
          </p:cNvSpPr>
          <p:nvPr/>
        </p:nvSpPr>
        <p:spPr>
          <a:xfrm rot="16200000">
            <a:off x="5735131" y="1749525"/>
            <a:ext cx="230241" cy="214887"/>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Ovale 105"/>
          <p:cNvSpPr>
            <a:spLocks noChangeAspect="1"/>
          </p:cNvSpPr>
          <p:nvPr/>
        </p:nvSpPr>
        <p:spPr>
          <a:xfrm rot="16200000">
            <a:off x="5963730" y="2006700"/>
            <a:ext cx="230241" cy="214887"/>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7" name="Ovale 106"/>
          <p:cNvSpPr>
            <a:spLocks noChangeAspect="1"/>
          </p:cNvSpPr>
          <p:nvPr/>
        </p:nvSpPr>
        <p:spPr>
          <a:xfrm rot="16200000">
            <a:off x="5777993" y="2278162"/>
            <a:ext cx="230241" cy="214887"/>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8" name="Ovale 107"/>
          <p:cNvSpPr>
            <a:spLocks noChangeAspect="1"/>
          </p:cNvSpPr>
          <p:nvPr/>
        </p:nvSpPr>
        <p:spPr>
          <a:xfrm rot="16200000">
            <a:off x="7135305" y="1035149"/>
            <a:ext cx="230241" cy="214887"/>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9" name="Ovale 108"/>
          <p:cNvSpPr>
            <a:spLocks noChangeAspect="1"/>
          </p:cNvSpPr>
          <p:nvPr/>
        </p:nvSpPr>
        <p:spPr>
          <a:xfrm rot="16200000">
            <a:off x="7821105" y="1549499"/>
            <a:ext cx="230241" cy="214887"/>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0" name="Ovale 129"/>
          <p:cNvSpPr>
            <a:spLocks noChangeAspect="1"/>
          </p:cNvSpPr>
          <p:nvPr/>
        </p:nvSpPr>
        <p:spPr>
          <a:xfrm rot="16200000">
            <a:off x="5763705" y="5535713"/>
            <a:ext cx="230241" cy="214887"/>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1" name="Ovale 130"/>
          <p:cNvSpPr>
            <a:spLocks noChangeAspect="1"/>
          </p:cNvSpPr>
          <p:nvPr/>
        </p:nvSpPr>
        <p:spPr>
          <a:xfrm rot="16200000">
            <a:off x="7544056" y="6132293"/>
            <a:ext cx="230240" cy="227031"/>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2" name="Ovale 131"/>
          <p:cNvSpPr/>
          <p:nvPr/>
        </p:nvSpPr>
        <p:spPr>
          <a:xfrm rot="14928281">
            <a:off x="6685952" y="4750483"/>
            <a:ext cx="534903" cy="226107"/>
          </a:xfrm>
          <a:prstGeom prst="ellipse">
            <a:avLst/>
          </a:prstGeom>
          <a:solidFill>
            <a:schemeClr val="bg1">
              <a:lumMod val="75000"/>
              <a:alpha val="60000"/>
            </a:schemeClr>
          </a:solidFill>
          <a:ln w="38100">
            <a:solidFill>
              <a:srgbClr val="FF0000"/>
            </a:solidFill>
          </a:ln>
          <a:effectLst>
            <a:glow rad="228600">
              <a:srgbClr val="FF0000">
                <a:alpha val="40000"/>
              </a:srgb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a:p>
        </p:txBody>
      </p:sp>
      <p:sp>
        <p:nvSpPr>
          <p:cNvPr id="133" name="Ovale 132"/>
          <p:cNvSpPr/>
          <p:nvPr/>
        </p:nvSpPr>
        <p:spPr>
          <a:xfrm rot="17928731">
            <a:off x="6864252" y="5342163"/>
            <a:ext cx="534903" cy="226106"/>
          </a:xfrm>
          <a:prstGeom prst="ellipse">
            <a:avLst/>
          </a:prstGeom>
          <a:solidFill>
            <a:schemeClr val="bg1">
              <a:lumMod val="75000"/>
              <a:alpha val="60000"/>
            </a:schemeClr>
          </a:solidFill>
          <a:ln w="38100">
            <a:solidFill>
              <a:srgbClr val="FF0000"/>
            </a:solidFill>
          </a:ln>
          <a:effectLst>
            <a:glow rad="228600">
              <a:srgbClr val="FF0000">
                <a:alpha val="40000"/>
              </a:srgb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a:p>
        </p:txBody>
      </p:sp>
      <p:sp>
        <p:nvSpPr>
          <p:cNvPr id="134" name="Ovale 133"/>
          <p:cNvSpPr/>
          <p:nvPr/>
        </p:nvSpPr>
        <p:spPr>
          <a:xfrm rot="15851436">
            <a:off x="6427545" y="5362833"/>
            <a:ext cx="534903" cy="226107"/>
          </a:xfrm>
          <a:prstGeom prst="ellipse">
            <a:avLst/>
          </a:prstGeom>
          <a:solidFill>
            <a:schemeClr val="bg1">
              <a:lumMod val="75000"/>
              <a:alpha val="60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n-US"/>
          </a:p>
        </p:txBody>
      </p:sp>
      <p:cxnSp>
        <p:nvCxnSpPr>
          <p:cNvPr id="135" name="Connettore 2 134"/>
          <p:cNvCxnSpPr/>
          <p:nvPr/>
        </p:nvCxnSpPr>
        <p:spPr>
          <a:xfrm>
            <a:off x="5973395" y="5661939"/>
            <a:ext cx="988408" cy="1292"/>
          </a:xfrm>
          <a:prstGeom prst="straightConnector1">
            <a:avLst/>
          </a:prstGeom>
          <a:ln>
            <a:prstDash val="solid"/>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36" name="Connettore 2 135"/>
          <p:cNvCxnSpPr/>
          <p:nvPr/>
        </p:nvCxnSpPr>
        <p:spPr>
          <a:xfrm rot="5400000">
            <a:off x="6525740" y="5692302"/>
            <a:ext cx="465133" cy="406991"/>
          </a:xfrm>
          <a:prstGeom prst="straightConnector1">
            <a:avLst/>
          </a:prstGeom>
          <a:ln>
            <a:prstDash val="solid"/>
            <a:tailEnd type="arrow"/>
          </a:ln>
        </p:spPr>
        <p:style>
          <a:lnRef idx="2">
            <a:schemeClr val="dk1"/>
          </a:lnRef>
          <a:fillRef idx="0">
            <a:schemeClr val="dk1"/>
          </a:fillRef>
          <a:effectRef idx="1">
            <a:schemeClr val="dk1"/>
          </a:effectRef>
          <a:fontRef idx="minor">
            <a:schemeClr val="tx1"/>
          </a:fontRef>
        </p:style>
      </p:cxnSp>
      <p:sp>
        <p:nvSpPr>
          <p:cNvPr id="137" name="Ovale 136"/>
          <p:cNvSpPr>
            <a:spLocks noChangeAspect="1"/>
          </p:cNvSpPr>
          <p:nvPr/>
        </p:nvSpPr>
        <p:spPr>
          <a:xfrm rot="16200000">
            <a:off x="6396293" y="6084668"/>
            <a:ext cx="230240" cy="227031"/>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a:p>
        </p:txBody>
      </p:sp>
      <p:cxnSp>
        <p:nvCxnSpPr>
          <p:cNvPr id="138" name="Connettore 2 137"/>
          <p:cNvCxnSpPr/>
          <p:nvPr/>
        </p:nvCxnSpPr>
        <p:spPr>
          <a:xfrm flipV="1">
            <a:off x="6024584" y="4732964"/>
            <a:ext cx="937218" cy="20010"/>
          </a:xfrm>
          <a:prstGeom prst="straightConnector1">
            <a:avLst/>
          </a:prstGeom>
          <a:ln>
            <a:prstDash val="solid"/>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39" name="Connettore 2 138"/>
          <p:cNvCxnSpPr/>
          <p:nvPr/>
        </p:nvCxnSpPr>
        <p:spPr>
          <a:xfrm rot="16200000">
            <a:off x="6816448" y="4296902"/>
            <a:ext cx="581417" cy="290709"/>
          </a:xfrm>
          <a:prstGeom prst="straightConnector1">
            <a:avLst/>
          </a:prstGeom>
          <a:ln>
            <a:prstDash val="solid"/>
            <a:tailEnd type="arrow"/>
          </a:ln>
        </p:spPr>
        <p:style>
          <a:lnRef idx="2">
            <a:schemeClr val="dk1"/>
          </a:lnRef>
          <a:fillRef idx="0">
            <a:schemeClr val="dk1"/>
          </a:fillRef>
          <a:effectRef idx="1">
            <a:schemeClr val="dk1"/>
          </a:effectRef>
          <a:fontRef idx="minor">
            <a:schemeClr val="tx1"/>
          </a:fontRef>
        </p:style>
      </p:cxnSp>
      <p:cxnSp>
        <p:nvCxnSpPr>
          <p:cNvPr id="140" name="Connettore 2 139"/>
          <p:cNvCxnSpPr/>
          <p:nvPr/>
        </p:nvCxnSpPr>
        <p:spPr>
          <a:xfrm>
            <a:off x="6089678" y="5313089"/>
            <a:ext cx="988408" cy="1292"/>
          </a:xfrm>
          <a:prstGeom prst="straightConnector1">
            <a:avLst/>
          </a:prstGeom>
          <a:ln>
            <a:prstDash val="solid"/>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41" name="Connettore 2 140"/>
          <p:cNvCxnSpPr/>
          <p:nvPr/>
        </p:nvCxnSpPr>
        <p:spPr>
          <a:xfrm rot="5400000" flipV="1">
            <a:off x="6874590" y="5517877"/>
            <a:ext cx="872124" cy="465133"/>
          </a:xfrm>
          <a:prstGeom prst="straightConnector1">
            <a:avLst/>
          </a:prstGeom>
          <a:ln>
            <a:prstDash val="solid"/>
            <a:tailEnd type="arrow"/>
          </a:ln>
        </p:spPr>
        <p:style>
          <a:lnRef idx="2">
            <a:schemeClr val="dk1"/>
          </a:lnRef>
          <a:fillRef idx="0">
            <a:schemeClr val="dk1"/>
          </a:fillRef>
          <a:effectRef idx="1">
            <a:schemeClr val="dk1"/>
          </a:effectRef>
          <a:fontRef idx="minor">
            <a:schemeClr val="tx1"/>
          </a:fontRef>
        </p:style>
      </p:cxnSp>
      <p:cxnSp>
        <p:nvCxnSpPr>
          <p:cNvPr id="142" name="Connettore 2 141"/>
          <p:cNvCxnSpPr/>
          <p:nvPr/>
        </p:nvCxnSpPr>
        <p:spPr>
          <a:xfrm>
            <a:off x="6274619" y="5026948"/>
            <a:ext cx="639558" cy="1292"/>
          </a:xfrm>
          <a:prstGeom prst="straightConnector1">
            <a:avLst/>
          </a:prstGeom>
          <a:ln>
            <a:prstDash val="solid"/>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43" name="Connettore 2 142"/>
          <p:cNvCxnSpPr/>
          <p:nvPr/>
        </p:nvCxnSpPr>
        <p:spPr>
          <a:xfrm flipV="1">
            <a:off x="6924700" y="4624387"/>
            <a:ext cx="957259" cy="400051"/>
          </a:xfrm>
          <a:prstGeom prst="straightConnector1">
            <a:avLst/>
          </a:prstGeom>
          <a:ln>
            <a:prstDash val="solid"/>
            <a:tailEnd type="arrow"/>
          </a:ln>
        </p:spPr>
        <p:style>
          <a:lnRef idx="2">
            <a:schemeClr val="dk1"/>
          </a:lnRef>
          <a:fillRef idx="0">
            <a:schemeClr val="dk1"/>
          </a:fillRef>
          <a:effectRef idx="1">
            <a:schemeClr val="dk1"/>
          </a:effectRef>
          <a:fontRef idx="minor">
            <a:schemeClr val="tx1"/>
          </a:fontRef>
        </p:style>
      </p:cxnSp>
      <p:sp>
        <p:nvSpPr>
          <p:cNvPr id="144" name="Ovale 143"/>
          <p:cNvSpPr>
            <a:spLocks noChangeAspect="1"/>
          </p:cNvSpPr>
          <p:nvPr/>
        </p:nvSpPr>
        <p:spPr>
          <a:xfrm rot="16200000">
            <a:off x="5816094" y="4645126"/>
            <a:ext cx="230241" cy="214887"/>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5" name="Ovale 144"/>
          <p:cNvSpPr>
            <a:spLocks noChangeAspect="1"/>
          </p:cNvSpPr>
          <p:nvPr/>
        </p:nvSpPr>
        <p:spPr>
          <a:xfrm rot="16200000">
            <a:off x="6044693" y="4902301"/>
            <a:ext cx="230241" cy="214887"/>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6" name="Ovale 145"/>
          <p:cNvSpPr>
            <a:spLocks noChangeAspect="1"/>
          </p:cNvSpPr>
          <p:nvPr/>
        </p:nvSpPr>
        <p:spPr>
          <a:xfrm rot="16200000">
            <a:off x="5858956" y="5173763"/>
            <a:ext cx="230241" cy="214887"/>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7" name="Ovale 146"/>
          <p:cNvSpPr>
            <a:spLocks noChangeAspect="1"/>
          </p:cNvSpPr>
          <p:nvPr/>
        </p:nvSpPr>
        <p:spPr>
          <a:xfrm rot="16200000">
            <a:off x="7216268" y="3930750"/>
            <a:ext cx="230241" cy="214887"/>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8" name="Ovale 147"/>
          <p:cNvSpPr>
            <a:spLocks noChangeAspect="1"/>
          </p:cNvSpPr>
          <p:nvPr/>
        </p:nvSpPr>
        <p:spPr>
          <a:xfrm rot="16200000">
            <a:off x="7902068" y="4445100"/>
            <a:ext cx="230241" cy="214887"/>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US"/>
          </a:p>
        </p:txBody>
      </p:sp>
      <p:sp>
        <p:nvSpPr>
          <p:cNvPr id="149" name="CasellaDiTesto 148"/>
          <p:cNvSpPr txBox="1"/>
          <p:nvPr/>
        </p:nvSpPr>
        <p:spPr>
          <a:xfrm>
            <a:off x="5314971" y="5414961"/>
            <a:ext cx="420308" cy="400110"/>
          </a:xfrm>
          <a:prstGeom prst="rect">
            <a:avLst/>
          </a:prstGeom>
          <a:noFill/>
        </p:spPr>
        <p:txBody>
          <a:bodyPr wrap="none" rtlCol="0">
            <a:spAutoFit/>
          </a:bodyPr>
          <a:lstStyle/>
          <a:p>
            <a:r>
              <a:rPr lang="en-US" sz="2000" dirty="0" err="1">
                <a:solidFill>
                  <a:srgbClr val="0070C0"/>
                </a:solidFill>
              </a:rPr>
              <a:t>E</a:t>
            </a:r>
            <a:r>
              <a:rPr lang="en-US" dirty="0" err="1">
                <a:solidFill>
                  <a:srgbClr val="0070C0"/>
                </a:solidFill>
              </a:rPr>
              <a:t>i</a:t>
            </a:r>
            <a:endParaRPr lang="en-US" sz="2000" dirty="0">
              <a:solidFill>
                <a:srgbClr val="0070C0"/>
              </a:solidFill>
            </a:endParaRPr>
          </a:p>
        </p:txBody>
      </p:sp>
      <p:sp>
        <p:nvSpPr>
          <p:cNvPr id="150" name="CasellaDiTesto 149"/>
          <p:cNvSpPr txBox="1"/>
          <p:nvPr/>
        </p:nvSpPr>
        <p:spPr>
          <a:xfrm>
            <a:off x="5881709" y="3238497"/>
            <a:ext cx="433132" cy="400110"/>
          </a:xfrm>
          <a:prstGeom prst="rect">
            <a:avLst/>
          </a:prstGeom>
          <a:noFill/>
        </p:spPr>
        <p:txBody>
          <a:bodyPr wrap="none" rtlCol="0">
            <a:spAutoFit/>
          </a:bodyPr>
          <a:lstStyle/>
          <a:p>
            <a:r>
              <a:rPr lang="en-US" sz="2000" dirty="0" err="1">
                <a:solidFill>
                  <a:srgbClr val="0070C0"/>
                </a:solidFill>
              </a:rPr>
              <a:t>E</a:t>
            </a:r>
            <a:r>
              <a:rPr lang="en-US" dirty="0" err="1">
                <a:solidFill>
                  <a:srgbClr val="0070C0"/>
                </a:solidFill>
              </a:rPr>
              <a:t>f</a:t>
            </a:r>
            <a:endParaRPr lang="en-US" sz="2000" dirty="0">
              <a:solidFill>
                <a:srgbClr val="0070C0"/>
              </a:solidFill>
            </a:endParaRPr>
          </a:p>
        </p:txBody>
      </p:sp>
      <p:sp>
        <p:nvSpPr>
          <p:cNvPr id="151" name="CasellaDiTesto 150"/>
          <p:cNvSpPr txBox="1"/>
          <p:nvPr/>
        </p:nvSpPr>
        <p:spPr>
          <a:xfrm>
            <a:off x="5253059" y="2552698"/>
            <a:ext cx="420308" cy="400110"/>
          </a:xfrm>
          <a:prstGeom prst="rect">
            <a:avLst/>
          </a:prstGeom>
          <a:noFill/>
        </p:spPr>
        <p:txBody>
          <a:bodyPr wrap="none" rtlCol="0">
            <a:spAutoFit/>
          </a:bodyPr>
          <a:lstStyle/>
          <a:p>
            <a:r>
              <a:rPr lang="en-US" sz="2000" dirty="0" err="1">
                <a:solidFill>
                  <a:srgbClr val="0070C0"/>
                </a:solidFill>
              </a:rPr>
              <a:t>E</a:t>
            </a:r>
            <a:r>
              <a:rPr lang="en-US" dirty="0" err="1">
                <a:solidFill>
                  <a:srgbClr val="0070C0"/>
                </a:solidFill>
              </a:rPr>
              <a:t>i</a:t>
            </a:r>
            <a:endParaRPr lang="en-US" sz="2000" dirty="0">
              <a:solidFill>
                <a:srgbClr val="0070C0"/>
              </a:solidFill>
            </a:endParaRPr>
          </a:p>
        </p:txBody>
      </p:sp>
      <p:sp>
        <p:nvSpPr>
          <p:cNvPr id="152" name="CasellaDiTesto 151"/>
          <p:cNvSpPr txBox="1"/>
          <p:nvPr/>
        </p:nvSpPr>
        <p:spPr>
          <a:xfrm>
            <a:off x="5948385" y="6076948"/>
            <a:ext cx="433132" cy="400110"/>
          </a:xfrm>
          <a:prstGeom prst="rect">
            <a:avLst/>
          </a:prstGeom>
          <a:noFill/>
        </p:spPr>
        <p:txBody>
          <a:bodyPr wrap="none" rtlCol="0">
            <a:spAutoFit/>
          </a:bodyPr>
          <a:lstStyle/>
          <a:p>
            <a:r>
              <a:rPr lang="en-US" sz="2000" dirty="0" err="1">
                <a:solidFill>
                  <a:srgbClr val="FF0000"/>
                </a:solidFill>
              </a:rPr>
              <a:t>E</a:t>
            </a:r>
            <a:r>
              <a:rPr lang="en-US" dirty="0" err="1">
                <a:solidFill>
                  <a:srgbClr val="FF0000"/>
                </a:solidFill>
              </a:rPr>
              <a:t>f</a:t>
            </a:r>
            <a:endParaRPr lang="en-US" sz="2000" dirty="0">
              <a:solidFill>
                <a:srgbClr val="FF0000"/>
              </a:solidFill>
            </a:endParaRPr>
          </a:p>
        </p:txBody>
      </p:sp>
      <p:sp>
        <p:nvSpPr>
          <p:cNvPr id="153" name="CasellaDiTesto 152"/>
          <p:cNvSpPr txBox="1"/>
          <p:nvPr/>
        </p:nvSpPr>
        <p:spPr>
          <a:xfrm>
            <a:off x="7577159" y="2519364"/>
            <a:ext cx="912429" cy="400110"/>
          </a:xfrm>
          <a:prstGeom prst="rect">
            <a:avLst/>
          </a:prstGeom>
          <a:noFill/>
        </p:spPr>
        <p:txBody>
          <a:bodyPr wrap="none" rtlCol="0">
            <a:spAutoFit/>
          </a:bodyPr>
          <a:lstStyle/>
          <a:p>
            <a:r>
              <a:rPr lang="en-US" sz="2000" dirty="0" err="1">
                <a:solidFill>
                  <a:srgbClr val="0070C0"/>
                </a:solidFill>
              </a:rPr>
              <a:t>E</a:t>
            </a:r>
            <a:r>
              <a:rPr lang="en-US" dirty="0" err="1">
                <a:solidFill>
                  <a:srgbClr val="0070C0"/>
                </a:solidFill>
              </a:rPr>
              <a:t>i</a:t>
            </a:r>
            <a:r>
              <a:rPr lang="en-US" dirty="0">
                <a:solidFill>
                  <a:srgbClr val="0070C0"/>
                </a:solidFill>
              </a:rPr>
              <a:t> </a:t>
            </a:r>
            <a:r>
              <a:rPr lang="en-US" dirty="0"/>
              <a:t>=</a:t>
            </a:r>
            <a:r>
              <a:rPr lang="en-US" dirty="0">
                <a:solidFill>
                  <a:srgbClr val="0070C0"/>
                </a:solidFill>
              </a:rPr>
              <a:t> </a:t>
            </a:r>
            <a:r>
              <a:rPr lang="en-US" sz="2000" dirty="0" err="1">
                <a:solidFill>
                  <a:srgbClr val="0070C0"/>
                </a:solidFill>
              </a:rPr>
              <a:t>Ef</a:t>
            </a:r>
            <a:endParaRPr lang="en-US" sz="2000" dirty="0">
              <a:solidFill>
                <a:srgbClr val="0070C0"/>
              </a:solidFill>
            </a:endParaRPr>
          </a:p>
        </p:txBody>
      </p:sp>
      <p:sp>
        <p:nvSpPr>
          <p:cNvPr id="154" name="CasellaDiTesto 153"/>
          <p:cNvSpPr txBox="1"/>
          <p:nvPr/>
        </p:nvSpPr>
        <p:spPr>
          <a:xfrm>
            <a:off x="7715271" y="5372098"/>
            <a:ext cx="848309" cy="400110"/>
          </a:xfrm>
          <a:prstGeom prst="rect">
            <a:avLst/>
          </a:prstGeom>
          <a:noFill/>
        </p:spPr>
        <p:txBody>
          <a:bodyPr wrap="none" rtlCol="0">
            <a:spAutoFit/>
          </a:bodyPr>
          <a:lstStyle/>
          <a:p>
            <a:r>
              <a:rPr lang="en-US" sz="2000" dirty="0" err="1">
                <a:solidFill>
                  <a:srgbClr val="0070C0"/>
                </a:solidFill>
              </a:rPr>
              <a:t>E</a:t>
            </a:r>
            <a:r>
              <a:rPr lang="en-US" dirty="0" err="1">
                <a:solidFill>
                  <a:srgbClr val="0070C0"/>
                </a:solidFill>
              </a:rPr>
              <a:t>i</a:t>
            </a:r>
            <a:r>
              <a:rPr lang="en-US" dirty="0">
                <a:solidFill>
                  <a:srgbClr val="0070C0"/>
                </a:solidFill>
              </a:rPr>
              <a:t> </a:t>
            </a:r>
            <a:r>
              <a:rPr lang="en-US" dirty="0"/>
              <a:t>&gt;</a:t>
            </a:r>
            <a:r>
              <a:rPr lang="en-US" sz="2000" dirty="0" err="1">
                <a:solidFill>
                  <a:srgbClr val="FF0000"/>
                </a:solidFill>
              </a:rPr>
              <a:t>Ef</a:t>
            </a:r>
            <a:endParaRPr lang="en-US" sz="2000" dirty="0">
              <a:solidFill>
                <a:srgbClr val="FF0000"/>
              </a:solidFill>
            </a:endParaRPr>
          </a:p>
        </p:txBody>
      </p:sp>
      <p:sp>
        <p:nvSpPr>
          <p:cNvPr id="155" name="CasellaDiTesto 154"/>
          <p:cNvSpPr txBox="1"/>
          <p:nvPr/>
        </p:nvSpPr>
        <p:spPr>
          <a:xfrm>
            <a:off x="4791979" y="1843080"/>
            <a:ext cx="914032" cy="584775"/>
          </a:xfrm>
          <a:prstGeom prst="rect">
            <a:avLst/>
          </a:prstGeom>
          <a:noFill/>
        </p:spPr>
        <p:txBody>
          <a:bodyPr wrap="none" rtlCol="0">
            <a:spAutoFit/>
          </a:bodyPr>
          <a:lstStyle/>
          <a:p>
            <a:pPr algn="r"/>
            <a:r>
              <a:rPr lang="en-US" sz="1600" dirty="0"/>
              <a:t>incident</a:t>
            </a:r>
          </a:p>
          <a:p>
            <a:pPr algn="r"/>
            <a:r>
              <a:rPr lang="en-US" sz="1600" dirty="0"/>
              <a:t>photons</a:t>
            </a:r>
          </a:p>
        </p:txBody>
      </p:sp>
      <p:sp>
        <p:nvSpPr>
          <p:cNvPr id="157" name="CasellaDiTesto 156"/>
          <p:cNvSpPr txBox="1"/>
          <p:nvPr/>
        </p:nvSpPr>
        <p:spPr>
          <a:xfrm>
            <a:off x="5766432" y="1081080"/>
            <a:ext cx="1106392" cy="584775"/>
          </a:xfrm>
          <a:prstGeom prst="rect">
            <a:avLst/>
          </a:prstGeom>
          <a:noFill/>
        </p:spPr>
        <p:txBody>
          <a:bodyPr wrap="none" rtlCol="0">
            <a:spAutoFit/>
          </a:bodyPr>
          <a:lstStyle/>
          <a:p>
            <a:pPr algn="r"/>
            <a:r>
              <a:rPr lang="en-US" sz="1600" dirty="0"/>
              <a:t>sample </a:t>
            </a:r>
          </a:p>
          <a:p>
            <a:pPr algn="r"/>
            <a:r>
              <a:rPr lang="en-US" sz="1600" dirty="0"/>
              <a:t>molecules</a:t>
            </a:r>
          </a:p>
        </p:txBody>
      </p:sp>
      <p:sp>
        <p:nvSpPr>
          <p:cNvPr id="158" name="CasellaDiTesto 157"/>
          <p:cNvSpPr txBox="1"/>
          <p:nvPr/>
        </p:nvSpPr>
        <p:spPr>
          <a:xfrm>
            <a:off x="7754257" y="1833554"/>
            <a:ext cx="1029449" cy="584775"/>
          </a:xfrm>
          <a:prstGeom prst="rect">
            <a:avLst/>
          </a:prstGeom>
          <a:noFill/>
        </p:spPr>
        <p:txBody>
          <a:bodyPr wrap="none" rtlCol="0">
            <a:spAutoFit/>
          </a:bodyPr>
          <a:lstStyle/>
          <a:p>
            <a:r>
              <a:rPr lang="en-US" sz="1600" dirty="0"/>
              <a:t>scattered</a:t>
            </a:r>
          </a:p>
          <a:p>
            <a:r>
              <a:rPr lang="en-US" sz="1600" dirty="0"/>
              <a:t>photons</a:t>
            </a:r>
          </a:p>
        </p:txBody>
      </p:sp>
      <p:sp>
        <p:nvSpPr>
          <p:cNvPr id="159" name="CasellaDiTesto 158"/>
          <p:cNvSpPr txBox="1"/>
          <p:nvPr/>
        </p:nvSpPr>
        <p:spPr>
          <a:xfrm>
            <a:off x="7449456" y="3814754"/>
            <a:ext cx="764953" cy="338554"/>
          </a:xfrm>
          <a:prstGeom prst="rect">
            <a:avLst/>
          </a:prstGeom>
          <a:noFill/>
        </p:spPr>
        <p:txBody>
          <a:bodyPr wrap="none" rtlCol="0">
            <a:spAutoFit/>
          </a:bodyPr>
          <a:lstStyle/>
          <a:p>
            <a:r>
              <a:rPr lang="en-US" sz="1600" dirty="0"/>
              <a:t>elastic</a:t>
            </a:r>
          </a:p>
        </p:txBody>
      </p:sp>
      <p:sp>
        <p:nvSpPr>
          <p:cNvPr id="160" name="CasellaDiTesto 159"/>
          <p:cNvSpPr txBox="1"/>
          <p:nvPr/>
        </p:nvSpPr>
        <p:spPr>
          <a:xfrm>
            <a:off x="7859029" y="4638667"/>
            <a:ext cx="923651" cy="338554"/>
          </a:xfrm>
          <a:prstGeom prst="rect">
            <a:avLst/>
          </a:prstGeom>
          <a:noFill/>
        </p:spPr>
        <p:txBody>
          <a:bodyPr wrap="none" rtlCol="0">
            <a:spAutoFit/>
          </a:bodyPr>
          <a:lstStyle/>
          <a:p>
            <a:r>
              <a:rPr lang="en-US" sz="1600" dirty="0"/>
              <a:t>inelastic</a:t>
            </a:r>
          </a:p>
        </p:txBody>
      </p:sp>
    </p:spTree>
    <p:extLst>
      <p:ext uri="{BB962C8B-B14F-4D97-AF65-F5344CB8AC3E}">
        <p14:creationId xmlns:p14="http://schemas.microsoft.com/office/powerpoint/2010/main" val="238540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0" presetClass="entr" presetSubtype="0" fill="hold"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fade">
                                      <p:cBhvr>
                                        <p:cTn id="43" dur="500"/>
                                        <p:tgtEl>
                                          <p:spTgt spid="97"/>
                                        </p:tgtEl>
                                      </p:cBhvr>
                                    </p:animEffect>
                                  </p:childTnLst>
                                </p:cTn>
                              </p:par>
                              <p:par>
                                <p:cTn id="44" presetID="10" presetClass="entr" presetSubtype="0" fill="hold" nodeType="withEffect">
                                  <p:stCondLst>
                                    <p:cond delay="0"/>
                                  </p:stCondLst>
                                  <p:childTnLst>
                                    <p:set>
                                      <p:cBhvr>
                                        <p:cTn id="45" dur="1" fill="hold">
                                          <p:stCondLst>
                                            <p:cond delay="0"/>
                                          </p:stCondLst>
                                        </p:cTn>
                                        <p:tgtEl>
                                          <p:spTgt spid="100"/>
                                        </p:tgtEl>
                                        <p:attrNameLst>
                                          <p:attrName>style.visibility</p:attrName>
                                        </p:attrNameLst>
                                      </p:cBhvr>
                                      <p:to>
                                        <p:strVal val="visible"/>
                                      </p:to>
                                    </p:set>
                                    <p:animEffect transition="in" filter="fade">
                                      <p:cBhvr>
                                        <p:cTn id="46" dur="500"/>
                                        <p:tgtEl>
                                          <p:spTgt spid="10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fade">
                                      <p:cBhvr>
                                        <p:cTn id="49" dur="500"/>
                                        <p:tgtEl>
                                          <p:spTgt spid="10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6"/>
                                        </p:tgtEl>
                                        <p:attrNameLst>
                                          <p:attrName>style.visibility</p:attrName>
                                        </p:attrNameLst>
                                      </p:cBhvr>
                                      <p:to>
                                        <p:strVal val="visible"/>
                                      </p:to>
                                    </p:set>
                                    <p:animEffect transition="in" filter="fade">
                                      <p:cBhvr>
                                        <p:cTn id="52" dur="500"/>
                                        <p:tgtEl>
                                          <p:spTgt spid="10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8"/>
                                        </p:tgtEl>
                                        <p:attrNameLst>
                                          <p:attrName>style.visibility</p:attrName>
                                        </p:attrNameLst>
                                      </p:cBhvr>
                                      <p:to>
                                        <p:strVal val="visible"/>
                                      </p:to>
                                    </p:set>
                                    <p:animEffect transition="in" filter="fade">
                                      <p:cBhvr>
                                        <p:cTn id="58" dur="500"/>
                                        <p:tgtEl>
                                          <p:spTgt spid="10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9"/>
                                        </p:tgtEl>
                                        <p:attrNameLst>
                                          <p:attrName>style.visibility</p:attrName>
                                        </p:attrNameLst>
                                      </p:cBhvr>
                                      <p:to>
                                        <p:strVal val="visible"/>
                                      </p:to>
                                    </p:set>
                                    <p:animEffect transition="in" filter="fade">
                                      <p:cBhvr>
                                        <p:cTn id="61" dur="500"/>
                                        <p:tgtEl>
                                          <p:spTgt spid="10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30"/>
                                        </p:tgtEl>
                                        <p:attrNameLst>
                                          <p:attrName>style.visibility</p:attrName>
                                        </p:attrNameLst>
                                      </p:cBhvr>
                                      <p:to>
                                        <p:strVal val="visible"/>
                                      </p:to>
                                    </p:set>
                                    <p:animEffect transition="in" filter="fade">
                                      <p:cBhvr>
                                        <p:cTn id="64" dur="500"/>
                                        <p:tgtEl>
                                          <p:spTgt spid="13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1"/>
                                        </p:tgtEl>
                                        <p:attrNameLst>
                                          <p:attrName>style.visibility</p:attrName>
                                        </p:attrNameLst>
                                      </p:cBhvr>
                                      <p:to>
                                        <p:strVal val="visible"/>
                                      </p:to>
                                    </p:set>
                                    <p:animEffect transition="in" filter="fade">
                                      <p:cBhvr>
                                        <p:cTn id="67" dur="500"/>
                                        <p:tgtEl>
                                          <p:spTgt spid="13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2"/>
                                        </p:tgtEl>
                                        <p:attrNameLst>
                                          <p:attrName>style.visibility</p:attrName>
                                        </p:attrNameLst>
                                      </p:cBhvr>
                                      <p:to>
                                        <p:strVal val="visible"/>
                                      </p:to>
                                    </p:set>
                                    <p:animEffect transition="in" filter="fade">
                                      <p:cBhvr>
                                        <p:cTn id="70" dur="500"/>
                                        <p:tgtEl>
                                          <p:spTgt spid="13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3"/>
                                        </p:tgtEl>
                                        <p:attrNameLst>
                                          <p:attrName>style.visibility</p:attrName>
                                        </p:attrNameLst>
                                      </p:cBhvr>
                                      <p:to>
                                        <p:strVal val="visible"/>
                                      </p:to>
                                    </p:set>
                                    <p:animEffect transition="in" filter="fade">
                                      <p:cBhvr>
                                        <p:cTn id="73" dur="500"/>
                                        <p:tgtEl>
                                          <p:spTgt spid="13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34"/>
                                        </p:tgtEl>
                                        <p:attrNameLst>
                                          <p:attrName>style.visibility</p:attrName>
                                        </p:attrNameLst>
                                      </p:cBhvr>
                                      <p:to>
                                        <p:strVal val="visible"/>
                                      </p:to>
                                    </p:set>
                                    <p:animEffect transition="in" filter="fade">
                                      <p:cBhvr>
                                        <p:cTn id="76" dur="500"/>
                                        <p:tgtEl>
                                          <p:spTgt spid="134"/>
                                        </p:tgtEl>
                                      </p:cBhvr>
                                    </p:animEffect>
                                  </p:childTnLst>
                                </p:cTn>
                              </p:par>
                              <p:par>
                                <p:cTn id="77" presetID="10" presetClass="entr" presetSubtype="0" fill="hold" nodeType="withEffect">
                                  <p:stCondLst>
                                    <p:cond delay="0"/>
                                  </p:stCondLst>
                                  <p:childTnLst>
                                    <p:set>
                                      <p:cBhvr>
                                        <p:cTn id="78" dur="1" fill="hold">
                                          <p:stCondLst>
                                            <p:cond delay="0"/>
                                          </p:stCondLst>
                                        </p:cTn>
                                        <p:tgtEl>
                                          <p:spTgt spid="135"/>
                                        </p:tgtEl>
                                        <p:attrNameLst>
                                          <p:attrName>style.visibility</p:attrName>
                                        </p:attrNameLst>
                                      </p:cBhvr>
                                      <p:to>
                                        <p:strVal val="visible"/>
                                      </p:to>
                                    </p:set>
                                    <p:animEffect transition="in" filter="fade">
                                      <p:cBhvr>
                                        <p:cTn id="79" dur="500"/>
                                        <p:tgtEl>
                                          <p:spTgt spid="135"/>
                                        </p:tgtEl>
                                      </p:cBhvr>
                                    </p:animEffect>
                                  </p:childTnLst>
                                </p:cTn>
                              </p:par>
                              <p:par>
                                <p:cTn id="80" presetID="10" presetClass="entr" presetSubtype="0" fill="hold" nodeType="withEffect">
                                  <p:stCondLst>
                                    <p:cond delay="0"/>
                                  </p:stCondLst>
                                  <p:childTnLst>
                                    <p:set>
                                      <p:cBhvr>
                                        <p:cTn id="81" dur="1" fill="hold">
                                          <p:stCondLst>
                                            <p:cond delay="0"/>
                                          </p:stCondLst>
                                        </p:cTn>
                                        <p:tgtEl>
                                          <p:spTgt spid="136"/>
                                        </p:tgtEl>
                                        <p:attrNameLst>
                                          <p:attrName>style.visibility</p:attrName>
                                        </p:attrNameLst>
                                      </p:cBhvr>
                                      <p:to>
                                        <p:strVal val="visible"/>
                                      </p:to>
                                    </p:set>
                                    <p:animEffect transition="in" filter="fade">
                                      <p:cBhvr>
                                        <p:cTn id="82" dur="500"/>
                                        <p:tgtEl>
                                          <p:spTgt spid="13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37"/>
                                        </p:tgtEl>
                                        <p:attrNameLst>
                                          <p:attrName>style.visibility</p:attrName>
                                        </p:attrNameLst>
                                      </p:cBhvr>
                                      <p:to>
                                        <p:strVal val="visible"/>
                                      </p:to>
                                    </p:set>
                                    <p:animEffect transition="in" filter="fade">
                                      <p:cBhvr>
                                        <p:cTn id="85" dur="500"/>
                                        <p:tgtEl>
                                          <p:spTgt spid="137"/>
                                        </p:tgtEl>
                                      </p:cBhvr>
                                    </p:animEffect>
                                  </p:childTnLst>
                                </p:cTn>
                              </p:par>
                              <p:par>
                                <p:cTn id="86" presetID="10" presetClass="entr" presetSubtype="0" fill="hold" nodeType="withEffect">
                                  <p:stCondLst>
                                    <p:cond delay="0"/>
                                  </p:stCondLst>
                                  <p:childTnLst>
                                    <p:set>
                                      <p:cBhvr>
                                        <p:cTn id="87" dur="1" fill="hold">
                                          <p:stCondLst>
                                            <p:cond delay="0"/>
                                          </p:stCondLst>
                                        </p:cTn>
                                        <p:tgtEl>
                                          <p:spTgt spid="138"/>
                                        </p:tgtEl>
                                        <p:attrNameLst>
                                          <p:attrName>style.visibility</p:attrName>
                                        </p:attrNameLst>
                                      </p:cBhvr>
                                      <p:to>
                                        <p:strVal val="visible"/>
                                      </p:to>
                                    </p:set>
                                    <p:animEffect transition="in" filter="fade">
                                      <p:cBhvr>
                                        <p:cTn id="88" dur="500"/>
                                        <p:tgtEl>
                                          <p:spTgt spid="138"/>
                                        </p:tgtEl>
                                      </p:cBhvr>
                                    </p:animEffect>
                                  </p:childTnLst>
                                </p:cTn>
                              </p:par>
                              <p:par>
                                <p:cTn id="89" presetID="10" presetClass="entr" presetSubtype="0" fill="hold" nodeType="withEffect">
                                  <p:stCondLst>
                                    <p:cond delay="0"/>
                                  </p:stCondLst>
                                  <p:childTnLst>
                                    <p:set>
                                      <p:cBhvr>
                                        <p:cTn id="90" dur="1" fill="hold">
                                          <p:stCondLst>
                                            <p:cond delay="0"/>
                                          </p:stCondLst>
                                        </p:cTn>
                                        <p:tgtEl>
                                          <p:spTgt spid="139"/>
                                        </p:tgtEl>
                                        <p:attrNameLst>
                                          <p:attrName>style.visibility</p:attrName>
                                        </p:attrNameLst>
                                      </p:cBhvr>
                                      <p:to>
                                        <p:strVal val="visible"/>
                                      </p:to>
                                    </p:set>
                                    <p:animEffect transition="in" filter="fade">
                                      <p:cBhvr>
                                        <p:cTn id="91" dur="500"/>
                                        <p:tgtEl>
                                          <p:spTgt spid="139"/>
                                        </p:tgtEl>
                                      </p:cBhvr>
                                    </p:animEffect>
                                  </p:childTnLst>
                                </p:cTn>
                              </p:par>
                              <p:par>
                                <p:cTn id="92" presetID="10" presetClass="entr" presetSubtype="0" fill="hold" nodeType="withEffect">
                                  <p:stCondLst>
                                    <p:cond delay="0"/>
                                  </p:stCondLst>
                                  <p:childTnLst>
                                    <p:set>
                                      <p:cBhvr>
                                        <p:cTn id="93" dur="1" fill="hold">
                                          <p:stCondLst>
                                            <p:cond delay="0"/>
                                          </p:stCondLst>
                                        </p:cTn>
                                        <p:tgtEl>
                                          <p:spTgt spid="140"/>
                                        </p:tgtEl>
                                        <p:attrNameLst>
                                          <p:attrName>style.visibility</p:attrName>
                                        </p:attrNameLst>
                                      </p:cBhvr>
                                      <p:to>
                                        <p:strVal val="visible"/>
                                      </p:to>
                                    </p:set>
                                    <p:animEffect transition="in" filter="fade">
                                      <p:cBhvr>
                                        <p:cTn id="94" dur="500"/>
                                        <p:tgtEl>
                                          <p:spTgt spid="140"/>
                                        </p:tgtEl>
                                      </p:cBhvr>
                                    </p:animEffect>
                                  </p:childTnLst>
                                </p:cTn>
                              </p:par>
                              <p:par>
                                <p:cTn id="95" presetID="10" presetClass="entr" presetSubtype="0" fill="hold" nodeType="withEffect">
                                  <p:stCondLst>
                                    <p:cond delay="0"/>
                                  </p:stCondLst>
                                  <p:childTnLst>
                                    <p:set>
                                      <p:cBhvr>
                                        <p:cTn id="96" dur="1" fill="hold">
                                          <p:stCondLst>
                                            <p:cond delay="0"/>
                                          </p:stCondLst>
                                        </p:cTn>
                                        <p:tgtEl>
                                          <p:spTgt spid="141"/>
                                        </p:tgtEl>
                                        <p:attrNameLst>
                                          <p:attrName>style.visibility</p:attrName>
                                        </p:attrNameLst>
                                      </p:cBhvr>
                                      <p:to>
                                        <p:strVal val="visible"/>
                                      </p:to>
                                    </p:set>
                                    <p:animEffect transition="in" filter="fade">
                                      <p:cBhvr>
                                        <p:cTn id="97" dur="500"/>
                                        <p:tgtEl>
                                          <p:spTgt spid="141"/>
                                        </p:tgtEl>
                                      </p:cBhvr>
                                    </p:animEffect>
                                  </p:childTnLst>
                                </p:cTn>
                              </p:par>
                              <p:par>
                                <p:cTn id="98" presetID="10" presetClass="entr" presetSubtype="0" fill="hold" nodeType="withEffect">
                                  <p:stCondLst>
                                    <p:cond delay="0"/>
                                  </p:stCondLst>
                                  <p:childTnLst>
                                    <p:set>
                                      <p:cBhvr>
                                        <p:cTn id="99" dur="1" fill="hold">
                                          <p:stCondLst>
                                            <p:cond delay="0"/>
                                          </p:stCondLst>
                                        </p:cTn>
                                        <p:tgtEl>
                                          <p:spTgt spid="142"/>
                                        </p:tgtEl>
                                        <p:attrNameLst>
                                          <p:attrName>style.visibility</p:attrName>
                                        </p:attrNameLst>
                                      </p:cBhvr>
                                      <p:to>
                                        <p:strVal val="visible"/>
                                      </p:to>
                                    </p:set>
                                    <p:animEffect transition="in" filter="fade">
                                      <p:cBhvr>
                                        <p:cTn id="100" dur="500"/>
                                        <p:tgtEl>
                                          <p:spTgt spid="142"/>
                                        </p:tgtEl>
                                      </p:cBhvr>
                                    </p:animEffect>
                                  </p:childTnLst>
                                </p:cTn>
                              </p:par>
                              <p:par>
                                <p:cTn id="101" presetID="10" presetClass="entr" presetSubtype="0" fill="hold" nodeType="withEffect">
                                  <p:stCondLst>
                                    <p:cond delay="0"/>
                                  </p:stCondLst>
                                  <p:childTnLst>
                                    <p:set>
                                      <p:cBhvr>
                                        <p:cTn id="102" dur="1" fill="hold">
                                          <p:stCondLst>
                                            <p:cond delay="0"/>
                                          </p:stCondLst>
                                        </p:cTn>
                                        <p:tgtEl>
                                          <p:spTgt spid="143"/>
                                        </p:tgtEl>
                                        <p:attrNameLst>
                                          <p:attrName>style.visibility</p:attrName>
                                        </p:attrNameLst>
                                      </p:cBhvr>
                                      <p:to>
                                        <p:strVal val="visible"/>
                                      </p:to>
                                    </p:set>
                                    <p:animEffect transition="in" filter="fade">
                                      <p:cBhvr>
                                        <p:cTn id="103" dur="500"/>
                                        <p:tgtEl>
                                          <p:spTgt spid="14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44"/>
                                        </p:tgtEl>
                                        <p:attrNameLst>
                                          <p:attrName>style.visibility</p:attrName>
                                        </p:attrNameLst>
                                      </p:cBhvr>
                                      <p:to>
                                        <p:strVal val="visible"/>
                                      </p:to>
                                    </p:set>
                                    <p:animEffect transition="in" filter="fade">
                                      <p:cBhvr>
                                        <p:cTn id="106" dur="500"/>
                                        <p:tgtEl>
                                          <p:spTgt spid="14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45"/>
                                        </p:tgtEl>
                                        <p:attrNameLst>
                                          <p:attrName>style.visibility</p:attrName>
                                        </p:attrNameLst>
                                      </p:cBhvr>
                                      <p:to>
                                        <p:strVal val="visible"/>
                                      </p:to>
                                    </p:set>
                                    <p:animEffect transition="in" filter="fade">
                                      <p:cBhvr>
                                        <p:cTn id="109" dur="500"/>
                                        <p:tgtEl>
                                          <p:spTgt spid="14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46"/>
                                        </p:tgtEl>
                                        <p:attrNameLst>
                                          <p:attrName>style.visibility</p:attrName>
                                        </p:attrNameLst>
                                      </p:cBhvr>
                                      <p:to>
                                        <p:strVal val="visible"/>
                                      </p:to>
                                    </p:set>
                                    <p:animEffect transition="in" filter="fade">
                                      <p:cBhvr>
                                        <p:cTn id="112" dur="500"/>
                                        <p:tgtEl>
                                          <p:spTgt spid="146"/>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47"/>
                                        </p:tgtEl>
                                        <p:attrNameLst>
                                          <p:attrName>style.visibility</p:attrName>
                                        </p:attrNameLst>
                                      </p:cBhvr>
                                      <p:to>
                                        <p:strVal val="visible"/>
                                      </p:to>
                                    </p:set>
                                    <p:animEffect transition="in" filter="fade">
                                      <p:cBhvr>
                                        <p:cTn id="115" dur="500"/>
                                        <p:tgtEl>
                                          <p:spTgt spid="147"/>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48"/>
                                        </p:tgtEl>
                                        <p:attrNameLst>
                                          <p:attrName>style.visibility</p:attrName>
                                        </p:attrNameLst>
                                      </p:cBhvr>
                                      <p:to>
                                        <p:strVal val="visible"/>
                                      </p:to>
                                    </p:set>
                                    <p:animEffect transition="in" filter="fade">
                                      <p:cBhvr>
                                        <p:cTn id="118" dur="500"/>
                                        <p:tgtEl>
                                          <p:spTgt spid="148"/>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49"/>
                                        </p:tgtEl>
                                        <p:attrNameLst>
                                          <p:attrName>style.visibility</p:attrName>
                                        </p:attrNameLst>
                                      </p:cBhvr>
                                      <p:to>
                                        <p:strVal val="visible"/>
                                      </p:to>
                                    </p:set>
                                    <p:animEffect transition="in" filter="fade">
                                      <p:cBhvr>
                                        <p:cTn id="121" dur="500"/>
                                        <p:tgtEl>
                                          <p:spTgt spid="149"/>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50"/>
                                        </p:tgtEl>
                                        <p:attrNameLst>
                                          <p:attrName>style.visibility</p:attrName>
                                        </p:attrNameLst>
                                      </p:cBhvr>
                                      <p:to>
                                        <p:strVal val="visible"/>
                                      </p:to>
                                    </p:set>
                                    <p:animEffect transition="in" filter="fade">
                                      <p:cBhvr>
                                        <p:cTn id="124" dur="500"/>
                                        <p:tgtEl>
                                          <p:spTgt spid="150"/>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51"/>
                                        </p:tgtEl>
                                        <p:attrNameLst>
                                          <p:attrName>style.visibility</p:attrName>
                                        </p:attrNameLst>
                                      </p:cBhvr>
                                      <p:to>
                                        <p:strVal val="visible"/>
                                      </p:to>
                                    </p:set>
                                    <p:animEffect transition="in" filter="fade">
                                      <p:cBhvr>
                                        <p:cTn id="127" dur="500"/>
                                        <p:tgtEl>
                                          <p:spTgt spid="151"/>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52"/>
                                        </p:tgtEl>
                                        <p:attrNameLst>
                                          <p:attrName>style.visibility</p:attrName>
                                        </p:attrNameLst>
                                      </p:cBhvr>
                                      <p:to>
                                        <p:strVal val="visible"/>
                                      </p:to>
                                    </p:set>
                                    <p:animEffect transition="in" filter="fade">
                                      <p:cBhvr>
                                        <p:cTn id="130" dur="500"/>
                                        <p:tgtEl>
                                          <p:spTgt spid="152"/>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53"/>
                                        </p:tgtEl>
                                        <p:attrNameLst>
                                          <p:attrName>style.visibility</p:attrName>
                                        </p:attrNameLst>
                                      </p:cBhvr>
                                      <p:to>
                                        <p:strVal val="visible"/>
                                      </p:to>
                                    </p:set>
                                    <p:animEffect transition="in" filter="fade">
                                      <p:cBhvr>
                                        <p:cTn id="133" dur="500"/>
                                        <p:tgtEl>
                                          <p:spTgt spid="153"/>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54"/>
                                        </p:tgtEl>
                                        <p:attrNameLst>
                                          <p:attrName>style.visibility</p:attrName>
                                        </p:attrNameLst>
                                      </p:cBhvr>
                                      <p:to>
                                        <p:strVal val="visible"/>
                                      </p:to>
                                    </p:set>
                                    <p:animEffect transition="in" filter="fade">
                                      <p:cBhvr>
                                        <p:cTn id="136" dur="500"/>
                                        <p:tgtEl>
                                          <p:spTgt spid="154"/>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55"/>
                                        </p:tgtEl>
                                        <p:attrNameLst>
                                          <p:attrName>style.visibility</p:attrName>
                                        </p:attrNameLst>
                                      </p:cBhvr>
                                      <p:to>
                                        <p:strVal val="visible"/>
                                      </p:to>
                                    </p:set>
                                    <p:animEffect transition="in" filter="fade">
                                      <p:cBhvr>
                                        <p:cTn id="139" dur="500"/>
                                        <p:tgtEl>
                                          <p:spTgt spid="155"/>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57"/>
                                        </p:tgtEl>
                                        <p:attrNameLst>
                                          <p:attrName>style.visibility</p:attrName>
                                        </p:attrNameLst>
                                      </p:cBhvr>
                                      <p:to>
                                        <p:strVal val="visible"/>
                                      </p:to>
                                    </p:set>
                                    <p:animEffect transition="in" filter="fade">
                                      <p:cBhvr>
                                        <p:cTn id="142" dur="500"/>
                                        <p:tgtEl>
                                          <p:spTgt spid="157"/>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58"/>
                                        </p:tgtEl>
                                        <p:attrNameLst>
                                          <p:attrName>style.visibility</p:attrName>
                                        </p:attrNameLst>
                                      </p:cBhvr>
                                      <p:to>
                                        <p:strVal val="visible"/>
                                      </p:to>
                                    </p:set>
                                    <p:animEffect transition="in" filter="fade">
                                      <p:cBhvr>
                                        <p:cTn id="145" dur="500"/>
                                        <p:tgtEl>
                                          <p:spTgt spid="158"/>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59"/>
                                        </p:tgtEl>
                                        <p:attrNameLst>
                                          <p:attrName>style.visibility</p:attrName>
                                        </p:attrNameLst>
                                      </p:cBhvr>
                                      <p:to>
                                        <p:strVal val="visible"/>
                                      </p:to>
                                    </p:set>
                                    <p:animEffect transition="in" filter="fade">
                                      <p:cBhvr>
                                        <p:cTn id="148" dur="500"/>
                                        <p:tgtEl>
                                          <p:spTgt spid="159"/>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60"/>
                                        </p:tgtEl>
                                        <p:attrNameLst>
                                          <p:attrName>style.visibility</p:attrName>
                                        </p:attrNameLst>
                                      </p:cBhvr>
                                      <p:to>
                                        <p:strVal val="visible"/>
                                      </p:to>
                                    </p:set>
                                    <p:animEffect transition="in" filter="fade">
                                      <p:cBhvr>
                                        <p:cTn id="151"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9" grpId="0" animBg="1"/>
      <p:bldP spid="42" grpId="0" animBg="1"/>
      <p:bldP spid="43" grpId="0" animBg="1"/>
      <p:bldP spid="44" grpId="0" animBg="1"/>
      <p:bldP spid="96" grpId="0" animBg="1"/>
      <p:bldP spid="105" grpId="0" animBg="1"/>
      <p:bldP spid="106" grpId="0" animBg="1"/>
      <p:bldP spid="107" grpId="0" animBg="1"/>
      <p:bldP spid="108" grpId="0" animBg="1"/>
      <p:bldP spid="109" grpId="0" animBg="1"/>
      <p:bldP spid="130" grpId="0" animBg="1"/>
      <p:bldP spid="131" grpId="0" animBg="1"/>
      <p:bldP spid="132" grpId="0" animBg="1"/>
      <p:bldP spid="133" grpId="0" animBg="1"/>
      <p:bldP spid="134" grpId="0" animBg="1"/>
      <p:bldP spid="137" grpId="0" animBg="1"/>
      <p:bldP spid="144" grpId="0" animBg="1"/>
      <p:bldP spid="145" grpId="0" animBg="1"/>
      <p:bldP spid="146" grpId="0" animBg="1"/>
      <p:bldP spid="147" grpId="0" animBg="1"/>
      <p:bldP spid="148" grpId="0" animBg="1"/>
      <p:bldP spid="149" grpId="0"/>
      <p:bldP spid="150" grpId="0"/>
      <p:bldP spid="151" grpId="0"/>
      <p:bldP spid="152" grpId="0"/>
      <p:bldP spid="153" grpId="0"/>
      <p:bldP spid="154" grpId="0"/>
      <p:bldP spid="155" grpId="0"/>
      <p:bldP spid="157" grpId="0"/>
      <p:bldP spid="158" grpId="0"/>
      <p:bldP spid="159" grpId="0"/>
      <p:bldP spid="160"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1295400" y="0"/>
            <a:ext cx="5715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it-IT" b="1">
                <a:latin typeface="Arial" charset="0"/>
              </a:rPr>
              <a:t>BIOACTIVE GLASS LWR (Large Working Range):</a:t>
            </a:r>
            <a:endParaRPr lang="it-IT">
              <a:latin typeface="Arial" charset="0"/>
            </a:endParaRPr>
          </a:p>
        </p:txBody>
      </p:sp>
      <p:graphicFrame>
        <p:nvGraphicFramePr>
          <p:cNvPr id="147459" name="Group 3"/>
          <p:cNvGraphicFramePr>
            <a:graphicFrameLocks noGrp="1"/>
          </p:cNvGraphicFramePr>
          <p:nvPr/>
        </p:nvGraphicFramePr>
        <p:xfrm>
          <a:off x="762000" y="381000"/>
          <a:ext cx="7156450" cy="1005522"/>
        </p:xfrm>
        <a:graphic>
          <a:graphicData uri="http://schemas.openxmlformats.org/drawingml/2006/table">
            <a:tbl>
              <a:tblPr/>
              <a:tblGrid>
                <a:gridCol w="896938">
                  <a:extLst>
                    <a:ext uri="{9D8B030D-6E8A-4147-A177-3AD203B41FA5}">
                      <a16:colId xmlns:a16="http://schemas.microsoft.com/office/drawing/2014/main" val="20000"/>
                    </a:ext>
                  </a:extLst>
                </a:gridCol>
                <a:gridCol w="892175">
                  <a:extLst>
                    <a:ext uri="{9D8B030D-6E8A-4147-A177-3AD203B41FA5}">
                      <a16:colId xmlns:a16="http://schemas.microsoft.com/office/drawing/2014/main" val="20001"/>
                    </a:ext>
                  </a:extLst>
                </a:gridCol>
                <a:gridCol w="896937">
                  <a:extLst>
                    <a:ext uri="{9D8B030D-6E8A-4147-A177-3AD203B41FA5}">
                      <a16:colId xmlns:a16="http://schemas.microsoft.com/office/drawing/2014/main" val="20002"/>
                    </a:ext>
                  </a:extLst>
                </a:gridCol>
                <a:gridCol w="892175">
                  <a:extLst>
                    <a:ext uri="{9D8B030D-6E8A-4147-A177-3AD203B41FA5}">
                      <a16:colId xmlns:a16="http://schemas.microsoft.com/office/drawing/2014/main" val="20003"/>
                    </a:ext>
                  </a:extLst>
                </a:gridCol>
                <a:gridCol w="896938">
                  <a:extLst>
                    <a:ext uri="{9D8B030D-6E8A-4147-A177-3AD203B41FA5}">
                      <a16:colId xmlns:a16="http://schemas.microsoft.com/office/drawing/2014/main" val="20004"/>
                    </a:ext>
                  </a:extLst>
                </a:gridCol>
                <a:gridCol w="892175">
                  <a:extLst>
                    <a:ext uri="{9D8B030D-6E8A-4147-A177-3AD203B41FA5}">
                      <a16:colId xmlns:a16="http://schemas.microsoft.com/office/drawing/2014/main" val="20005"/>
                    </a:ext>
                  </a:extLst>
                </a:gridCol>
                <a:gridCol w="892175">
                  <a:extLst>
                    <a:ext uri="{9D8B030D-6E8A-4147-A177-3AD203B41FA5}">
                      <a16:colId xmlns:a16="http://schemas.microsoft.com/office/drawing/2014/main" val="20006"/>
                    </a:ext>
                  </a:extLst>
                </a:gridCol>
                <a:gridCol w="896937">
                  <a:extLst>
                    <a:ext uri="{9D8B030D-6E8A-4147-A177-3AD203B41FA5}">
                      <a16:colId xmlns:a16="http://schemas.microsoft.com/office/drawing/2014/main" val="20007"/>
                    </a:ext>
                  </a:extLst>
                </a:gridCol>
              </a:tblGrid>
              <a:tr h="504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800" b="0" i="0" u="none" strike="noStrike" cap="none" normalizeH="0" baseline="0">
                        <a:ln>
                          <a:noFill/>
                        </a:ln>
                        <a:solidFill>
                          <a:schemeClr val="tx1"/>
                        </a:solidFill>
                        <a:effectLst/>
                        <a:latin typeface="Times"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Times" charset="0"/>
                          <a:ea typeface="ＭＳ Ｐゴシック" charset="0"/>
                        </a:rPr>
                        <a:t>Na</a:t>
                      </a:r>
                      <a:r>
                        <a:rPr kumimoji="0" lang="it-IT" sz="1600" b="0" i="0" u="none" strike="noStrike" cap="none" normalizeH="0" baseline="-25000">
                          <a:ln>
                            <a:noFill/>
                          </a:ln>
                          <a:solidFill>
                            <a:schemeClr val="tx1"/>
                          </a:solidFill>
                          <a:effectLst/>
                          <a:latin typeface="Times" charset="0"/>
                          <a:ea typeface="ＭＳ Ｐゴシック" charset="0"/>
                        </a:rPr>
                        <a:t>2</a:t>
                      </a:r>
                      <a:r>
                        <a:rPr kumimoji="0" lang="it-IT" sz="1600" b="0" i="0" u="none" strike="noStrike" cap="none" normalizeH="0" baseline="0">
                          <a:ln>
                            <a:noFill/>
                          </a:ln>
                          <a:solidFill>
                            <a:schemeClr val="tx1"/>
                          </a:solidFill>
                          <a:effectLst/>
                          <a:latin typeface="Times" charset="0"/>
                          <a:ea typeface="ＭＳ Ｐゴシック"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Times" charset="0"/>
                          <a:ea typeface="ＭＳ Ｐゴシック" charset="0"/>
                        </a:rPr>
                        <a:t>K</a:t>
                      </a:r>
                      <a:r>
                        <a:rPr kumimoji="0" lang="it-IT" sz="1600" b="0" i="0" u="none" strike="noStrike" cap="none" normalizeH="0" baseline="-25000">
                          <a:ln>
                            <a:noFill/>
                          </a:ln>
                          <a:solidFill>
                            <a:schemeClr val="tx1"/>
                          </a:solidFill>
                          <a:effectLst/>
                          <a:latin typeface="Times" charset="0"/>
                          <a:ea typeface="ＭＳ Ｐゴシック" charset="0"/>
                        </a:rPr>
                        <a:t>2</a:t>
                      </a:r>
                      <a:r>
                        <a:rPr kumimoji="0" lang="it-IT" sz="1600" b="0" i="0" u="none" strike="noStrike" cap="none" normalizeH="0" baseline="0">
                          <a:ln>
                            <a:noFill/>
                          </a:ln>
                          <a:solidFill>
                            <a:schemeClr val="tx1"/>
                          </a:solidFill>
                          <a:effectLst/>
                          <a:latin typeface="Times" charset="0"/>
                          <a:ea typeface="ＭＳ Ｐゴシック"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Times" charset="0"/>
                          <a:ea typeface="ＭＳ Ｐゴシック" charset="0"/>
                        </a:rPr>
                        <a:t>MgO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Times" charset="0"/>
                          <a:ea typeface="ＭＳ Ｐゴシック" charset="0"/>
                        </a:rPr>
                        <a:t>CaO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Times" charset="0"/>
                          <a:ea typeface="ＭＳ Ｐゴシック" charset="0"/>
                        </a:rPr>
                        <a:t>B</a:t>
                      </a:r>
                      <a:r>
                        <a:rPr kumimoji="0" lang="it-IT" sz="1600" b="0" i="0" u="none" strike="noStrike" cap="none" normalizeH="0" baseline="-25000">
                          <a:ln>
                            <a:noFill/>
                          </a:ln>
                          <a:solidFill>
                            <a:schemeClr val="tx1"/>
                          </a:solidFill>
                          <a:effectLst/>
                          <a:latin typeface="Times" charset="0"/>
                          <a:ea typeface="ＭＳ Ｐゴシック" charset="0"/>
                        </a:rPr>
                        <a:t>2</a:t>
                      </a:r>
                      <a:r>
                        <a:rPr kumimoji="0" lang="it-IT" sz="1600" b="0" i="0" u="none" strike="noStrike" cap="none" normalizeH="0" baseline="0">
                          <a:ln>
                            <a:noFill/>
                          </a:ln>
                          <a:solidFill>
                            <a:schemeClr val="tx1"/>
                          </a:solidFill>
                          <a:effectLst/>
                          <a:latin typeface="Times" charset="0"/>
                          <a:ea typeface="ＭＳ Ｐゴシック" charset="0"/>
                        </a:rPr>
                        <a:t>O</a:t>
                      </a:r>
                      <a:r>
                        <a:rPr kumimoji="0" lang="it-IT" sz="1600" b="0" i="0" u="none" strike="noStrike" cap="none" normalizeH="0" baseline="-25000">
                          <a:ln>
                            <a:noFill/>
                          </a:ln>
                          <a:solidFill>
                            <a:schemeClr val="tx1"/>
                          </a:solidFill>
                          <a:effectLst/>
                          <a:latin typeface="Times" charset="0"/>
                          <a:ea typeface="ＭＳ Ｐゴシック"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Times" charset="0"/>
                          <a:ea typeface="ＭＳ Ｐゴシック" charset="0"/>
                        </a:rPr>
                        <a:t>P</a:t>
                      </a:r>
                      <a:r>
                        <a:rPr kumimoji="0" lang="it-IT" sz="1600" b="0" i="0" u="none" strike="noStrike" cap="none" normalizeH="0" baseline="-25000">
                          <a:ln>
                            <a:noFill/>
                          </a:ln>
                          <a:solidFill>
                            <a:schemeClr val="tx1"/>
                          </a:solidFill>
                          <a:effectLst/>
                          <a:latin typeface="Times" charset="0"/>
                          <a:ea typeface="ＭＳ Ｐゴシック" charset="0"/>
                        </a:rPr>
                        <a:t>2</a:t>
                      </a:r>
                      <a:r>
                        <a:rPr kumimoji="0" lang="it-IT" sz="1600" b="0" i="0" u="none" strike="noStrike" cap="none" normalizeH="0" baseline="0">
                          <a:ln>
                            <a:noFill/>
                          </a:ln>
                          <a:solidFill>
                            <a:schemeClr val="tx1"/>
                          </a:solidFill>
                          <a:effectLst/>
                          <a:latin typeface="Times" charset="0"/>
                          <a:ea typeface="ＭＳ Ｐゴシック" charset="0"/>
                        </a:rPr>
                        <a:t>O</a:t>
                      </a:r>
                      <a:r>
                        <a:rPr kumimoji="0" lang="it-IT" sz="1600" b="0" i="0" u="none" strike="noStrike" cap="none" normalizeH="0" baseline="-25000">
                          <a:ln>
                            <a:noFill/>
                          </a:ln>
                          <a:solidFill>
                            <a:schemeClr val="tx1"/>
                          </a:solidFill>
                          <a:effectLst/>
                          <a:latin typeface="Times" charset="0"/>
                          <a:ea typeface="ＭＳ Ｐゴシック"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Times" charset="0"/>
                          <a:ea typeface="ＭＳ Ｐゴシック" charset="0"/>
                        </a:rPr>
                        <a:t>SiO</a:t>
                      </a:r>
                      <a:r>
                        <a:rPr kumimoji="0" lang="it-IT" sz="1600" b="0" i="0" u="none" strike="noStrike" cap="none" normalizeH="0" baseline="-25000">
                          <a:ln>
                            <a:noFill/>
                          </a:ln>
                          <a:solidFill>
                            <a:schemeClr val="tx1"/>
                          </a:solidFill>
                          <a:effectLst/>
                          <a:latin typeface="Times" charset="0"/>
                          <a:ea typeface="ＭＳ Ｐゴシック"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73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Times" charset="0"/>
                          <a:ea typeface="ＭＳ Ｐゴシック" charset="0"/>
                        </a:rPr>
                        <a:t>Mol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Times" charset="0"/>
                          <a:ea typeface="ＭＳ Ｐゴシック" charset="0"/>
                        </a:rPr>
                        <a:t>12,1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Times" charset="0"/>
                          <a:ea typeface="ＭＳ Ｐゴシック" charset="0"/>
                        </a:rPr>
                        <a:t>10,1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Times" charset="0"/>
                          <a:ea typeface="ＭＳ Ｐゴシック"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Times" charset="0"/>
                          <a:ea typeface="ＭＳ Ｐゴシック" charset="0"/>
                        </a:rPr>
                        <a:t>14,8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Times" charset="0"/>
                          <a:ea typeface="ＭＳ Ｐゴシック" charset="0"/>
                        </a:rPr>
                        <a:t>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Times" charset="0"/>
                          <a:ea typeface="ＭＳ Ｐゴシック" charset="0"/>
                        </a:rPr>
                        <a:t>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Times" charset="0"/>
                          <a:ea typeface="ＭＳ Ｐゴシック" charset="0"/>
                        </a:rPr>
                        <a:t>56,2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47488" name="Text Box 32"/>
          <p:cNvSpPr txBox="1">
            <a:spLocks noChangeArrowheads="1"/>
          </p:cNvSpPr>
          <p:nvPr/>
        </p:nvSpPr>
        <p:spPr bwMode="auto">
          <a:xfrm>
            <a:off x="762000" y="1524000"/>
            <a:ext cx="7200900" cy="1328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just" eaLnBrk="1" hangingPunct="1">
              <a:spcBef>
                <a:spcPct val="50000"/>
              </a:spcBef>
            </a:pPr>
            <a:r>
              <a:rPr lang="it-IT">
                <a:latin typeface="Arial" charset="0"/>
                <a:cs typeface="Times New Roman" charset="0"/>
              </a:rPr>
              <a:t>Starting from fibers (75 </a:t>
            </a:r>
            <a:r>
              <a:rPr lang="it-IT">
                <a:latin typeface="Symbol" charset="0"/>
                <a:cs typeface="Times New Roman" charset="0"/>
              </a:rPr>
              <a:t>m</a:t>
            </a:r>
            <a:r>
              <a:rPr lang="it-IT">
                <a:latin typeface="Arial" charset="0"/>
                <a:cs typeface="Times New Roman" charset="0"/>
              </a:rPr>
              <a:t>m  in diameter and 3 mm long), three-dimensional porous scaffolds are obtained by sintering.</a:t>
            </a:r>
          </a:p>
          <a:p>
            <a:pPr algn="just" eaLnBrk="1" hangingPunct="1">
              <a:spcBef>
                <a:spcPct val="50000"/>
              </a:spcBef>
            </a:pPr>
            <a:r>
              <a:rPr lang="it-IT">
                <a:latin typeface="Arial" charset="0"/>
                <a:cs typeface="Times New Roman" charset="0"/>
              </a:rPr>
              <a:t>Subsequently scaffolds are immersed in Simulated Body Fluid (SBF) to monitor possible formation of hydroxil-carbonate-apatite (HCA).</a:t>
            </a:r>
            <a:endParaRPr lang="el-GR">
              <a:latin typeface="Times New Roman" charset="0"/>
              <a:cs typeface="Times New Roman" charset="0"/>
            </a:endParaRPr>
          </a:p>
        </p:txBody>
      </p:sp>
      <p:pic>
        <p:nvPicPr>
          <p:cNvPr id="147489" name="Picture 33" descr="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9500"/>
            <a:ext cx="4318000" cy="32385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47490" name="Picture 34" descr="7-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0" y="3619500"/>
            <a:ext cx="4318000" cy="32385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47491" name="Text Box 35"/>
          <p:cNvSpPr txBox="1">
            <a:spLocks noChangeArrowheads="1"/>
          </p:cNvSpPr>
          <p:nvPr/>
        </p:nvSpPr>
        <p:spPr bwMode="auto">
          <a:xfrm>
            <a:off x="0" y="3200400"/>
            <a:ext cx="2068513"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it-IT">
                <a:latin typeface="Arial" charset="0"/>
              </a:rPr>
              <a:t>Pristine scaffold</a:t>
            </a:r>
          </a:p>
        </p:txBody>
      </p:sp>
      <p:sp>
        <p:nvSpPr>
          <p:cNvPr id="147492" name="Text Box 36"/>
          <p:cNvSpPr txBox="1">
            <a:spLocks noChangeArrowheads="1"/>
          </p:cNvSpPr>
          <p:nvPr/>
        </p:nvSpPr>
        <p:spPr bwMode="auto">
          <a:xfrm>
            <a:off x="5164138" y="2971800"/>
            <a:ext cx="3979862"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it-IT">
                <a:latin typeface="Arial" charset="0"/>
              </a:rPr>
              <a:t>Scaffold after 3 weeks of immersion in SBF at 37°C (no stirring))</a:t>
            </a:r>
          </a:p>
        </p:txBody>
      </p:sp>
    </p:spTree>
    <p:extLst>
      <p:ext uri="{BB962C8B-B14F-4D97-AF65-F5344CB8AC3E}">
        <p14:creationId xmlns:p14="http://schemas.microsoft.com/office/powerpoint/2010/main" val="1206170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530" name="Picture 2" descr="Figure 3b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052513"/>
            <a:ext cx="7272337" cy="377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1" name="Text Box 3"/>
          <p:cNvSpPr txBox="1">
            <a:spLocks noChangeArrowheads="1"/>
          </p:cNvSpPr>
          <p:nvPr/>
        </p:nvSpPr>
        <p:spPr bwMode="auto">
          <a:xfrm>
            <a:off x="1258888" y="260350"/>
            <a:ext cx="6624637"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it-IT">
                <a:latin typeface="Arial" charset="0"/>
              </a:rPr>
              <a:t>Raman Spectral evolution of scaffolds treated in SBF at 37°C for different times</a:t>
            </a:r>
          </a:p>
        </p:txBody>
      </p:sp>
      <p:sp>
        <p:nvSpPr>
          <p:cNvPr id="150532" name="Text Box 4"/>
          <p:cNvSpPr txBox="1">
            <a:spLocks noChangeArrowheads="1"/>
          </p:cNvSpPr>
          <p:nvPr/>
        </p:nvSpPr>
        <p:spPr bwMode="auto">
          <a:xfrm>
            <a:off x="684213" y="5095776"/>
            <a:ext cx="8281987"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l-GR" sz="1400" b="1" dirty="0">
                <a:latin typeface="Symbol" charset="0"/>
              </a:rPr>
              <a:t>n</a:t>
            </a:r>
            <a:r>
              <a:rPr lang="it-IT" sz="1400" b="1" baseline="-25000" dirty="0">
                <a:latin typeface="Arial" charset="0"/>
              </a:rPr>
              <a:t>1</a:t>
            </a:r>
            <a:r>
              <a:rPr lang="it-IT" sz="1400" b="1" dirty="0">
                <a:latin typeface="Arial" charset="0"/>
              </a:rPr>
              <a:t>: 962 cm</a:t>
            </a:r>
            <a:r>
              <a:rPr lang="it-IT" sz="1400" b="1" baseline="30000" dirty="0">
                <a:latin typeface="Arial" charset="0"/>
              </a:rPr>
              <a:t>-1</a:t>
            </a:r>
            <a:r>
              <a:rPr lang="it-IT" sz="1400" b="1" dirty="0">
                <a:latin typeface="Arial" charset="0"/>
              </a:rPr>
              <a:t> </a:t>
            </a:r>
            <a:r>
              <a:rPr lang="it-IT" sz="1400" b="1" dirty="0" err="1">
                <a:latin typeface="Arial" charset="0"/>
              </a:rPr>
              <a:t>symmetric</a:t>
            </a:r>
            <a:r>
              <a:rPr lang="it-IT" sz="1400" b="1" dirty="0">
                <a:latin typeface="Arial" charset="0"/>
              </a:rPr>
              <a:t> stretching </a:t>
            </a:r>
            <a:r>
              <a:rPr lang="it-IT" sz="1400" b="1" dirty="0" err="1">
                <a:latin typeface="Arial" charset="0"/>
              </a:rPr>
              <a:t>vibration</a:t>
            </a:r>
            <a:r>
              <a:rPr lang="it-IT" sz="1400" b="1" dirty="0">
                <a:latin typeface="Arial" charset="0"/>
              </a:rPr>
              <a:t> of P-O: FORMATION OF HYDROXYAPATITE!</a:t>
            </a:r>
          </a:p>
        </p:txBody>
      </p:sp>
      <p:sp>
        <p:nvSpPr>
          <p:cNvPr id="2" name="Rettangolo 1"/>
          <p:cNvSpPr/>
          <p:nvPr/>
        </p:nvSpPr>
        <p:spPr>
          <a:xfrm>
            <a:off x="4027328" y="1328568"/>
            <a:ext cx="693503" cy="306656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Text Box 4"/>
          <p:cNvSpPr txBox="1">
            <a:spLocks noChangeArrowheads="1"/>
          </p:cNvSpPr>
          <p:nvPr/>
        </p:nvSpPr>
        <p:spPr bwMode="auto">
          <a:xfrm>
            <a:off x="1258888" y="6263610"/>
            <a:ext cx="504614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just"/>
            <a:r>
              <a:rPr lang="en-GB" sz="1000" dirty="0">
                <a:latin typeface="New York" charset="0"/>
              </a:rPr>
              <a:t> </a:t>
            </a:r>
            <a:r>
              <a:rPr lang="en-GB" sz="1000" b="1" dirty="0">
                <a:latin typeface="New York" charset="0"/>
              </a:rPr>
              <a:t>V. Sergo et al.</a:t>
            </a:r>
            <a:r>
              <a:rPr lang="en-GB" sz="1000" dirty="0">
                <a:latin typeface="New York" charset="0"/>
              </a:rPr>
              <a:t>, </a:t>
            </a:r>
            <a:r>
              <a:rPr lang="it-IT" sz="1000" dirty="0"/>
              <a:t>Journal of </a:t>
            </a:r>
            <a:r>
              <a:rPr lang="it-IT" sz="1000" dirty="0" err="1"/>
              <a:t>Applied</a:t>
            </a:r>
            <a:r>
              <a:rPr lang="it-IT" sz="1000" dirty="0"/>
              <a:t> </a:t>
            </a:r>
            <a:r>
              <a:rPr lang="it-IT" sz="1000" dirty="0" err="1"/>
              <a:t>Biomaterials</a:t>
            </a:r>
            <a:r>
              <a:rPr lang="it-IT" sz="1000" dirty="0"/>
              <a:t> &amp; </a:t>
            </a:r>
            <a:r>
              <a:rPr lang="it-IT" sz="1000" dirty="0" err="1"/>
              <a:t>Biomechanics</a:t>
            </a:r>
            <a:r>
              <a:rPr lang="it-IT" sz="1000" dirty="0"/>
              <a:t> 2006; Vol. 4 no. 2: 102-109 </a:t>
            </a:r>
          </a:p>
          <a:p>
            <a:pPr algn="just"/>
            <a:r>
              <a:rPr lang="it-IT" sz="1000" dirty="0"/>
              <a:t>Best </a:t>
            </a:r>
            <a:r>
              <a:rPr lang="it-IT" sz="1000" dirty="0" err="1"/>
              <a:t>contribution</a:t>
            </a:r>
            <a:r>
              <a:rPr lang="it-IT" sz="1000" dirty="0"/>
              <a:t> award , International meeting of </a:t>
            </a:r>
            <a:r>
              <a:rPr lang="it-IT" sz="1000" dirty="0" err="1"/>
              <a:t>Biomaterials</a:t>
            </a:r>
            <a:r>
              <a:rPr lang="it-IT" sz="1000" dirty="0"/>
              <a:t> Societies, Ischia 2005: </a:t>
            </a:r>
          </a:p>
        </p:txBody>
      </p:sp>
    </p:spTree>
    <p:extLst>
      <p:ext uri="{BB962C8B-B14F-4D97-AF65-F5344CB8AC3E}">
        <p14:creationId xmlns:p14="http://schemas.microsoft.com/office/powerpoint/2010/main" val="375873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9" name="Group 48"/>
          <p:cNvGrpSpPr>
            <a:grpSpLocks/>
          </p:cNvGrpSpPr>
          <p:nvPr/>
        </p:nvGrpSpPr>
        <p:grpSpPr bwMode="auto">
          <a:xfrm rot="8425795">
            <a:off x="2218990" y="1840148"/>
            <a:ext cx="2559050" cy="512763"/>
            <a:chOff x="902" y="3114"/>
            <a:chExt cx="1612" cy="323"/>
          </a:xfrm>
        </p:grpSpPr>
        <p:sp>
          <p:nvSpPr>
            <p:cNvPr id="22565" name="Freeform 45"/>
            <p:cNvSpPr>
              <a:spLocks/>
            </p:cNvSpPr>
            <p:nvPr/>
          </p:nvSpPr>
          <p:spPr bwMode="auto">
            <a:xfrm>
              <a:off x="902" y="3263"/>
              <a:ext cx="1482" cy="174"/>
            </a:xfrm>
            <a:custGeom>
              <a:avLst/>
              <a:gdLst>
                <a:gd name="T0" fmla="*/ 0 w 1134"/>
                <a:gd name="T1" fmla="*/ 67 h 454"/>
                <a:gd name="T2" fmla="*/ 78 w 1134"/>
                <a:gd name="T3" fmla="*/ 0 h 454"/>
                <a:gd name="T4" fmla="*/ 156 w 1134"/>
                <a:gd name="T5" fmla="*/ 67 h 454"/>
                <a:gd name="T6" fmla="*/ 233 w 1134"/>
                <a:gd name="T7" fmla="*/ 0 h 454"/>
                <a:gd name="T8" fmla="*/ 311 w 1134"/>
                <a:gd name="T9" fmla="*/ 67 h 454"/>
                <a:gd name="T10" fmla="*/ 388 w 1134"/>
                <a:gd name="T11" fmla="*/ 0 h 454"/>
                <a:gd name="T12" fmla="*/ 467 w 1134"/>
                <a:gd name="T13" fmla="*/ 67 h 454"/>
                <a:gd name="T14" fmla="*/ 544 w 1134"/>
                <a:gd name="T15" fmla="*/ 0 h 454"/>
                <a:gd name="T16" fmla="*/ 619 w 1134"/>
                <a:gd name="T17" fmla="*/ 67 h 454"/>
                <a:gd name="T18" fmla="*/ 699 w 1134"/>
                <a:gd name="T19" fmla="*/ 0 h 454"/>
                <a:gd name="T20" fmla="*/ 775 w 1134"/>
                <a:gd name="T21" fmla="*/ 67 h 454"/>
                <a:gd name="T22" fmla="*/ 852 w 1134"/>
                <a:gd name="T23" fmla="*/ 0 h 454"/>
                <a:gd name="T24" fmla="*/ 930 w 1134"/>
                <a:gd name="T25" fmla="*/ 67 h 454"/>
                <a:gd name="T26" fmla="*/ 1008 w 1134"/>
                <a:gd name="T27" fmla="*/ 0 h 454"/>
                <a:gd name="T28" fmla="*/ 1085 w 1134"/>
                <a:gd name="T29" fmla="*/ 67 h 454"/>
                <a:gd name="T30" fmla="*/ 1163 w 1134"/>
                <a:gd name="T31" fmla="*/ 0 h 454"/>
                <a:gd name="T32" fmla="*/ 1240 w 1134"/>
                <a:gd name="T33" fmla="*/ 67 h 454"/>
                <a:gd name="T34" fmla="*/ 1319 w 1134"/>
                <a:gd name="T35" fmla="*/ 0 h 454"/>
                <a:gd name="T36" fmla="*/ 1396 w 1134"/>
                <a:gd name="T37" fmla="*/ 67 h 454"/>
                <a:gd name="T38" fmla="*/ 1473 w 1134"/>
                <a:gd name="T39" fmla="*/ 0 h 454"/>
                <a:gd name="T40" fmla="*/ 1551 w 1134"/>
                <a:gd name="T41" fmla="*/ 67 h 454"/>
                <a:gd name="T42" fmla="*/ 1627 w 1134"/>
                <a:gd name="T43" fmla="*/ 0 h 454"/>
                <a:gd name="T44" fmla="*/ 1704 w 1134"/>
                <a:gd name="T45" fmla="*/ 67 h 454"/>
                <a:gd name="T46" fmla="*/ 1783 w 1134"/>
                <a:gd name="T47" fmla="*/ 0 h 454"/>
                <a:gd name="T48" fmla="*/ 1860 w 1134"/>
                <a:gd name="T49" fmla="*/ 67 h 454"/>
                <a:gd name="T50" fmla="*/ 1937 w 1134"/>
                <a:gd name="T51" fmla="*/ 0 h 4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34"/>
                <a:gd name="T79" fmla="*/ 0 h 454"/>
                <a:gd name="T80" fmla="*/ 1134 w 1134"/>
                <a:gd name="T81" fmla="*/ 454 h 4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34" h="454">
                  <a:moveTo>
                    <a:pt x="0" y="454"/>
                  </a:moveTo>
                  <a:cubicBezTo>
                    <a:pt x="15" y="227"/>
                    <a:pt x="31" y="0"/>
                    <a:pt x="46" y="0"/>
                  </a:cubicBezTo>
                  <a:cubicBezTo>
                    <a:pt x="61" y="0"/>
                    <a:pt x="76" y="454"/>
                    <a:pt x="91" y="454"/>
                  </a:cubicBezTo>
                  <a:cubicBezTo>
                    <a:pt x="106" y="454"/>
                    <a:pt x="121" y="0"/>
                    <a:pt x="136" y="0"/>
                  </a:cubicBezTo>
                  <a:cubicBezTo>
                    <a:pt x="151" y="0"/>
                    <a:pt x="167" y="454"/>
                    <a:pt x="182" y="454"/>
                  </a:cubicBezTo>
                  <a:cubicBezTo>
                    <a:pt x="197" y="454"/>
                    <a:pt x="212" y="0"/>
                    <a:pt x="227" y="0"/>
                  </a:cubicBezTo>
                  <a:cubicBezTo>
                    <a:pt x="242" y="0"/>
                    <a:pt x="258" y="454"/>
                    <a:pt x="273" y="454"/>
                  </a:cubicBezTo>
                  <a:cubicBezTo>
                    <a:pt x="288" y="454"/>
                    <a:pt x="303" y="0"/>
                    <a:pt x="318" y="0"/>
                  </a:cubicBezTo>
                  <a:cubicBezTo>
                    <a:pt x="333" y="0"/>
                    <a:pt x="348" y="454"/>
                    <a:pt x="363" y="454"/>
                  </a:cubicBezTo>
                  <a:cubicBezTo>
                    <a:pt x="378" y="454"/>
                    <a:pt x="394" y="0"/>
                    <a:pt x="409" y="0"/>
                  </a:cubicBezTo>
                  <a:cubicBezTo>
                    <a:pt x="424" y="0"/>
                    <a:pt x="439" y="454"/>
                    <a:pt x="454" y="454"/>
                  </a:cubicBezTo>
                  <a:cubicBezTo>
                    <a:pt x="469" y="454"/>
                    <a:pt x="484" y="0"/>
                    <a:pt x="499" y="0"/>
                  </a:cubicBezTo>
                  <a:cubicBezTo>
                    <a:pt x="514" y="0"/>
                    <a:pt x="530" y="454"/>
                    <a:pt x="545" y="454"/>
                  </a:cubicBezTo>
                  <a:cubicBezTo>
                    <a:pt x="560" y="454"/>
                    <a:pt x="575" y="0"/>
                    <a:pt x="590" y="0"/>
                  </a:cubicBezTo>
                  <a:cubicBezTo>
                    <a:pt x="605" y="0"/>
                    <a:pt x="620" y="454"/>
                    <a:pt x="635" y="454"/>
                  </a:cubicBezTo>
                  <a:cubicBezTo>
                    <a:pt x="650" y="454"/>
                    <a:pt x="666" y="0"/>
                    <a:pt x="681" y="0"/>
                  </a:cubicBezTo>
                  <a:cubicBezTo>
                    <a:pt x="696" y="0"/>
                    <a:pt x="711" y="454"/>
                    <a:pt x="726" y="454"/>
                  </a:cubicBezTo>
                  <a:cubicBezTo>
                    <a:pt x="741" y="454"/>
                    <a:pt x="757" y="0"/>
                    <a:pt x="772" y="0"/>
                  </a:cubicBezTo>
                  <a:cubicBezTo>
                    <a:pt x="787" y="0"/>
                    <a:pt x="802" y="454"/>
                    <a:pt x="817" y="454"/>
                  </a:cubicBezTo>
                  <a:cubicBezTo>
                    <a:pt x="832" y="454"/>
                    <a:pt x="847" y="0"/>
                    <a:pt x="862" y="0"/>
                  </a:cubicBezTo>
                  <a:cubicBezTo>
                    <a:pt x="877" y="0"/>
                    <a:pt x="893" y="454"/>
                    <a:pt x="908" y="454"/>
                  </a:cubicBezTo>
                  <a:cubicBezTo>
                    <a:pt x="923" y="454"/>
                    <a:pt x="938" y="0"/>
                    <a:pt x="953" y="0"/>
                  </a:cubicBezTo>
                  <a:cubicBezTo>
                    <a:pt x="968" y="0"/>
                    <a:pt x="983" y="454"/>
                    <a:pt x="998" y="454"/>
                  </a:cubicBezTo>
                  <a:cubicBezTo>
                    <a:pt x="1013" y="454"/>
                    <a:pt x="1029" y="0"/>
                    <a:pt x="1044" y="0"/>
                  </a:cubicBezTo>
                  <a:cubicBezTo>
                    <a:pt x="1059" y="0"/>
                    <a:pt x="1074" y="454"/>
                    <a:pt x="1089" y="454"/>
                  </a:cubicBezTo>
                  <a:cubicBezTo>
                    <a:pt x="1104" y="454"/>
                    <a:pt x="1119" y="227"/>
                    <a:pt x="1134" y="0"/>
                  </a:cubicBezTo>
                </a:path>
              </a:pathLst>
            </a:custGeom>
            <a:noFill/>
            <a:ln w="34925">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66" name="Oval 46"/>
            <p:cNvSpPr>
              <a:spLocks noChangeArrowheads="1"/>
            </p:cNvSpPr>
            <p:nvPr/>
          </p:nvSpPr>
          <p:spPr bwMode="auto">
            <a:xfrm>
              <a:off x="2316" y="3114"/>
              <a:ext cx="198" cy="216"/>
            </a:xfrm>
            <a:prstGeom prst="ellipse">
              <a:avLst/>
            </a:prstGeom>
            <a:solidFill>
              <a:schemeClr val="bg1"/>
            </a:solidFill>
            <a:ln w="34925">
              <a:solidFill>
                <a:schemeClr val="bg1"/>
              </a:solidFill>
              <a:round/>
              <a:headEnd/>
              <a:tailEnd/>
            </a:ln>
          </p:spPr>
          <p:txBody>
            <a:bodyPr wrap="none" anchor="ctr"/>
            <a:lstStyle/>
            <a:p>
              <a:pPr algn="ctr"/>
              <a:endParaRPr lang="en-US"/>
            </a:p>
          </p:txBody>
        </p:sp>
        <p:sp>
          <p:nvSpPr>
            <p:cNvPr id="22567" name="Line 47"/>
            <p:cNvSpPr>
              <a:spLocks noChangeShapeType="1"/>
            </p:cNvSpPr>
            <p:nvPr/>
          </p:nvSpPr>
          <p:spPr bwMode="auto">
            <a:xfrm>
              <a:off x="2370" y="3324"/>
              <a:ext cx="144" cy="6"/>
            </a:xfrm>
            <a:prstGeom prst="line">
              <a:avLst/>
            </a:prstGeom>
            <a:noFill/>
            <a:ln w="34925">
              <a:solidFill>
                <a:srgbClr val="00FF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sp>
        <p:nvSpPr>
          <p:cNvPr id="22540" name="Text Box 49"/>
          <p:cNvSpPr txBox="1">
            <a:spLocks noChangeArrowheads="1"/>
          </p:cNvSpPr>
          <p:nvPr/>
        </p:nvSpPr>
        <p:spPr bwMode="auto">
          <a:xfrm>
            <a:off x="2627327" y="1651454"/>
            <a:ext cx="49371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latin typeface="Times New Roman" charset="0"/>
              </a:rPr>
              <a:t>h</a:t>
            </a:r>
            <a:r>
              <a:rPr lang="en-US" sz="1800" dirty="0">
                <a:latin typeface="Symbol" charset="0"/>
              </a:rPr>
              <a:t>n</a:t>
            </a:r>
            <a:r>
              <a:rPr lang="en-US" sz="1800" baseline="-25000" dirty="0">
                <a:latin typeface="Symbol" charset="0"/>
              </a:rPr>
              <a:t>0</a:t>
            </a:r>
            <a:endParaRPr lang="en-US" sz="1800" dirty="0">
              <a:latin typeface="Times New Roman" charset="0"/>
            </a:endParaRPr>
          </a:p>
        </p:txBody>
      </p:sp>
      <p:grpSp>
        <p:nvGrpSpPr>
          <p:cNvPr id="22541" name="Group 50"/>
          <p:cNvGrpSpPr>
            <a:grpSpLocks/>
          </p:cNvGrpSpPr>
          <p:nvPr/>
        </p:nvGrpSpPr>
        <p:grpSpPr bwMode="auto">
          <a:xfrm rot="1958453">
            <a:off x="1956827" y="3787628"/>
            <a:ext cx="2346325" cy="328612"/>
            <a:chOff x="902" y="3114"/>
            <a:chExt cx="1612" cy="323"/>
          </a:xfrm>
        </p:grpSpPr>
        <p:sp>
          <p:nvSpPr>
            <p:cNvPr id="22562" name="Freeform 51"/>
            <p:cNvSpPr>
              <a:spLocks/>
            </p:cNvSpPr>
            <p:nvPr/>
          </p:nvSpPr>
          <p:spPr bwMode="auto">
            <a:xfrm>
              <a:off x="902" y="3263"/>
              <a:ext cx="1482" cy="174"/>
            </a:xfrm>
            <a:custGeom>
              <a:avLst/>
              <a:gdLst>
                <a:gd name="T0" fmla="*/ 0 w 1134"/>
                <a:gd name="T1" fmla="*/ 67 h 454"/>
                <a:gd name="T2" fmla="*/ 78 w 1134"/>
                <a:gd name="T3" fmla="*/ 0 h 454"/>
                <a:gd name="T4" fmla="*/ 156 w 1134"/>
                <a:gd name="T5" fmla="*/ 67 h 454"/>
                <a:gd name="T6" fmla="*/ 233 w 1134"/>
                <a:gd name="T7" fmla="*/ 0 h 454"/>
                <a:gd name="T8" fmla="*/ 311 w 1134"/>
                <a:gd name="T9" fmla="*/ 67 h 454"/>
                <a:gd name="T10" fmla="*/ 388 w 1134"/>
                <a:gd name="T11" fmla="*/ 0 h 454"/>
                <a:gd name="T12" fmla="*/ 467 w 1134"/>
                <a:gd name="T13" fmla="*/ 67 h 454"/>
                <a:gd name="T14" fmla="*/ 544 w 1134"/>
                <a:gd name="T15" fmla="*/ 0 h 454"/>
                <a:gd name="T16" fmla="*/ 619 w 1134"/>
                <a:gd name="T17" fmla="*/ 67 h 454"/>
                <a:gd name="T18" fmla="*/ 699 w 1134"/>
                <a:gd name="T19" fmla="*/ 0 h 454"/>
                <a:gd name="T20" fmla="*/ 775 w 1134"/>
                <a:gd name="T21" fmla="*/ 67 h 454"/>
                <a:gd name="T22" fmla="*/ 852 w 1134"/>
                <a:gd name="T23" fmla="*/ 0 h 454"/>
                <a:gd name="T24" fmla="*/ 930 w 1134"/>
                <a:gd name="T25" fmla="*/ 67 h 454"/>
                <a:gd name="T26" fmla="*/ 1008 w 1134"/>
                <a:gd name="T27" fmla="*/ 0 h 454"/>
                <a:gd name="T28" fmla="*/ 1085 w 1134"/>
                <a:gd name="T29" fmla="*/ 67 h 454"/>
                <a:gd name="T30" fmla="*/ 1163 w 1134"/>
                <a:gd name="T31" fmla="*/ 0 h 454"/>
                <a:gd name="T32" fmla="*/ 1240 w 1134"/>
                <a:gd name="T33" fmla="*/ 67 h 454"/>
                <a:gd name="T34" fmla="*/ 1319 w 1134"/>
                <a:gd name="T35" fmla="*/ 0 h 454"/>
                <a:gd name="T36" fmla="*/ 1396 w 1134"/>
                <a:gd name="T37" fmla="*/ 67 h 454"/>
                <a:gd name="T38" fmla="*/ 1473 w 1134"/>
                <a:gd name="T39" fmla="*/ 0 h 454"/>
                <a:gd name="T40" fmla="*/ 1551 w 1134"/>
                <a:gd name="T41" fmla="*/ 67 h 454"/>
                <a:gd name="T42" fmla="*/ 1627 w 1134"/>
                <a:gd name="T43" fmla="*/ 0 h 454"/>
                <a:gd name="T44" fmla="*/ 1704 w 1134"/>
                <a:gd name="T45" fmla="*/ 67 h 454"/>
                <a:gd name="T46" fmla="*/ 1783 w 1134"/>
                <a:gd name="T47" fmla="*/ 0 h 454"/>
                <a:gd name="T48" fmla="*/ 1860 w 1134"/>
                <a:gd name="T49" fmla="*/ 67 h 454"/>
                <a:gd name="T50" fmla="*/ 1937 w 1134"/>
                <a:gd name="T51" fmla="*/ 0 h 4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34"/>
                <a:gd name="T79" fmla="*/ 0 h 454"/>
                <a:gd name="T80" fmla="*/ 1134 w 1134"/>
                <a:gd name="T81" fmla="*/ 454 h 4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34" h="454">
                  <a:moveTo>
                    <a:pt x="0" y="454"/>
                  </a:moveTo>
                  <a:cubicBezTo>
                    <a:pt x="15" y="227"/>
                    <a:pt x="31" y="0"/>
                    <a:pt x="46" y="0"/>
                  </a:cubicBezTo>
                  <a:cubicBezTo>
                    <a:pt x="61" y="0"/>
                    <a:pt x="76" y="454"/>
                    <a:pt x="91" y="454"/>
                  </a:cubicBezTo>
                  <a:cubicBezTo>
                    <a:pt x="106" y="454"/>
                    <a:pt x="121" y="0"/>
                    <a:pt x="136" y="0"/>
                  </a:cubicBezTo>
                  <a:cubicBezTo>
                    <a:pt x="151" y="0"/>
                    <a:pt x="167" y="454"/>
                    <a:pt x="182" y="454"/>
                  </a:cubicBezTo>
                  <a:cubicBezTo>
                    <a:pt x="197" y="454"/>
                    <a:pt x="212" y="0"/>
                    <a:pt x="227" y="0"/>
                  </a:cubicBezTo>
                  <a:cubicBezTo>
                    <a:pt x="242" y="0"/>
                    <a:pt x="258" y="454"/>
                    <a:pt x="273" y="454"/>
                  </a:cubicBezTo>
                  <a:cubicBezTo>
                    <a:pt x="288" y="454"/>
                    <a:pt x="303" y="0"/>
                    <a:pt x="318" y="0"/>
                  </a:cubicBezTo>
                  <a:cubicBezTo>
                    <a:pt x="333" y="0"/>
                    <a:pt x="348" y="454"/>
                    <a:pt x="363" y="454"/>
                  </a:cubicBezTo>
                  <a:cubicBezTo>
                    <a:pt x="378" y="454"/>
                    <a:pt x="394" y="0"/>
                    <a:pt x="409" y="0"/>
                  </a:cubicBezTo>
                  <a:cubicBezTo>
                    <a:pt x="424" y="0"/>
                    <a:pt x="439" y="454"/>
                    <a:pt x="454" y="454"/>
                  </a:cubicBezTo>
                  <a:cubicBezTo>
                    <a:pt x="469" y="454"/>
                    <a:pt x="484" y="0"/>
                    <a:pt x="499" y="0"/>
                  </a:cubicBezTo>
                  <a:cubicBezTo>
                    <a:pt x="514" y="0"/>
                    <a:pt x="530" y="454"/>
                    <a:pt x="545" y="454"/>
                  </a:cubicBezTo>
                  <a:cubicBezTo>
                    <a:pt x="560" y="454"/>
                    <a:pt x="575" y="0"/>
                    <a:pt x="590" y="0"/>
                  </a:cubicBezTo>
                  <a:cubicBezTo>
                    <a:pt x="605" y="0"/>
                    <a:pt x="620" y="454"/>
                    <a:pt x="635" y="454"/>
                  </a:cubicBezTo>
                  <a:cubicBezTo>
                    <a:pt x="650" y="454"/>
                    <a:pt x="666" y="0"/>
                    <a:pt x="681" y="0"/>
                  </a:cubicBezTo>
                  <a:cubicBezTo>
                    <a:pt x="696" y="0"/>
                    <a:pt x="711" y="454"/>
                    <a:pt x="726" y="454"/>
                  </a:cubicBezTo>
                  <a:cubicBezTo>
                    <a:pt x="741" y="454"/>
                    <a:pt x="757" y="0"/>
                    <a:pt x="772" y="0"/>
                  </a:cubicBezTo>
                  <a:cubicBezTo>
                    <a:pt x="787" y="0"/>
                    <a:pt x="802" y="454"/>
                    <a:pt x="817" y="454"/>
                  </a:cubicBezTo>
                  <a:cubicBezTo>
                    <a:pt x="832" y="454"/>
                    <a:pt x="847" y="0"/>
                    <a:pt x="862" y="0"/>
                  </a:cubicBezTo>
                  <a:cubicBezTo>
                    <a:pt x="877" y="0"/>
                    <a:pt x="893" y="454"/>
                    <a:pt x="908" y="454"/>
                  </a:cubicBezTo>
                  <a:cubicBezTo>
                    <a:pt x="923" y="454"/>
                    <a:pt x="938" y="0"/>
                    <a:pt x="953" y="0"/>
                  </a:cubicBezTo>
                  <a:cubicBezTo>
                    <a:pt x="968" y="0"/>
                    <a:pt x="983" y="454"/>
                    <a:pt x="998" y="454"/>
                  </a:cubicBezTo>
                  <a:cubicBezTo>
                    <a:pt x="1013" y="454"/>
                    <a:pt x="1029" y="0"/>
                    <a:pt x="1044" y="0"/>
                  </a:cubicBezTo>
                  <a:cubicBezTo>
                    <a:pt x="1059" y="0"/>
                    <a:pt x="1074" y="454"/>
                    <a:pt x="1089" y="454"/>
                  </a:cubicBezTo>
                  <a:cubicBezTo>
                    <a:pt x="1104" y="454"/>
                    <a:pt x="1119" y="227"/>
                    <a:pt x="1134" y="0"/>
                  </a:cubicBezTo>
                </a:path>
              </a:pathLst>
            </a:custGeom>
            <a:noFill/>
            <a:ln w="28575">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63" name="Oval 52"/>
            <p:cNvSpPr>
              <a:spLocks noChangeArrowheads="1"/>
            </p:cNvSpPr>
            <p:nvPr/>
          </p:nvSpPr>
          <p:spPr bwMode="auto">
            <a:xfrm>
              <a:off x="2316" y="3114"/>
              <a:ext cx="198" cy="216"/>
            </a:xfrm>
            <a:prstGeom prst="ellipse">
              <a:avLst/>
            </a:prstGeom>
            <a:solidFill>
              <a:schemeClr val="bg1"/>
            </a:solidFill>
            <a:ln w="28575">
              <a:solidFill>
                <a:schemeClr val="bg1"/>
              </a:solidFill>
              <a:round/>
              <a:headEnd/>
              <a:tailEnd/>
            </a:ln>
          </p:spPr>
          <p:txBody>
            <a:bodyPr wrap="none" anchor="ctr"/>
            <a:lstStyle/>
            <a:p>
              <a:pPr algn="ctr"/>
              <a:endParaRPr lang="en-US"/>
            </a:p>
          </p:txBody>
        </p:sp>
        <p:sp>
          <p:nvSpPr>
            <p:cNvPr id="22564" name="Line 53"/>
            <p:cNvSpPr>
              <a:spLocks noChangeShapeType="1"/>
            </p:cNvSpPr>
            <p:nvPr/>
          </p:nvSpPr>
          <p:spPr bwMode="auto">
            <a:xfrm>
              <a:off x="2370" y="3324"/>
              <a:ext cx="144" cy="6"/>
            </a:xfrm>
            <a:prstGeom prst="line">
              <a:avLst/>
            </a:prstGeom>
            <a:noFill/>
            <a:ln w="28575">
              <a:solidFill>
                <a:srgbClr val="00FF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grpSp>
        <p:nvGrpSpPr>
          <p:cNvPr id="22542" name="Group 54"/>
          <p:cNvGrpSpPr>
            <a:grpSpLocks/>
          </p:cNvGrpSpPr>
          <p:nvPr/>
        </p:nvGrpSpPr>
        <p:grpSpPr bwMode="auto">
          <a:xfrm rot="1367986">
            <a:off x="2070939" y="3300590"/>
            <a:ext cx="2159000" cy="314325"/>
            <a:chOff x="902" y="3114"/>
            <a:chExt cx="1612" cy="323"/>
          </a:xfrm>
        </p:grpSpPr>
        <p:sp>
          <p:nvSpPr>
            <p:cNvPr id="22559" name="Freeform 55"/>
            <p:cNvSpPr>
              <a:spLocks/>
            </p:cNvSpPr>
            <p:nvPr/>
          </p:nvSpPr>
          <p:spPr bwMode="auto">
            <a:xfrm>
              <a:off x="902" y="3263"/>
              <a:ext cx="1482" cy="174"/>
            </a:xfrm>
            <a:custGeom>
              <a:avLst/>
              <a:gdLst>
                <a:gd name="T0" fmla="*/ 0 w 1134"/>
                <a:gd name="T1" fmla="*/ 67 h 454"/>
                <a:gd name="T2" fmla="*/ 78 w 1134"/>
                <a:gd name="T3" fmla="*/ 0 h 454"/>
                <a:gd name="T4" fmla="*/ 156 w 1134"/>
                <a:gd name="T5" fmla="*/ 67 h 454"/>
                <a:gd name="T6" fmla="*/ 233 w 1134"/>
                <a:gd name="T7" fmla="*/ 0 h 454"/>
                <a:gd name="T8" fmla="*/ 311 w 1134"/>
                <a:gd name="T9" fmla="*/ 67 h 454"/>
                <a:gd name="T10" fmla="*/ 388 w 1134"/>
                <a:gd name="T11" fmla="*/ 0 h 454"/>
                <a:gd name="T12" fmla="*/ 467 w 1134"/>
                <a:gd name="T13" fmla="*/ 67 h 454"/>
                <a:gd name="T14" fmla="*/ 544 w 1134"/>
                <a:gd name="T15" fmla="*/ 0 h 454"/>
                <a:gd name="T16" fmla="*/ 619 w 1134"/>
                <a:gd name="T17" fmla="*/ 67 h 454"/>
                <a:gd name="T18" fmla="*/ 699 w 1134"/>
                <a:gd name="T19" fmla="*/ 0 h 454"/>
                <a:gd name="T20" fmla="*/ 775 w 1134"/>
                <a:gd name="T21" fmla="*/ 67 h 454"/>
                <a:gd name="T22" fmla="*/ 852 w 1134"/>
                <a:gd name="T23" fmla="*/ 0 h 454"/>
                <a:gd name="T24" fmla="*/ 930 w 1134"/>
                <a:gd name="T25" fmla="*/ 67 h 454"/>
                <a:gd name="T26" fmla="*/ 1008 w 1134"/>
                <a:gd name="T27" fmla="*/ 0 h 454"/>
                <a:gd name="T28" fmla="*/ 1085 w 1134"/>
                <a:gd name="T29" fmla="*/ 67 h 454"/>
                <a:gd name="T30" fmla="*/ 1163 w 1134"/>
                <a:gd name="T31" fmla="*/ 0 h 454"/>
                <a:gd name="T32" fmla="*/ 1240 w 1134"/>
                <a:gd name="T33" fmla="*/ 67 h 454"/>
                <a:gd name="T34" fmla="*/ 1319 w 1134"/>
                <a:gd name="T35" fmla="*/ 0 h 454"/>
                <a:gd name="T36" fmla="*/ 1396 w 1134"/>
                <a:gd name="T37" fmla="*/ 67 h 454"/>
                <a:gd name="T38" fmla="*/ 1473 w 1134"/>
                <a:gd name="T39" fmla="*/ 0 h 454"/>
                <a:gd name="T40" fmla="*/ 1551 w 1134"/>
                <a:gd name="T41" fmla="*/ 67 h 454"/>
                <a:gd name="T42" fmla="*/ 1627 w 1134"/>
                <a:gd name="T43" fmla="*/ 0 h 454"/>
                <a:gd name="T44" fmla="*/ 1704 w 1134"/>
                <a:gd name="T45" fmla="*/ 67 h 454"/>
                <a:gd name="T46" fmla="*/ 1783 w 1134"/>
                <a:gd name="T47" fmla="*/ 0 h 454"/>
                <a:gd name="T48" fmla="*/ 1860 w 1134"/>
                <a:gd name="T49" fmla="*/ 67 h 454"/>
                <a:gd name="T50" fmla="*/ 1937 w 1134"/>
                <a:gd name="T51" fmla="*/ 0 h 4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34"/>
                <a:gd name="T79" fmla="*/ 0 h 454"/>
                <a:gd name="T80" fmla="*/ 1134 w 1134"/>
                <a:gd name="T81" fmla="*/ 454 h 4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34" h="454">
                  <a:moveTo>
                    <a:pt x="0" y="454"/>
                  </a:moveTo>
                  <a:cubicBezTo>
                    <a:pt x="15" y="227"/>
                    <a:pt x="31" y="0"/>
                    <a:pt x="46" y="0"/>
                  </a:cubicBezTo>
                  <a:cubicBezTo>
                    <a:pt x="61" y="0"/>
                    <a:pt x="76" y="454"/>
                    <a:pt x="91" y="454"/>
                  </a:cubicBezTo>
                  <a:cubicBezTo>
                    <a:pt x="106" y="454"/>
                    <a:pt x="121" y="0"/>
                    <a:pt x="136" y="0"/>
                  </a:cubicBezTo>
                  <a:cubicBezTo>
                    <a:pt x="151" y="0"/>
                    <a:pt x="167" y="454"/>
                    <a:pt x="182" y="454"/>
                  </a:cubicBezTo>
                  <a:cubicBezTo>
                    <a:pt x="197" y="454"/>
                    <a:pt x="212" y="0"/>
                    <a:pt x="227" y="0"/>
                  </a:cubicBezTo>
                  <a:cubicBezTo>
                    <a:pt x="242" y="0"/>
                    <a:pt x="258" y="454"/>
                    <a:pt x="273" y="454"/>
                  </a:cubicBezTo>
                  <a:cubicBezTo>
                    <a:pt x="288" y="454"/>
                    <a:pt x="303" y="0"/>
                    <a:pt x="318" y="0"/>
                  </a:cubicBezTo>
                  <a:cubicBezTo>
                    <a:pt x="333" y="0"/>
                    <a:pt x="348" y="454"/>
                    <a:pt x="363" y="454"/>
                  </a:cubicBezTo>
                  <a:cubicBezTo>
                    <a:pt x="378" y="454"/>
                    <a:pt x="394" y="0"/>
                    <a:pt x="409" y="0"/>
                  </a:cubicBezTo>
                  <a:cubicBezTo>
                    <a:pt x="424" y="0"/>
                    <a:pt x="439" y="454"/>
                    <a:pt x="454" y="454"/>
                  </a:cubicBezTo>
                  <a:cubicBezTo>
                    <a:pt x="469" y="454"/>
                    <a:pt x="484" y="0"/>
                    <a:pt x="499" y="0"/>
                  </a:cubicBezTo>
                  <a:cubicBezTo>
                    <a:pt x="514" y="0"/>
                    <a:pt x="530" y="454"/>
                    <a:pt x="545" y="454"/>
                  </a:cubicBezTo>
                  <a:cubicBezTo>
                    <a:pt x="560" y="454"/>
                    <a:pt x="575" y="0"/>
                    <a:pt x="590" y="0"/>
                  </a:cubicBezTo>
                  <a:cubicBezTo>
                    <a:pt x="605" y="0"/>
                    <a:pt x="620" y="454"/>
                    <a:pt x="635" y="454"/>
                  </a:cubicBezTo>
                  <a:cubicBezTo>
                    <a:pt x="650" y="454"/>
                    <a:pt x="666" y="0"/>
                    <a:pt x="681" y="0"/>
                  </a:cubicBezTo>
                  <a:cubicBezTo>
                    <a:pt x="696" y="0"/>
                    <a:pt x="711" y="454"/>
                    <a:pt x="726" y="454"/>
                  </a:cubicBezTo>
                  <a:cubicBezTo>
                    <a:pt x="741" y="454"/>
                    <a:pt x="757" y="0"/>
                    <a:pt x="772" y="0"/>
                  </a:cubicBezTo>
                  <a:cubicBezTo>
                    <a:pt x="787" y="0"/>
                    <a:pt x="802" y="454"/>
                    <a:pt x="817" y="454"/>
                  </a:cubicBezTo>
                  <a:cubicBezTo>
                    <a:pt x="832" y="454"/>
                    <a:pt x="847" y="0"/>
                    <a:pt x="862" y="0"/>
                  </a:cubicBezTo>
                  <a:cubicBezTo>
                    <a:pt x="877" y="0"/>
                    <a:pt x="893" y="454"/>
                    <a:pt x="908" y="454"/>
                  </a:cubicBezTo>
                  <a:cubicBezTo>
                    <a:pt x="923" y="454"/>
                    <a:pt x="938" y="0"/>
                    <a:pt x="953" y="0"/>
                  </a:cubicBezTo>
                  <a:cubicBezTo>
                    <a:pt x="968" y="0"/>
                    <a:pt x="983" y="454"/>
                    <a:pt x="998" y="454"/>
                  </a:cubicBezTo>
                  <a:cubicBezTo>
                    <a:pt x="1013" y="454"/>
                    <a:pt x="1029" y="0"/>
                    <a:pt x="1044" y="0"/>
                  </a:cubicBezTo>
                  <a:cubicBezTo>
                    <a:pt x="1059" y="0"/>
                    <a:pt x="1074" y="454"/>
                    <a:pt x="1089" y="454"/>
                  </a:cubicBezTo>
                  <a:cubicBezTo>
                    <a:pt x="1104" y="454"/>
                    <a:pt x="1119" y="227"/>
                    <a:pt x="1134" y="0"/>
                  </a:cubicBezTo>
                </a:path>
              </a:pathLst>
            </a:custGeom>
            <a:noFill/>
            <a:ln w="28575">
              <a:solidFill>
                <a:srgbClr val="33CC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60" name="Oval 56"/>
            <p:cNvSpPr>
              <a:spLocks noChangeArrowheads="1"/>
            </p:cNvSpPr>
            <p:nvPr/>
          </p:nvSpPr>
          <p:spPr bwMode="auto">
            <a:xfrm>
              <a:off x="2316" y="3114"/>
              <a:ext cx="198" cy="216"/>
            </a:xfrm>
            <a:prstGeom prst="ellipse">
              <a:avLst/>
            </a:prstGeom>
            <a:solidFill>
              <a:schemeClr val="bg1"/>
            </a:solidFill>
            <a:ln w="28575">
              <a:solidFill>
                <a:schemeClr val="bg1"/>
              </a:solidFill>
              <a:round/>
              <a:headEnd/>
              <a:tailEnd/>
            </a:ln>
          </p:spPr>
          <p:txBody>
            <a:bodyPr wrap="none" anchor="ctr"/>
            <a:lstStyle/>
            <a:p>
              <a:pPr algn="ctr"/>
              <a:endParaRPr lang="en-US"/>
            </a:p>
          </p:txBody>
        </p:sp>
        <p:sp>
          <p:nvSpPr>
            <p:cNvPr id="22561" name="Line 57"/>
            <p:cNvSpPr>
              <a:spLocks noChangeShapeType="1"/>
            </p:cNvSpPr>
            <p:nvPr/>
          </p:nvSpPr>
          <p:spPr bwMode="auto">
            <a:xfrm>
              <a:off x="2370" y="3324"/>
              <a:ext cx="144" cy="6"/>
            </a:xfrm>
            <a:prstGeom prst="line">
              <a:avLst/>
            </a:prstGeom>
            <a:noFill/>
            <a:ln w="28575">
              <a:solidFill>
                <a:srgbClr val="33CCFF"/>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grpSp>
        <p:nvGrpSpPr>
          <p:cNvPr id="22543" name="Group 58"/>
          <p:cNvGrpSpPr>
            <a:grpSpLocks/>
          </p:cNvGrpSpPr>
          <p:nvPr/>
        </p:nvGrpSpPr>
        <p:grpSpPr bwMode="auto">
          <a:xfrm rot="2349807">
            <a:off x="1668707" y="4356244"/>
            <a:ext cx="2579688" cy="373063"/>
            <a:chOff x="902" y="3114"/>
            <a:chExt cx="1612" cy="323"/>
          </a:xfrm>
        </p:grpSpPr>
        <p:sp>
          <p:nvSpPr>
            <p:cNvPr id="22556" name="Freeform 59"/>
            <p:cNvSpPr>
              <a:spLocks/>
            </p:cNvSpPr>
            <p:nvPr/>
          </p:nvSpPr>
          <p:spPr bwMode="auto">
            <a:xfrm>
              <a:off x="902" y="3263"/>
              <a:ext cx="1482" cy="174"/>
            </a:xfrm>
            <a:custGeom>
              <a:avLst/>
              <a:gdLst>
                <a:gd name="T0" fmla="*/ 0 w 1134"/>
                <a:gd name="T1" fmla="*/ 67 h 454"/>
                <a:gd name="T2" fmla="*/ 78 w 1134"/>
                <a:gd name="T3" fmla="*/ 0 h 454"/>
                <a:gd name="T4" fmla="*/ 156 w 1134"/>
                <a:gd name="T5" fmla="*/ 67 h 454"/>
                <a:gd name="T6" fmla="*/ 233 w 1134"/>
                <a:gd name="T7" fmla="*/ 0 h 454"/>
                <a:gd name="T8" fmla="*/ 311 w 1134"/>
                <a:gd name="T9" fmla="*/ 67 h 454"/>
                <a:gd name="T10" fmla="*/ 388 w 1134"/>
                <a:gd name="T11" fmla="*/ 0 h 454"/>
                <a:gd name="T12" fmla="*/ 467 w 1134"/>
                <a:gd name="T13" fmla="*/ 67 h 454"/>
                <a:gd name="T14" fmla="*/ 544 w 1134"/>
                <a:gd name="T15" fmla="*/ 0 h 454"/>
                <a:gd name="T16" fmla="*/ 619 w 1134"/>
                <a:gd name="T17" fmla="*/ 67 h 454"/>
                <a:gd name="T18" fmla="*/ 699 w 1134"/>
                <a:gd name="T19" fmla="*/ 0 h 454"/>
                <a:gd name="T20" fmla="*/ 775 w 1134"/>
                <a:gd name="T21" fmla="*/ 67 h 454"/>
                <a:gd name="T22" fmla="*/ 852 w 1134"/>
                <a:gd name="T23" fmla="*/ 0 h 454"/>
                <a:gd name="T24" fmla="*/ 930 w 1134"/>
                <a:gd name="T25" fmla="*/ 67 h 454"/>
                <a:gd name="T26" fmla="*/ 1008 w 1134"/>
                <a:gd name="T27" fmla="*/ 0 h 454"/>
                <a:gd name="T28" fmla="*/ 1085 w 1134"/>
                <a:gd name="T29" fmla="*/ 67 h 454"/>
                <a:gd name="T30" fmla="*/ 1163 w 1134"/>
                <a:gd name="T31" fmla="*/ 0 h 454"/>
                <a:gd name="T32" fmla="*/ 1240 w 1134"/>
                <a:gd name="T33" fmla="*/ 67 h 454"/>
                <a:gd name="T34" fmla="*/ 1319 w 1134"/>
                <a:gd name="T35" fmla="*/ 0 h 454"/>
                <a:gd name="T36" fmla="*/ 1396 w 1134"/>
                <a:gd name="T37" fmla="*/ 67 h 454"/>
                <a:gd name="T38" fmla="*/ 1473 w 1134"/>
                <a:gd name="T39" fmla="*/ 0 h 454"/>
                <a:gd name="T40" fmla="*/ 1551 w 1134"/>
                <a:gd name="T41" fmla="*/ 67 h 454"/>
                <a:gd name="T42" fmla="*/ 1627 w 1134"/>
                <a:gd name="T43" fmla="*/ 0 h 454"/>
                <a:gd name="T44" fmla="*/ 1704 w 1134"/>
                <a:gd name="T45" fmla="*/ 67 h 454"/>
                <a:gd name="T46" fmla="*/ 1783 w 1134"/>
                <a:gd name="T47" fmla="*/ 0 h 454"/>
                <a:gd name="T48" fmla="*/ 1860 w 1134"/>
                <a:gd name="T49" fmla="*/ 67 h 454"/>
                <a:gd name="T50" fmla="*/ 1937 w 1134"/>
                <a:gd name="T51" fmla="*/ 0 h 4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34"/>
                <a:gd name="T79" fmla="*/ 0 h 454"/>
                <a:gd name="T80" fmla="*/ 1134 w 1134"/>
                <a:gd name="T81" fmla="*/ 454 h 4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34" h="454">
                  <a:moveTo>
                    <a:pt x="0" y="454"/>
                  </a:moveTo>
                  <a:cubicBezTo>
                    <a:pt x="15" y="227"/>
                    <a:pt x="31" y="0"/>
                    <a:pt x="46" y="0"/>
                  </a:cubicBezTo>
                  <a:cubicBezTo>
                    <a:pt x="61" y="0"/>
                    <a:pt x="76" y="454"/>
                    <a:pt x="91" y="454"/>
                  </a:cubicBezTo>
                  <a:cubicBezTo>
                    <a:pt x="106" y="454"/>
                    <a:pt x="121" y="0"/>
                    <a:pt x="136" y="0"/>
                  </a:cubicBezTo>
                  <a:cubicBezTo>
                    <a:pt x="151" y="0"/>
                    <a:pt x="167" y="454"/>
                    <a:pt x="182" y="454"/>
                  </a:cubicBezTo>
                  <a:cubicBezTo>
                    <a:pt x="197" y="454"/>
                    <a:pt x="212" y="0"/>
                    <a:pt x="227" y="0"/>
                  </a:cubicBezTo>
                  <a:cubicBezTo>
                    <a:pt x="242" y="0"/>
                    <a:pt x="258" y="454"/>
                    <a:pt x="273" y="454"/>
                  </a:cubicBezTo>
                  <a:cubicBezTo>
                    <a:pt x="288" y="454"/>
                    <a:pt x="303" y="0"/>
                    <a:pt x="318" y="0"/>
                  </a:cubicBezTo>
                  <a:cubicBezTo>
                    <a:pt x="333" y="0"/>
                    <a:pt x="348" y="454"/>
                    <a:pt x="363" y="454"/>
                  </a:cubicBezTo>
                  <a:cubicBezTo>
                    <a:pt x="378" y="454"/>
                    <a:pt x="394" y="0"/>
                    <a:pt x="409" y="0"/>
                  </a:cubicBezTo>
                  <a:cubicBezTo>
                    <a:pt x="424" y="0"/>
                    <a:pt x="439" y="454"/>
                    <a:pt x="454" y="454"/>
                  </a:cubicBezTo>
                  <a:cubicBezTo>
                    <a:pt x="469" y="454"/>
                    <a:pt x="484" y="0"/>
                    <a:pt x="499" y="0"/>
                  </a:cubicBezTo>
                  <a:cubicBezTo>
                    <a:pt x="514" y="0"/>
                    <a:pt x="530" y="454"/>
                    <a:pt x="545" y="454"/>
                  </a:cubicBezTo>
                  <a:cubicBezTo>
                    <a:pt x="560" y="454"/>
                    <a:pt x="575" y="0"/>
                    <a:pt x="590" y="0"/>
                  </a:cubicBezTo>
                  <a:cubicBezTo>
                    <a:pt x="605" y="0"/>
                    <a:pt x="620" y="454"/>
                    <a:pt x="635" y="454"/>
                  </a:cubicBezTo>
                  <a:cubicBezTo>
                    <a:pt x="650" y="454"/>
                    <a:pt x="666" y="0"/>
                    <a:pt x="681" y="0"/>
                  </a:cubicBezTo>
                  <a:cubicBezTo>
                    <a:pt x="696" y="0"/>
                    <a:pt x="711" y="454"/>
                    <a:pt x="726" y="454"/>
                  </a:cubicBezTo>
                  <a:cubicBezTo>
                    <a:pt x="741" y="454"/>
                    <a:pt x="757" y="0"/>
                    <a:pt x="772" y="0"/>
                  </a:cubicBezTo>
                  <a:cubicBezTo>
                    <a:pt x="787" y="0"/>
                    <a:pt x="802" y="454"/>
                    <a:pt x="817" y="454"/>
                  </a:cubicBezTo>
                  <a:cubicBezTo>
                    <a:pt x="832" y="454"/>
                    <a:pt x="847" y="0"/>
                    <a:pt x="862" y="0"/>
                  </a:cubicBezTo>
                  <a:cubicBezTo>
                    <a:pt x="877" y="0"/>
                    <a:pt x="893" y="454"/>
                    <a:pt x="908" y="454"/>
                  </a:cubicBezTo>
                  <a:cubicBezTo>
                    <a:pt x="923" y="454"/>
                    <a:pt x="938" y="0"/>
                    <a:pt x="953" y="0"/>
                  </a:cubicBezTo>
                  <a:cubicBezTo>
                    <a:pt x="968" y="0"/>
                    <a:pt x="983" y="454"/>
                    <a:pt x="998" y="454"/>
                  </a:cubicBezTo>
                  <a:cubicBezTo>
                    <a:pt x="1013" y="454"/>
                    <a:pt x="1029" y="0"/>
                    <a:pt x="1044" y="0"/>
                  </a:cubicBezTo>
                  <a:cubicBezTo>
                    <a:pt x="1059" y="0"/>
                    <a:pt x="1074" y="454"/>
                    <a:pt x="1089" y="454"/>
                  </a:cubicBezTo>
                  <a:cubicBezTo>
                    <a:pt x="1104" y="454"/>
                    <a:pt x="1119" y="227"/>
                    <a:pt x="1134" y="0"/>
                  </a:cubicBezTo>
                </a:path>
              </a:pathLst>
            </a:custGeom>
            <a:noFill/>
            <a:ln w="28575">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57" name="Oval 60"/>
            <p:cNvSpPr>
              <a:spLocks noChangeArrowheads="1"/>
            </p:cNvSpPr>
            <p:nvPr/>
          </p:nvSpPr>
          <p:spPr bwMode="auto">
            <a:xfrm>
              <a:off x="2316" y="3114"/>
              <a:ext cx="198" cy="216"/>
            </a:xfrm>
            <a:prstGeom prst="ellipse">
              <a:avLst/>
            </a:prstGeom>
            <a:solidFill>
              <a:schemeClr val="bg1"/>
            </a:solidFill>
            <a:ln w="28575">
              <a:solidFill>
                <a:schemeClr val="bg1"/>
              </a:solidFill>
              <a:round/>
              <a:headEnd/>
              <a:tailEnd/>
            </a:ln>
          </p:spPr>
          <p:txBody>
            <a:bodyPr wrap="none" anchor="ctr"/>
            <a:lstStyle/>
            <a:p>
              <a:pPr algn="ctr"/>
              <a:endParaRPr lang="en-US"/>
            </a:p>
          </p:txBody>
        </p:sp>
        <p:sp>
          <p:nvSpPr>
            <p:cNvPr id="22558" name="Line 61"/>
            <p:cNvSpPr>
              <a:spLocks noChangeShapeType="1"/>
            </p:cNvSpPr>
            <p:nvPr/>
          </p:nvSpPr>
          <p:spPr bwMode="auto">
            <a:xfrm>
              <a:off x="2370" y="3324"/>
              <a:ext cx="144" cy="6"/>
            </a:xfrm>
            <a:prstGeom prst="line">
              <a:avLst/>
            </a:prstGeom>
            <a:noFill/>
            <a:ln w="28575">
              <a:solidFill>
                <a:srgbClr val="FF99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grpSp>
        <p:nvGrpSpPr>
          <p:cNvPr id="22544" name="Group 62"/>
          <p:cNvGrpSpPr>
            <a:grpSpLocks/>
          </p:cNvGrpSpPr>
          <p:nvPr/>
        </p:nvGrpSpPr>
        <p:grpSpPr bwMode="auto">
          <a:xfrm rot="2947652">
            <a:off x="1299732" y="4951278"/>
            <a:ext cx="2833688" cy="314325"/>
            <a:chOff x="902" y="3114"/>
            <a:chExt cx="1612" cy="323"/>
          </a:xfrm>
        </p:grpSpPr>
        <p:sp>
          <p:nvSpPr>
            <p:cNvPr id="22553" name="Freeform 63"/>
            <p:cNvSpPr>
              <a:spLocks/>
            </p:cNvSpPr>
            <p:nvPr/>
          </p:nvSpPr>
          <p:spPr bwMode="auto">
            <a:xfrm>
              <a:off x="902" y="3263"/>
              <a:ext cx="1482" cy="174"/>
            </a:xfrm>
            <a:custGeom>
              <a:avLst/>
              <a:gdLst>
                <a:gd name="T0" fmla="*/ 0 w 1134"/>
                <a:gd name="T1" fmla="*/ 67 h 454"/>
                <a:gd name="T2" fmla="*/ 78 w 1134"/>
                <a:gd name="T3" fmla="*/ 0 h 454"/>
                <a:gd name="T4" fmla="*/ 156 w 1134"/>
                <a:gd name="T5" fmla="*/ 67 h 454"/>
                <a:gd name="T6" fmla="*/ 233 w 1134"/>
                <a:gd name="T7" fmla="*/ 0 h 454"/>
                <a:gd name="T8" fmla="*/ 311 w 1134"/>
                <a:gd name="T9" fmla="*/ 67 h 454"/>
                <a:gd name="T10" fmla="*/ 388 w 1134"/>
                <a:gd name="T11" fmla="*/ 0 h 454"/>
                <a:gd name="T12" fmla="*/ 467 w 1134"/>
                <a:gd name="T13" fmla="*/ 67 h 454"/>
                <a:gd name="T14" fmla="*/ 544 w 1134"/>
                <a:gd name="T15" fmla="*/ 0 h 454"/>
                <a:gd name="T16" fmla="*/ 619 w 1134"/>
                <a:gd name="T17" fmla="*/ 67 h 454"/>
                <a:gd name="T18" fmla="*/ 699 w 1134"/>
                <a:gd name="T19" fmla="*/ 0 h 454"/>
                <a:gd name="T20" fmla="*/ 775 w 1134"/>
                <a:gd name="T21" fmla="*/ 67 h 454"/>
                <a:gd name="T22" fmla="*/ 852 w 1134"/>
                <a:gd name="T23" fmla="*/ 0 h 454"/>
                <a:gd name="T24" fmla="*/ 930 w 1134"/>
                <a:gd name="T25" fmla="*/ 67 h 454"/>
                <a:gd name="T26" fmla="*/ 1008 w 1134"/>
                <a:gd name="T27" fmla="*/ 0 h 454"/>
                <a:gd name="T28" fmla="*/ 1085 w 1134"/>
                <a:gd name="T29" fmla="*/ 67 h 454"/>
                <a:gd name="T30" fmla="*/ 1163 w 1134"/>
                <a:gd name="T31" fmla="*/ 0 h 454"/>
                <a:gd name="T32" fmla="*/ 1240 w 1134"/>
                <a:gd name="T33" fmla="*/ 67 h 454"/>
                <a:gd name="T34" fmla="*/ 1319 w 1134"/>
                <a:gd name="T35" fmla="*/ 0 h 454"/>
                <a:gd name="T36" fmla="*/ 1396 w 1134"/>
                <a:gd name="T37" fmla="*/ 67 h 454"/>
                <a:gd name="T38" fmla="*/ 1473 w 1134"/>
                <a:gd name="T39" fmla="*/ 0 h 454"/>
                <a:gd name="T40" fmla="*/ 1551 w 1134"/>
                <a:gd name="T41" fmla="*/ 67 h 454"/>
                <a:gd name="T42" fmla="*/ 1627 w 1134"/>
                <a:gd name="T43" fmla="*/ 0 h 454"/>
                <a:gd name="T44" fmla="*/ 1704 w 1134"/>
                <a:gd name="T45" fmla="*/ 67 h 454"/>
                <a:gd name="T46" fmla="*/ 1783 w 1134"/>
                <a:gd name="T47" fmla="*/ 0 h 454"/>
                <a:gd name="T48" fmla="*/ 1860 w 1134"/>
                <a:gd name="T49" fmla="*/ 67 h 454"/>
                <a:gd name="T50" fmla="*/ 1937 w 1134"/>
                <a:gd name="T51" fmla="*/ 0 h 4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34"/>
                <a:gd name="T79" fmla="*/ 0 h 454"/>
                <a:gd name="T80" fmla="*/ 1134 w 1134"/>
                <a:gd name="T81" fmla="*/ 454 h 4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34" h="454">
                  <a:moveTo>
                    <a:pt x="0" y="454"/>
                  </a:moveTo>
                  <a:cubicBezTo>
                    <a:pt x="15" y="227"/>
                    <a:pt x="31" y="0"/>
                    <a:pt x="46" y="0"/>
                  </a:cubicBezTo>
                  <a:cubicBezTo>
                    <a:pt x="61" y="0"/>
                    <a:pt x="76" y="454"/>
                    <a:pt x="91" y="454"/>
                  </a:cubicBezTo>
                  <a:cubicBezTo>
                    <a:pt x="106" y="454"/>
                    <a:pt x="121" y="0"/>
                    <a:pt x="136" y="0"/>
                  </a:cubicBezTo>
                  <a:cubicBezTo>
                    <a:pt x="151" y="0"/>
                    <a:pt x="167" y="454"/>
                    <a:pt x="182" y="454"/>
                  </a:cubicBezTo>
                  <a:cubicBezTo>
                    <a:pt x="197" y="454"/>
                    <a:pt x="212" y="0"/>
                    <a:pt x="227" y="0"/>
                  </a:cubicBezTo>
                  <a:cubicBezTo>
                    <a:pt x="242" y="0"/>
                    <a:pt x="258" y="454"/>
                    <a:pt x="273" y="454"/>
                  </a:cubicBezTo>
                  <a:cubicBezTo>
                    <a:pt x="288" y="454"/>
                    <a:pt x="303" y="0"/>
                    <a:pt x="318" y="0"/>
                  </a:cubicBezTo>
                  <a:cubicBezTo>
                    <a:pt x="333" y="0"/>
                    <a:pt x="348" y="454"/>
                    <a:pt x="363" y="454"/>
                  </a:cubicBezTo>
                  <a:cubicBezTo>
                    <a:pt x="378" y="454"/>
                    <a:pt x="394" y="0"/>
                    <a:pt x="409" y="0"/>
                  </a:cubicBezTo>
                  <a:cubicBezTo>
                    <a:pt x="424" y="0"/>
                    <a:pt x="439" y="454"/>
                    <a:pt x="454" y="454"/>
                  </a:cubicBezTo>
                  <a:cubicBezTo>
                    <a:pt x="469" y="454"/>
                    <a:pt x="484" y="0"/>
                    <a:pt x="499" y="0"/>
                  </a:cubicBezTo>
                  <a:cubicBezTo>
                    <a:pt x="514" y="0"/>
                    <a:pt x="530" y="454"/>
                    <a:pt x="545" y="454"/>
                  </a:cubicBezTo>
                  <a:cubicBezTo>
                    <a:pt x="560" y="454"/>
                    <a:pt x="575" y="0"/>
                    <a:pt x="590" y="0"/>
                  </a:cubicBezTo>
                  <a:cubicBezTo>
                    <a:pt x="605" y="0"/>
                    <a:pt x="620" y="454"/>
                    <a:pt x="635" y="454"/>
                  </a:cubicBezTo>
                  <a:cubicBezTo>
                    <a:pt x="650" y="454"/>
                    <a:pt x="666" y="0"/>
                    <a:pt x="681" y="0"/>
                  </a:cubicBezTo>
                  <a:cubicBezTo>
                    <a:pt x="696" y="0"/>
                    <a:pt x="711" y="454"/>
                    <a:pt x="726" y="454"/>
                  </a:cubicBezTo>
                  <a:cubicBezTo>
                    <a:pt x="741" y="454"/>
                    <a:pt x="757" y="0"/>
                    <a:pt x="772" y="0"/>
                  </a:cubicBezTo>
                  <a:cubicBezTo>
                    <a:pt x="787" y="0"/>
                    <a:pt x="802" y="454"/>
                    <a:pt x="817" y="454"/>
                  </a:cubicBezTo>
                  <a:cubicBezTo>
                    <a:pt x="832" y="454"/>
                    <a:pt x="847" y="0"/>
                    <a:pt x="862" y="0"/>
                  </a:cubicBezTo>
                  <a:cubicBezTo>
                    <a:pt x="877" y="0"/>
                    <a:pt x="893" y="454"/>
                    <a:pt x="908" y="454"/>
                  </a:cubicBezTo>
                  <a:cubicBezTo>
                    <a:pt x="923" y="454"/>
                    <a:pt x="938" y="0"/>
                    <a:pt x="953" y="0"/>
                  </a:cubicBezTo>
                  <a:cubicBezTo>
                    <a:pt x="968" y="0"/>
                    <a:pt x="983" y="454"/>
                    <a:pt x="998" y="454"/>
                  </a:cubicBezTo>
                  <a:cubicBezTo>
                    <a:pt x="1013" y="454"/>
                    <a:pt x="1029" y="0"/>
                    <a:pt x="1044" y="0"/>
                  </a:cubicBezTo>
                  <a:cubicBezTo>
                    <a:pt x="1059" y="0"/>
                    <a:pt x="1074" y="454"/>
                    <a:pt x="1089" y="454"/>
                  </a:cubicBezTo>
                  <a:cubicBezTo>
                    <a:pt x="1104" y="454"/>
                    <a:pt x="1119" y="227"/>
                    <a:pt x="1134" y="0"/>
                  </a:cubicBezTo>
                </a:path>
              </a:pathLst>
            </a:cu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54" name="Oval 64"/>
            <p:cNvSpPr>
              <a:spLocks noChangeArrowheads="1"/>
            </p:cNvSpPr>
            <p:nvPr/>
          </p:nvSpPr>
          <p:spPr bwMode="auto">
            <a:xfrm>
              <a:off x="2316" y="3114"/>
              <a:ext cx="198" cy="216"/>
            </a:xfrm>
            <a:prstGeom prst="ellipse">
              <a:avLst/>
            </a:prstGeom>
            <a:solidFill>
              <a:schemeClr val="bg1"/>
            </a:solidFill>
            <a:ln w="28575">
              <a:solidFill>
                <a:schemeClr val="bg1"/>
              </a:solidFill>
              <a:round/>
              <a:headEnd/>
              <a:tailEnd/>
            </a:ln>
          </p:spPr>
          <p:txBody>
            <a:bodyPr wrap="none" anchor="ctr"/>
            <a:lstStyle/>
            <a:p>
              <a:pPr algn="ctr"/>
              <a:endParaRPr lang="en-US"/>
            </a:p>
          </p:txBody>
        </p:sp>
        <p:sp>
          <p:nvSpPr>
            <p:cNvPr id="22555" name="Line 65"/>
            <p:cNvSpPr>
              <a:spLocks noChangeShapeType="1"/>
            </p:cNvSpPr>
            <p:nvPr/>
          </p:nvSpPr>
          <p:spPr bwMode="auto">
            <a:xfrm>
              <a:off x="2370" y="3324"/>
              <a:ext cx="144" cy="6"/>
            </a:xfrm>
            <a:prstGeom prst="line">
              <a:avLst/>
            </a:prstGeom>
            <a:noFill/>
            <a:ln w="28575">
              <a:solidFill>
                <a:srgbClr val="FF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grpSp>
      <p:sp>
        <p:nvSpPr>
          <p:cNvPr id="22545" name="Text Box 66"/>
          <p:cNvSpPr txBox="1">
            <a:spLocks noChangeArrowheads="1"/>
          </p:cNvSpPr>
          <p:nvPr/>
        </p:nvSpPr>
        <p:spPr bwMode="auto">
          <a:xfrm>
            <a:off x="2348879" y="5951186"/>
            <a:ext cx="933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latin typeface="Times New Roman" charset="0"/>
              </a:rPr>
              <a:t>h(</a:t>
            </a:r>
            <a:r>
              <a:rPr lang="en-US" sz="1800" dirty="0">
                <a:latin typeface="Symbol" charset="0"/>
              </a:rPr>
              <a:t>n</a:t>
            </a:r>
            <a:r>
              <a:rPr lang="en-US" sz="1800" baseline="-25000" dirty="0">
                <a:latin typeface="Symbol" charset="0"/>
              </a:rPr>
              <a:t>0</a:t>
            </a:r>
            <a:r>
              <a:rPr lang="en-US" sz="1800" dirty="0">
                <a:latin typeface="Times New Roman" charset="0"/>
              </a:rPr>
              <a:t>±</a:t>
            </a:r>
            <a:r>
              <a:rPr lang="en-US" sz="1800" dirty="0">
                <a:latin typeface="Symbol" charset="0"/>
              </a:rPr>
              <a:t>n</a:t>
            </a:r>
            <a:r>
              <a:rPr lang="en-US" sz="1800" baseline="-25000" dirty="0">
                <a:latin typeface="Times New Roman" charset="0"/>
              </a:rPr>
              <a:t>i</a:t>
            </a:r>
            <a:r>
              <a:rPr lang="en-US" sz="1800" dirty="0">
                <a:latin typeface="Times New Roman" charset="0"/>
              </a:rPr>
              <a:t>)</a:t>
            </a:r>
          </a:p>
        </p:txBody>
      </p:sp>
      <p:sp>
        <p:nvSpPr>
          <p:cNvPr id="22546" name="Text Box 67"/>
          <p:cNvSpPr txBox="1">
            <a:spLocks noChangeArrowheads="1"/>
          </p:cNvSpPr>
          <p:nvPr/>
        </p:nvSpPr>
        <p:spPr bwMode="auto">
          <a:xfrm>
            <a:off x="141288" y="85725"/>
            <a:ext cx="394720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dirty="0">
                <a:latin typeface="Arial"/>
                <a:cs typeface="Arial"/>
              </a:rPr>
              <a:t>The </a:t>
            </a:r>
            <a:r>
              <a:rPr lang="en-US" b="1" i="1" dirty="0">
                <a:latin typeface="Arial"/>
                <a:cs typeface="Arial"/>
              </a:rPr>
              <a:t>Raman Effect</a:t>
            </a:r>
            <a:r>
              <a:rPr lang="en-US" i="1" dirty="0">
                <a:latin typeface="Arial"/>
                <a:cs typeface="Arial"/>
              </a:rPr>
              <a:t>: </a:t>
            </a:r>
          </a:p>
          <a:p>
            <a:pPr eaLnBrk="1" hangingPunct="1"/>
            <a:r>
              <a:rPr lang="en-US" i="1" dirty="0">
                <a:latin typeface="Arial"/>
                <a:cs typeface="Arial"/>
              </a:rPr>
              <a:t> light “shifted”  by vibrations</a:t>
            </a:r>
            <a:endParaRPr lang="en-US" sz="1200" dirty="0">
              <a:latin typeface="Arial"/>
              <a:cs typeface="Arial"/>
            </a:endParaRPr>
          </a:p>
        </p:txBody>
      </p:sp>
      <p:sp>
        <p:nvSpPr>
          <p:cNvPr id="49" name="Rettangolo 48"/>
          <p:cNvSpPr/>
          <p:nvPr/>
        </p:nvSpPr>
        <p:spPr>
          <a:xfrm>
            <a:off x="5049196" y="442499"/>
            <a:ext cx="1685077" cy="923330"/>
          </a:xfrm>
          <a:prstGeom prst="rect">
            <a:avLst/>
          </a:prstGeom>
          <a:noFill/>
        </p:spPr>
        <p:txBody>
          <a:bodyPr wrap="none">
            <a:spAutoFit/>
          </a:bodyPr>
          <a:lstStyle/>
          <a:p>
            <a:pPr algn="ctr">
              <a:defRPr/>
            </a:pPr>
            <a:r>
              <a:rPr lang="it-IT" sz="5400" dirty="0">
                <a:ln w="18415" cmpd="sng">
                  <a:solidFill>
                    <a:srgbClr val="00CC00"/>
                  </a:solidFill>
                  <a:prstDash val="solid"/>
                </a:ln>
                <a:solidFill>
                  <a:srgbClr val="FFFFFF"/>
                </a:solidFill>
                <a:effectLst>
                  <a:glow rad="139700">
                    <a:srgbClr val="00CC00">
                      <a:alpha val="40000"/>
                    </a:srgbClr>
                  </a:glow>
                  <a:outerShdw blurRad="63500" dir="3600000" algn="tl" rotWithShape="0">
                    <a:srgbClr val="000000">
                      <a:alpha val="70000"/>
                    </a:srgbClr>
                  </a:outerShdw>
                </a:effectLst>
                <a:ea typeface="+mn-ea"/>
                <a:cs typeface="Arial" charset="0"/>
              </a:rPr>
              <a:t>laser</a:t>
            </a:r>
          </a:p>
        </p:txBody>
      </p:sp>
      <p:pic>
        <p:nvPicPr>
          <p:cNvPr id="2" name="Immagine 1"/>
          <p:cNvPicPr>
            <a:picLocks noChangeAspect="1"/>
          </p:cNvPicPr>
          <p:nvPr/>
        </p:nvPicPr>
        <p:blipFill>
          <a:blip r:embed="rId2"/>
          <a:stretch>
            <a:fillRect/>
          </a:stretch>
        </p:blipFill>
        <p:spPr>
          <a:xfrm rot="5400000">
            <a:off x="-771292" y="2807588"/>
            <a:ext cx="4400510" cy="2088242"/>
          </a:xfrm>
          <a:prstGeom prst="rect">
            <a:avLst/>
          </a:prstGeom>
        </p:spPr>
      </p:pic>
      <p:pic>
        <p:nvPicPr>
          <p:cNvPr id="3" name="Immagine 2"/>
          <p:cNvPicPr>
            <a:picLocks noChangeAspect="1"/>
          </p:cNvPicPr>
          <p:nvPr/>
        </p:nvPicPr>
        <p:blipFill>
          <a:blip r:embed="rId3"/>
          <a:stretch>
            <a:fillRect/>
          </a:stretch>
        </p:blipFill>
        <p:spPr>
          <a:xfrm>
            <a:off x="4443471" y="3082459"/>
            <a:ext cx="4581603" cy="3390386"/>
          </a:xfrm>
          <a:prstGeom prst="rect">
            <a:avLst/>
          </a:prstGeom>
        </p:spPr>
      </p:pic>
      <p:sp>
        <p:nvSpPr>
          <p:cNvPr id="4" name="CasellaDiTesto 3"/>
          <p:cNvSpPr txBox="1"/>
          <p:nvPr/>
        </p:nvSpPr>
        <p:spPr>
          <a:xfrm>
            <a:off x="4076430" y="6340399"/>
            <a:ext cx="5013211" cy="369332"/>
          </a:xfrm>
          <a:prstGeom prst="rect">
            <a:avLst/>
          </a:prstGeom>
          <a:noFill/>
        </p:spPr>
        <p:txBody>
          <a:bodyPr wrap="none" rtlCol="0">
            <a:spAutoFit/>
          </a:bodyPr>
          <a:lstStyle/>
          <a:p>
            <a:r>
              <a:rPr lang="it-IT" sz="1400" i="1" dirty="0"/>
              <a:t>Data </a:t>
            </a:r>
            <a:r>
              <a:rPr lang="it-IT" sz="1400" i="1" dirty="0" err="1"/>
              <a:t>courtesy</a:t>
            </a:r>
            <a:r>
              <a:rPr lang="it-IT" sz="1400" i="1" dirty="0"/>
              <a:t> of </a:t>
            </a:r>
            <a:r>
              <a:rPr lang="it-IT" sz="1400" i="1" dirty="0" err="1"/>
              <a:t>Thermo</a:t>
            </a:r>
            <a:r>
              <a:rPr lang="it-IT" sz="1400" i="1" dirty="0"/>
              <a:t> Fisher </a:t>
            </a:r>
            <a:r>
              <a:rPr lang="it-IT" sz="1400" i="1" dirty="0" err="1"/>
              <a:t>Scientific</a:t>
            </a:r>
            <a:r>
              <a:rPr lang="it-IT" sz="1400" i="1" dirty="0"/>
              <a:t>, </a:t>
            </a:r>
            <a:r>
              <a:rPr lang="it-IT" sz="1400" i="1" dirty="0" err="1"/>
              <a:t>www.thermo.com</a:t>
            </a:r>
            <a:r>
              <a:rPr lang="it-IT" sz="1400" i="1" dirty="0"/>
              <a:t>/</a:t>
            </a:r>
            <a:r>
              <a:rPr lang="it-IT" sz="1400" i="1" dirty="0" err="1"/>
              <a:t>dxr</a:t>
            </a:r>
            <a:r>
              <a:rPr lang="it-IT" sz="1400" i="1" dirty="0"/>
              <a:t>.</a:t>
            </a:r>
            <a:r>
              <a:rPr lang="it-IT" i="1" dirty="0"/>
              <a:t>  </a:t>
            </a:r>
            <a:endParaRPr lang="it-IT" dirty="0"/>
          </a:p>
        </p:txBody>
      </p:sp>
    </p:spTree>
    <p:extLst>
      <p:ext uri="{BB962C8B-B14F-4D97-AF65-F5344CB8AC3E}">
        <p14:creationId xmlns:p14="http://schemas.microsoft.com/office/powerpoint/2010/main" val="3167093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AutoShape 2"/>
          <p:cNvSpPr>
            <a:spLocks noChangeArrowheads="1"/>
          </p:cNvSpPr>
          <p:nvPr/>
        </p:nvSpPr>
        <p:spPr bwMode="auto">
          <a:xfrm>
            <a:off x="1174750" y="1971675"/>
            <a:ext cx="7705725" cy="4735513"/>
          </a:xfrm>
          <a:prstGeom prst="roundRect">
            <a:avLst>
              <a:gd name="adj" fmla="val 5273"/>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grpSp>
        <p:nvGrpSpPr>
          <p:cNvPr id="194566" name="Group 6"/>
          <p:cNvGrpSpPr>
            <a:grpSpLocks/>
          </p:cNvGrpSpPr>
          <p:nvPr/>
        </p:nvGrpSpPr>
        <p:grpSpPr bwMode="auto">
          <a:xfrm>
            <a:off x="1844675" y="2133600"/>
            <a:ext cx="7048500" cy="4202113"/>
            <a:chOff x="1162" y="1344"/>
            <a:chExt cx="4440" cy="2647"/>
          </a:xfrm>
        </p:grpSpPr>
        <p:sp>
          <p:nvSpPr>
            <p:cNvPr id="194567" name="AutoShape 7"/>
            <p:cNvSpPr>
              <a:spLocks noChangeArrowheads="1"/>
            </p:cNvSpPr>
            <p:nvPr/>
          </p:nvSpPr>
          <p:spPr bwMode="auto">
            <a:xfrm>
              <a:off x="2551" y="3318"/>
              <a:ext cx="454" cy="454"/>
            </a:xfrm>
            <a:prstGeom prst="rtTriangle">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it-IT">
                <a:latin typeface="Tahoma" charset="0"/>
              </a:endParaRPr>
            </a:p>
          </p:txBody>
        </p:sp>
        <p:grpSp>
          <p:nvGrpSpPr>
            <p:cNvPr id="194568" name="Group 8"/>
            <p:cNvGrpSpPr>
              <a:grpSpLocks/>
            </p:cNvGrpSpPr>
            <p:nvPr/>
          </p:nvGrpSpPr>
          <p:grpSpPr bwMode="auto">
            <a:xfrm>
              <a:off x="2591" y="1530"/>
              <a:ext cx="454" cy="454"/>
              <a:chOff x="2925" y="2387"/>
              <a:chExt cx="363" cy="363"/>
            </a:xfrm>
          </p:grpSpPr>
          <p:sp>
            <p:nvSpPr>
              <p:cNvPr id="194569" name="Rectangle 9"/>
              <p:cNvSpPr>
                <a:spLocks noChangeArrowheads="1"/>
              </p:cNvSpPr>
              <p:nvPr/>
            </p:nvSpPr>
            <p:spPr bwMode="auto">
              <a:xfrm>
                <a:off x="2925" y="2387"/>
                <a:ext cx="363" cy="363"/>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94570" name="Line 10"/>
              <p:cNvSpPr>
                <a:spLocks noChangeShapeType="1"/>
              </p:cNvSpPr>
              <p:nvPr/>
            </p:nvSpPr>
            <p:spPr bwMode="auto">
              <a:xfrm>
                <a:off x="2925" y="2387"/>
                <a:ext cx="363" cy="36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it-IT"/>
              </a:p>
            </p:txBody>
          </p:sp>
        </p:grpSp>
        <p:sp>
          <p:nvSpPr>
            <p:cNvPr id="194571" name="AutoShape 11"/>
            <p:cNvSpPr>
              <a:spLocks noChangeArrowheads="1"/>
            </p:cNvSpPr>
            <p:nvPr/>
          </p:nvSpPr>
          <p:spPr bwMode="auto">
            <a:xfrm rot="10800000" flipH="1">
              <a:off x="1162" y="1538"/>
              <a:ext cx="454" cy="454"/>
            </a:xfrm>
            <a:prstGeom prst="rtTriangle">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eaLnBrk="1" hangingPunct="1"/>
              <a:endParaRPr lang="it-IT">
                <a:latin typeface="Tahoma" charset="0"/>
              </a:endParaRPr>
            </a:p>
          </p:txBody>
        </p:sp>
        <p:grpSp>
          <p:nvGrpSpPr>
            <p:cNvPr id="194572" name="Group 12"/>
            <p:cNvGrpSpPr>
              <a:grpSpLocks/>
            </p:cNvGrpSpPr>
            <p:nvPr/>
          </p:nvGrpSpPr>
          <p:grpSpPr bwMode="auto">
            <a:xfrm>
              <a:off x="1223" y="2750"/>
              <a:ext cx="408" cy="635"/>
              <a:chOff x="1223" y="2750"/>
              <a:chExt cx="408" cy="635"/>
            </a:xfrm>
          </p:grpSpPr>
          <p:sp>
            <p:nvSpPr>
              <p:cNvPr id="194573" name="Rectangle 13"/>
              <p:cNvSpPr>
                <a:spLocks noChangeArrowheads="1"/>
              </p:cNvSpPr>
              <p:nvPr/>
            </p:nvSpPr>
            <p:spPr bwMode="auto">
              <a:xfrm>
                <a:off x="1223" y="2750"/>
                <a:ext cx="408" cy="453"/>
              </a:xfrm>
              <a:prstGeom prst="rect">
                <a:avLst/>
              </a:prstGeom>
              <a:gradFill rotWithShape="1">
                <a:gsLst>
                  <a:gs pos="0">
                    <a:srgbClr val="808080">
                      <a:gamma/>
                      <a:shade val="46275"/>
                      <a:invGamma/>
                    </a:srgbClr>
                  </a:gs>
                  <a:gs pos="50000">
                    <a:srgbClr val="808080"/>
                  </a:gs>
                  <a:gs pos="100000">
                    <a:srgbClr val="808080">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94574" name="AutoShape 14"/>
              <p:cNvSpPr>
                <a:spLocks noChangeArrowheads="1"/>
              </p:cNvSpPr>
              <p:nvPr/>
            </p:nvSpPr>
            <p:spPr bwMode="auto">
              <a:xfrm>
                <a:off x="1223" y="3203"/>
                <a:ext cx="408" cy="18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808080">
                      <a:gamma/>
                      <a:shade val="46275"/>
                      <a:invGamma/>
                    </a:srgbClr>
                  </a:gs>
                  <a:gs pos="50000">
                    <a:srgbClr val="808080"/>
                  </a:gs>
                  <a:gs pos="100000">
                    <a:srgbClr val="808080">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grpSp>
        <p:pic>
          <p:nvPicPr>
            <p:cNvPr id="194575" name="Picture 15" descr="Tool_2"/>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26" y="3577"/>
              <a:ext cx="499" cy="41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94576" name="Group 16"/>
            <p:cNvGrpSpPr>
              <a:grpSpLocks/>
            </p:cNvGrpSpPr>
            <p:nvPr/>
          </p:nvGrpSpPr>
          <p:grpSpPr bwMode="auto">
            <a:xfrm>
              <a:off x="4014" y="2514"/>
              <a:ext cx="907" cy="454"/>
              <a:chOff x="4014" y="2341"/>
              <a:chExt cx="907" cy="454"/>
            </a:xfrm>
          </p:grpSpPr>
          <p:sp>
            <p:nvSpPr>
              <p:cNvPr id="194577" name="Rectangle 17"/>
              <p:cNvSpPr>
                <a:spLocks noChangeArrowheads="1"/>
              </p:cNvSpPr>
              <p:nvPr/>
            </p:nvSpPr>
            <p:spPr bwMode="auto">
              <a:xfrm>
                <a:off x="4030" y="2341"/>
                <a:ext cx="862" cy="454"/>
              </a:xfrm>
              <a:prstGeom prst="rect">
                <a:avLst/>
              </a:prstGeom>
              <a:solidFill>
                <a:srgbClr val="808080"/>
              </a:solidFill>
              <a:ln w="9525">
                <a:solidFill>
                  <a:srgbClr val="3333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94578" name="Text Box 18"/>
              <p:cNvSpPr txBox="1">
                <a:spLocks noChangeArrowheads="1"/>
              </p:cNvSpPr>
              <p:nvPr/>
            </p:nvSpPr>
            <p:spPr bwMode="auto">
              <a:xfrm>
                <a:off x="4014" y="2450"/>
                <a:ext cx="907" cy="2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65000"/>
                  </a:lnSpc>
                  <a:spcBef>
                    <a:spcPct val="40000"/>
                  </a:spcBef>
                </a:pPr>
                <a:r>
                  <a:rPr lang="it-IT" sz="1200">
                    <a:latin typeface="Tahoma" charset="0"/>
                  </a:rPr>
                  <a:t>TEC cooled</a:t>
                </a:r>
              </a:p>
              <a:p>
                <a:pPr algn="ctr" eaLnBrk="1" hangingPunct="1">
                  <a:lnSpc>
                    <a:spcPct val="65000"/>
                  </a:lnSpc>
                  <a:spcBef>
                    <a:spcPct val="40000"/>
                  </a:spcBef>
                </a:pPr>
                <a:r>
                  <a:rPr lang="it-IT" sz="1200">
                    <a:latin typeface="Tahoma" charset="0"/>
                  </a:rPr>
                  <a:t>CCD camera</a:t>
                </a:r>
              </a:p>
            </p:txBody>
          </p:sp>
        </p:grpSp>
        <p:sp>
          <p:nvSpPr>
            <p:cNvPr id="194579" name="Freeform 19"/>
            <p:cNvSpPr>
              <a:spLocks/>
            </p:cNvSpPr>
            <p:nvPr/>
          </p:nvSpPr>
          <p:spPr bwMode="auto">
            <a:xfrm>
              <a:off x="1429" y="1797"/>
              <a:ext cx="1787" cy="1724"/>
            </a:xfrm>
            <a:custGeom>
              <a:avLst/>
              <a:gdLst>
                <a:gd name="T0" fmla="*/ 1787 w 1787"/>
                <a:gd name="T1" fmla="*/ 1724 h 1724"/>
                <a:gd name="T2" fmla="*/ 1360 w 1787"/>
                <a:gd name="T3" fmla="*/ 1724 h 1724"/>
                <a:gd name="T4" fmla="*/ 1360 w 1787"/>
                <a:gd name="T5" fmla="*/ 0 h 1724"/>
                <a:gd name="T6" fmla="*/ 0 w 1787"/>
                <a:gd name="T7" fmla="*/ 0 h 1724"/>
                <a:gd name="T8" fmla="*/ 0 w 1787"/>
                <a:gd name="T9" fmla="*/ 953 h 1724"/>
              </a:gdLst>
              <a:ahLst/>
              <a:cxnLst>
                <a:cxn ang="0">
                  <a:pos x="T0" y="T1"/>
                </a:cxn>
                <a:cxn ang="0">
                  <a:pos x="T2" y="T3"/>
                </a:cxn>
                <a:cxn ang="0">
                  <a:pos x="T4" y="T5"/>
                </a:cxn>
                <a:cxn ang="0">
                  <a:pos x="T6" y="T7"/>
                </a:cxn>
                <a:cxn ang="0">
                  <a:pos x="T8" y="T9"/>
                </a:cxn>
              </a:cxnLst>
              <a:rect l="0" t="0" r="r" b="b"/>
              <a:pathLst>
                <a:path w="1787" h="1724">
                  <a:moveTo>
                    <a:pt x="1787" y="1724"/>
                  </a:moveTo>
                  <a:lnTo>
                    <a:pt x="1360" y="1724"/>
                  </a:lnTo>
                  <a:lnTo>
                    <a:pt x="1360" y="0"/>
                  </a:lnTo>
                  <a:lnTo>
                    <a:pt x="0" y="0"/>
                  </a:lnTo>
                  <a:lnTo>
                    <a:pt x="0" y="953"/>
                  </a:lnTo>
                </a:path>
              </a:pathLst>
            </a:custGeom>
            <a:noFill/>
            <a:ln w="152400" cmpd="sng">
              <a:solidFill>
                <a:srgbClr val="00FF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it-IT"/>
            </a:p>
          </p:txBody>
        </p:sp>
        <p:sp>
          <p:nvSpPr>
            <p:cNvPr id="194580" name="Line 20"/>
            <p:cNvSpPr>
              <a:spLocks noChangeShapeType="1"/>
            </p:cNvSpPr>
            <p:nvPr/>
          </p:nvSpPr>
          <p:spPr bwMode="auto">
            <a:xfrm>
              <a:off x="3833" y="3521"/>
              <a:ext cx="499" cy="0"/>
            </a:xfrm>
            <a:prstGeom prst="line">
              <a:avLst/>
            </a:prstGeom>
            <a:noFill/>
            <a:ln w="28575">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it-IT"/>
            </a:p>
          </p:txBody>
        </p:sp>
        <p:grpSp>
          <p:nvGrpSpPr>
            <p:cNvPr id="194581" name="Group 21"/>
            <p:cNvGrpSpPr>
              <a:grpSpLocks/>
            </p:cNvGrpSpPr>
            <p:nvPr/>
          </p:nvGrpSpPr>
          <p:grpSpPr bwMode="auto">
            <a:xfrm>
              <a:off x="4348" y="3290"/>
              <a:ext cx="1072" cy="476"/>
              <a:chOff x="3923" y="3290"/>
              <a:chExt cx="1072" cy="476"/>
            </a:xfrm>
          </p:grpSpPr>
          <p:sp>
            <p:nvSpPr>
              <p:cNvPr id="194582" name="Rectangle 22"/>
              <p:cNvSpPr>
                <a:spLocks noChangeArrowheads="1"/>
              </p:cNvSpPr>
              <p:nvPr/>
            </p:nvSpPr>
            <p:spPr bwMode="auto">
              <a:xfrm>
                <a:off x="3923" y="3290"/>
                <a:ext cx="1072" cy="476"/>
              </a:xfrm>
              <a:prstGeom prst="rect">
                <a:avLst/>
              </a:prstGeom>
              <a:solidFill>
                <a:srgbClr val="292929"/>
              </a:solidFill>
              <a:ln w="9525">
                <a:solidFill>
                  <a:srgbClr val="33333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94583" name="Text Box 23"/>
              <p:cNvSpPr txBox="1">
                <a:spLocks noChangeArrowheads="1"/>
              </p:cNvSpPr>
              <p:nvPr/>
            </p:nvSpPr>
            <p:spPr bwMode="auto">
              <a:xfrm>
                <a:off x="3998" y="3406"/>
                <a:ext cx="907" cy="2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65000"/>
                  </a:lnSpc>
                  <a:spcBef>
                    <a:spcPct val="40000"/>
                  </a:spcBef>
                </a:pPr>
                <a:r>
                  <a:rPr lang="it-IT" sz="1200">
                    <a:latin typeface="Tahoma" charset="0"/>
                  </a:rPr>
                  <a:t>Ar ion laser</a:t>
                </a:r>
              </a:p>
              <a:p>
                <a:pPr algn="ctr" eaLnBrk="1" hangingPunct="1">
                  <a:lnSpc>
                    <a:spcPct val="65000"/>
                  </a:lnSpc>
                  <a:spcBef>
                    <a:spcPct val="40000"/>
                  </a:spcBef>
                </a:pPr>
                <a:r>
                  <a:rPr lang="it-IT" sz="1200">
                    <a:latin typeface="Tahoma" charset="0"/>
                  </a:rPr>
                  <a:t>514 nm, 20 mW</a:t>
                </a:r>
              </a:p>
            </p:txBody>
          </p:sp>
        </p:grpSp>
        <p:grpSp>
          <p:nvGrpSpPr>
            <p:cNvPr id="194584" name="Group 24"/>
            <p:cNvGrpSpPr>
              <a:grpSpLocks/>
            </p:cNvGrpSpPr>
            <p:nvPr/>
          </p:nvGrpSpPr>
          <p:grpSpPr bwMode="auto">
            <a:xfrm>
              <a:off x="3059" y="3385"/>
              <a:ext cx="907" cy="280"/>
              <a:chOff x="3059" y="3385"/>
              <a:chExt cx="907" cy="280"/>
            </a:xfrm>
          </p:grpSpPr>
          <p:sp>
            <p:nvSpPr>
              <p:cNvPr id="194585" name="Rectangle 25"/>
              <p:cNvSpPr>
                <a:spLocks noChangeArrowheads="1"/>
              </p:cNvSpPr>
              <p:nvPr/>
            </p:nvSpPr>
            <p:spPr bwMode="auto">
              <a:xfrm>
                <a:off x="3198" y="3385"/>
                <a:ext cx="635" cy="272"/>
              </a:xfrm>
              <a:prstGeom prst="rect">
                <a:avLst/>
              </a:prstGeom>
              <a:solidFill>
                <a:srgbClr val="333333"/>
              </a:solidFill>
              <a:ln w="9525">
                <a:solidFill>
                  <a:srgbClr val="292929"/>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94586" name="Text Box 26"/>
              <p:cNvSpPr txBox="1">
                <a:spLocks noChangeArrowheads="1"/>
              </p:cNvSpPr>
              <p:nvPr/>
            </p:nvSpPr>
            <p:spPr bwMode="auto">
              <a:xfrm>
                <a:off x="3059" y="3411"/>
                <a:ext cx="907" cy="2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65000"/>
                  </a:lnSpc>
                  <a:spcBef>
                    <a:spcPct val="40000"/>
                  </a:spcBef>
                </a:pPr>
                <a:r>
                  <a:rPr lang="it-IT" sz="1200">
                    <a:latin typeface="Tahoma" charset="0"/>
                  </a:rPr>
                  <a:t>Beam</a:t>
                </a:r>
              </a:p>
              <a:p>
                <a:pPr algn="ctr" eaLnBrk="1" hangingPunct="1">
                  <a:lnSpc>
                    <a:spcPct val="65000"/>
                  </a:lnSpc>
                  <a:spcBef>
                    <a:spcPct val="40000"/>
                  </a:spcBef>
                </a:pPr>
                <a:r>
                  <a:rPr lang="it-IT" sz="1200">
                    <a:latin typeface="Tahoma" charset="0"/>
                  </a:rPr>
                  <a:t>expander</a:t>
                </a:r>
              </a:p>
            </p:txBody>
          </p:sp>
        </p:grpSp>
        <p:sp>
          <p:nvSpPr>
            <p:cNvPr id="194587" name="Line 27"/>
            <p:cNvSpPr>
              <a:spLocks noChangeShapeType="1"/>
            </p:cNvSpPr>
            <p:nvPr/>
          </p:nvSpPr>
          <p:spPr bwMode="auto">
            <a:xfrm>
              <a:off x="2789" y="1797"/>
              <a:ext cx="1679" cy="0"/>
            </a:xfrm>
            <a:prstGeom prst="line">
              <a:avLst/>
            </a:prstGeom>
            <a:noFill/>
            <a:ln w="152400">
              <a:solidFill>
                <a:srgbClr val="00FF00">
                  <a:alpha val="30000"/>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it-IT"/>
            </a:p>
          </p:txBody>
        </p:sp>
        <p:sp>
          <p:nvSpPr>
            <p:cNvPr id="194588" name="AutoShape 28"/>
            <p:cNvSpPr>
              <a:spLocks noChangeArrowheads="1"/>
            </p:cNvSpPr>
            <p:nvPr/>
          </p:nvSpPr>
          <p:spPr bwMode="auto">
            <a:xfrm>
              <a:off x="4088" y="1752"/>
              <a:ext cx="726" cy="771"/>
            </a:xfrm>
            <a:prstGeom prst="triangle">
              <a:avLst>
                <a:gd name="adj" fmla="val 50000"/>
              </a:avLst>
            </a:prstGeom>
            <a:gradFill rotWithShape="1">
              <a:gsLst>
                <a:gs pos="0">
                  <a:srgbClr val="00FF00">
                    <a:alpha val="37000"/>
                  </a:srgbClr>
                </a:gs>
                <a:gs pos="100000">
                  <a:srgbClr val="00FF00">
                    <a:gamma/>
                    <a:shade val="46275"/>
                    <a:invGamma/>
                    <a:alpha val="3700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94589" name="Rectangle 29"/>
            <p:cNvSpPr>
              <a:spLocks noChangeArrowheads="1"/>
            </p:cNvSpPr>
            <p:nvPr/>
          </p:nvSpPr>
          <p:spPr bwMode="auto">
            <a:xfrm rot="2541447">
              <a:off x="3902" y="1706"/>
              <a:ext cx="1134" cy="9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94590" name="Text Box 30"/>
            <p:cNvSpPr txBox="1">
              <a:spLocks noChangeArrowheads="1"/>
            </p:cNvSpPr>
            <p:nvPr/>
          </p:nvSpPr>
          <p:spPr bwMode="auto">
            <a:xfrm>
              <a:off x="4286" y="1480"/>
              <a:ext cx="907" cy="2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65000"/>
                </a:lnSpc>
                <a:spcBef>
                  <a:spcPct val="40000"/>
                </a:spcBef>
              </a:pPr>
              <a:r>
                <a:rPr lang="it-IT" sz="1200">
                  <a:latin typeface="Tahoma" charset="0"/>
                </a:rPr>
                <a:t>Diffraction</a:t>
              </a:r>
            </a:p>
            <a:p>
              <a:pPr algn="ctr" eaLnBrk="1" hangingPunct="1">
                <a:lnSpc>
                  <a:spcPct val="65000"/>
                </a:lnSpc>
                <a:spcBef>
                  <a:spcPct val="40000"/>
                </a:spcBef>
              </a:pPr>
              <a:r>
                <a:rPr lang="it-IT" sz="1200">
                  <a:latin typeface="Tahoma" charset="0"/>
                </a:rPr>
                <a:t>grating</a:t>
              </a:r>
            </a:p>
          </p:txBody>
        </p:sp>
        <p:sp>
          <p:nvSpPr>
            <p:cNvPr id="194591" name="Text Box 31"/>
            <p:cNvSpPr txBox="1">
              <a:spLocks noChangeArrowheads="1"/>
            </p:cNvSpPr>
            <p:nvPr/>
          </p:nvSpPr>
          <p:spPr bwMode="auto">
            <a:xfrm>
              <a:off x="1474" y="2888"/>
              <a:ext cx="907" cy="2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65000"/>
                </a:lnSpc>
                <a:spcBef>
                  <a:spcPct val="40000"/>
                </a:spcBef>
              </a:pPr>
              <a:r>
                <a:rPr lang="it-IT" sz="1200">
                  <a:latin typeface="Tahoma" charset="0"/>
                </a:rPr>
                <a:t>Microscope</a:t>
              </a:r>
            </a:p>
            <a:p>
              <a:pPr algn="ctr" eaLnBrk="1" hangingPunct="1">
                <a:lnSpc>
                  <a:spcPct val="65000"/>
                </a:lnSpc>
                <a:spcBef>
                  <a:spcPct val="40000"/>
                </a:spcBef>
              </a:pPr>
              <a:r>
                <a:rPr lang="it-IT" sz="1200">
                  <a:latin typeface="Tahoma" charset="0"/>
                </a:rPr>
                <a:t>objective</a:t>
              </a:r>
            </a:p>
          </p:txBody>
        </p:sp>
        <p:sp>
          <p:nvSpPr>
            <p:cNvPr id="194592" name="Text Box 32"/>
            <p:cNvSpPr txBox="1">
              <a:spLocks noChangeArrowheads="1"/>
            </p:cNvSpPr>
            <p:nvPr/>
          </p:nvSpPr>
          <p:spPr bwMode="auto">
            <a:xfrm>
              <a:off x="1474" y="3630"/>
              <a:ext cx="907"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65000"/>
                </a:lnSpc>
                <a:spcBef>
                  <a:spcPct val="40000"/>
                </a:spcBef>
              </a:pPr>
              <a:r>
                <a:rPr lang="it-IT" sz="1200">
                  <a:latin typeface="Tahoma" charset="0"/>
                </a:rPr>
                <a:t>Sample</a:t>
              </a:r>
            </a:p>
          </p:txBody>
        </p:sp>
        <p:sp>
          <p:nvSpPr>
            <p:cNvPr id="194593" name="AutoShape 33"/>
            <p:cNvSpPr>
              <a:spLocks noChangeArrowheads="1"/>
            </p:cNvSpPr>
            <p:nvPr/>
          </p:nvSpPr>
          <p:spPr bwMode="auto">
            <a:xfrm flipV="1">
              <a:off x="1383" y="3384"/>
              <a:ext cx="91" cy="318"/>
            </a:xfrm>
            <a:prstGeom prst="triangle">
              <a:avLst>
                <a:gd name="adj" fmla="val 50000"/>
              </a:avLst>
            </a:prstGeom>
            <a:solidFill>
              <a:srgbClr val="00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94594" name="Text Box 34"/>
            <p:cNvSpPr txBox="1">
              <a:spLocks noChangeArrowheads="1"/>
            </p:cNvSpPr>
            <p:nvPr/>
          </p:nvSpPr>
          <p:spPr bwMode="auto">
            <a:xfrm>
              <a:off x="2744" y="1344"/>
              <a:ext cx="907" cy="2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65000"/>
                </a:lnSpc>
                <a:spcBef>
                  <a:spcPct val="40000"/>
                </a:spcBef>
              </a:pPr>
              <a:r>
                <a:rPr lang="it-IT" sz="1200">
                  <a:latin typeface="Tahoma" charset="0"/>
                </a:rPr>
                <a:t>514 nm Notch</a:t>
              </a:r>
            </a:p>
            <a:p>
              <a:pPr algn="ctr" eaLnBrk="1" hangingPunct="1">
                <a:lnSpc>
                  <a:spcPct val="65000"/>
                </a:lnSpc>
                <a:spcBef>
                  <a:spcPct val="40000"/>
                </a:spcBef>
              </a:pPr>
              <a:r>
                <a:rPr lang="it-IT" sz="1200">
                  <a:latin typeface="Tahoma" charset="0"/>
                </a:rPr>
                <a:t>filter</a:t>
              </a:r>
            </a:p>
          </p:txBody>
        </p:sp>
        <p:sp>
          <p:nvSpPr>
            <p:cNvPr id="194595" name="AutoShape 35"/>
            <p:cNvSpPr>
              <a:spLocks noChangeArrowheads="1"/>
            </p:cNvSpPr>
            <p:nvPr/>
          </p:nvSpPr>
          <p:spPr bwMode="auto">
            <a:xfrm>
              <a:off x="4967" y="2659"/>
              <a:ext cx="362" cy="181"/>
            </a:xfrm>
            <a:prstGeom prst="rightArrow">
              <a:avLst>
                <a:gd name="adj1" fmla="val 50000"/>
                <a:gd name="adj2" fmla="val 50000"/>
              </a:avLst>
            </a:prstGeom>
            <a:solidFill>
              <a:srgbClr val="FF99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94596" name="Text Box 36"/>
            <p:cNvSpPr txBox="1">
              <a:spLocks noChangeArrowheads="1"/>
            </p:cNvSpPr>
            <p:nvPr/>
          </p:nvSpPr>
          <p:spPr bwMode="auto">
            <a:xfrm>
              <a:off x="4695" y="2526"/>
              <a:ext cx="907"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65000"/>
                </a:lnSpc>
                <a:spcBef>
                  <a:spcPct val="40000"/>
                </a:spcBef>
              </a:pPr>
              <a:r>
                <a:rPr lang="it-IT" sz="1200">
                  <a:latin typeface="Tahoma" charset="0"/>
                </a:rPr>
                <a:t>To the PC</a:t>
              </a:r>
            </a:p>
          </p:txBody>
        </p:sp>
      </p:grpSp>
      <p:sp>
        <p:nvSpPr>
          <p:cNvPr id="194597" name="Rectangle 37"/>
          <p:cNvSpPr>
            <a:spLocks noChangeArrowheads="1"/>
          </p:cNvSpPr>
          <p:nvPr/>
        </p:nvSpPr>
        <p:spPr bwMode="auto">
          <a:xfrm>
            <a:off x="1219200" y="838200"/>
            <a:ext cx="4648200" cy="914400"/>
          </a:xfrm>
          <a:prstGeom prst="rect">
            <a:avLst/>
          </a:prstGeom>
          <a:noFill/>
          <a:ln>
            <a:noFill/>
          </a:ln>
          <a:effectLst/>
          <a:extLst>
            <a:ext uri="{909E8E84-426E-40dd-AFC4-6F175D3DCCD1}">
              <a14:hiddenFill xmlns:a14="http://schemas.microsoft.com/office/drawing/2010/main" xmlns="">
                <a:solidFill>
                  <a:srgbClr val="FF99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it-IT" sz="2000" b="1">
                <a:solidFill>
                  <a:schemeClr val="tx2"/>
                </a:solidFill>
              </a:rPr>
              <a:t>Typical set-up for Raman microscopy</a:t>
            </a:r>
            <a:r>
              <a:rPr lang="it-IT" sz="1600" b="1">
                <a:solidFill>
                  <a:schemeClr val="tx2"/>
                </a:solidFill>
              </a:rPr>
              <a:t> </a:t>
            </a:r>
            <a:br>
              <a:rPr lang="it-IT" sz="1600" b="1">
                <a:solidFill>
                  <a:schemeClr val="tx2"/>
                </a:solidFill>
              </a:rPr>
            </a:br>
            <a:br>
              <a:rPr lang="it-IT" sz="1600" b="1">
                <a:solidFill>
                  <a:schemeClr val="tx2"/>
                </a:solidFill>
              </a:rPr>
            </a:br>
            <a:r>
              <a:rPr lang="it-IT" sz="1600" b="1">
                <a:solidFill>
                  <a:schemeClr val="tx2"/>
                </a:solidFill>
              </a:rPr>
              <a:t>(back-scattered configuration);</a:t>
            </a:r>
            <a:br>
              <a:rPr lang="it-IT" sz="1600" b="1">
                <a:solidFill>
                  <a:schemeClr val="tx2"/>
                </a:solidFill>
              </a:rPr>
            </a:br>
            <a:r>
              <a:rPr lang="it-IT" sz="1600" b="1">
                <a:solidFill>
                  <a:schemeClr val="tx2"/>
                </a:solidFill>
              </a:rPr>
              <a:t>-lateral (spatial) resolution ≈1 </a:t>
            </a:r>
            <a:r>
              <a:rPr lang="it-IT" sz="1600" b="1">
                <a:solidFill>
                  <a:schemeClr val="tx2"/>
                </a:solidFill>
                <a:latin typeface="Symbol" charset="0"/>
              </a:rPr>
              <a:t>m</a:t>
            </a:r>
            <a:r>
              <a:rPr lang="it-IT" sz="1600" b="1">
                <a:solidFill>
                  <a:schemeClr val="tx2"/>
                </a:solidFill>
              </a:rPr>
              <a:t>m</a:t>
            </a:r>
            <a:br>
              <a:rPr lang="it-IT" sz="1600" b="1">
                <a:solidFill>
                  <a:schemeClr val="tx2"/>
                </a:solidFill>
              </a:rPr>
            </a:br>
            <a:r>
              <a:rPr lang="it-IT" sz="1600" b="1">
                <a:solidFill>
                  <a:schemeClr val="tx2"/>
                </a:solidFill>
              </a:rPr>
              <a:t>-spectral resolution ≈ 1cm</a:t>
            </a:r>
            <a:r>
              <a:rPr lang="it-IT" sz="1600" b="1" baseline="30000">
                <a:solidFill>
                  <a:schemeClr val="tx2"/>
                </a:solidFill>
              </a:rPr>
              <a:t>-1</a:t>
            </a:r>
            <a:endParaRPr lang="it-IT" sz="1600" b="1">
              <a:solidFill>
                <a:schemeClr val="tx2"/>
              </a:solidFill>
            </a:endParaRPr>
          </a:p>
        </p:txBody>
      </p:sp>
      <p:pic>
        <p:nvPicPr>
          <p:cNvPr id="194600"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0" y="0"/>
            <a:ext cx="2921000" cy="66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2462868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InVia anime.gif" descr="Macintosh HD:Users:valter 1:Desktop:Download:InVia anime.gif">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503303" y="742606"/>
            <a:ext cx="8125013" cy="5214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1" name="Text Box 5"/>
          <p:cNvSpPr txBox="1">
            <a:spLocks noChangeArrowheads="1"/>
          </p:cNvSpPr>
          <p:nvPr/>
        </p:nvSpPr>
        <p:spPr bwMode="auto">
          <a:xfrm>
            <a:off x="669925" y="441325"/>
            <a:ext cx="145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it-IT" sz="2400">
                <a:latin typeface="Times" charset="0"/>
                <a:cs typeface="Arial" charset="0"/>
              </a:rPr>
              <a:t>Schematic</a:t>
            </a:r>
          </a:p>
        </p:txBody>
      </p:sp>
    </p:spTree>
    <p:extLst>
      <p:ext uri="{BB962C8B-B14F-4D97-AF65-F5344CB8AC3E}">
        <p14:creationId xmlns:p14="http://schemas.microsoft.com/office/powerpoint/2010/main" val="4151853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01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0179"/>
                                        </p:tgtEl>
                                      </p:cBhvr>
                                    </p:cmd>
                                  </p:childTnLst>
                                </p:cTn>
                              </p:par>
                            </p:childTnLst>
                          </p:cTn>
                        </p:par>
                      </p:childTnLst>
                    </p:cTn>
                  </p:par>
                </p:childTnLst>
              </p:cTn>
              <p:nextCondLst>
                <p:cond evt="onClick" delay="0">
                  <p:tgtEl>
                    <p:spTgt spid="50179"/>
                  </p:tgtEl>
                </p:cond>
              </p:nextCondLst>
            </p:seq>
            <p:video>
              <p:cMediaNode vol="80000">
                <p:cTn id="7" fill="hold" display="0">
                  <p:stCondLst>
                    <p:cond delay="indefinite"/>
                  </p:stCondLst>
                </p:cTn>
                <p:tgtEl>
                  <p:spTgt spid="5017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26187" y="1125564"/>
            <a:ext cx="7066685" cy="5519308"/>
          </a:xfrm>
          <a:prstGeom prst="rect">
            <a:avLst/>
          </a:prstGeom>
        </p:spPr>
      </p:pic>
      <p:sp>
        <p:nvSpPr>
          <p:cNvPr id="3" name="CasellaDiTesto 2"/>
          <p:cNvSpPr txBox="1"/>
          <p:nvPr/>
        </p:nvSpPr>
        <p:spPr>
          <a:xfrm>
            <a:off x="0" y="113578"/>
            <a:ext cx="9211451" cy="954107"/>
          </a:xfrm>
          <a:prstGeom prst="rect">
            <a:avLst/>
          </a:prstGeom>
          <a:noFill/>
        </p:spPr>
        <p:txBody>
          <a:bodyPr wrap="none" rtlCol="0">
            <a:spAutoFit/>
          </a:bodyPr>
          <a:lstStyle/>
          <a:p>
            <a:pPr algn="ctr"/>
            <a:r>
              <a:rPr lang="it-IT" sz="2800" dirty="0" err="1"/>
              <a:t>Raman</a:t>
            </a:r>
            <a:r>
              <a:rPr lang="it-IT" sz="2800" dirty="0"/>
              <a:t> </a:t>
            </a:r>
            <a:r>
              <a:rPr lang="it-IT" sz="2800" dirty="0" err="1"/>
              <a:t>spectrum</a:t>
            </a:r>
            <a:r>
              <a:rPr lang="it-IT" sz="2800" dirty="0"/>
              <a:t> of </a:t>
            </a:r>
            <a:r>
              <a:rPr lang="it-IT" sz="2800" dirty="0" err="1"/>
              <a:t>Silicon</a:t>
            </a:r>
            <a:r>
              <a:rPr lang="it-IT" sz="2800" dirty="0"/>
              <a:t>: </a:t>
            </a:r>
            <a:r>
              <a:rPr lang="it-IT" sz="2800" dirty="0" err="1"/>
              <a:t>peak</a:t>
            </a:r>
            <a:r>
              <a:rPr lang="it-IT" sz="2800" dirty="0"/>
              <a:t> position </a:t>
            </a:r>
            <a:r>
              <a:rPr lang="it-IT" sz="2800" dirty="0" err="1"/>
              <a:t>is</a:t>
            </a:r>
            <a:r>
              <a:rPr lang="it-IT" sz="2800" dirty="0"/>
              <a:t> stress </a:t>
            </a:r>
            <a:r>
              <a:rPr lang="it-IT" sz="2800" dirty="0" err="1"/>
              <a:t>dependent</a:t>
            </a:r>
            <a:r>
              <a:rPr lang="it-IT" sz="2800" dirty="0"/>
              <a:t>:</a:t>
            </a:r>
          </a:p>
          <a:p>
            <a:pPr algn="ctr"/>
            <a:r>
              <a:rPr lang="it-IT" sz="2800" dirty="0" err="1"/>
              <a:t>We</a:t>
            </a:r>
            <a:r>
              <a:rPr lang="it-IT" sz="2800" dirty="0"/>
              <a:t> can </a:t>
            </a:r>
            <a:r>
              <a:rPr lang="it-IT" sz="2800" dirty="0" err="1"/>
              <a:t>retrieve</a:t>
            </a:r>
            <a:r>
              <a:rPr lang="it-IT" sz="2800" dirty="0"/>
              <a:t> stress from </a:t>
            </a:r>
            <a:r>
              <a:rPr lang="it-IT" sz="2800" dirty="0" err="1"/>
              <a:t>frequency</a:t>
            </a:r>
            <a:r>
              <a:rPr lang="it-IT" sz="2800" dirty="0"/>
              <a:t> </a:t>
            </a:r>
            <a:r>
              <a:rPr lang="it-IT" sz="2800" dirty="0" err="1"/>
              <a:t>shifts</a:t>
            </a:r>
            <a:endParaRPr lang="it-IT" sz="2800" dirty="0"/>
          </a:p>
        </p:txBody>
      </p:sp>
    </p:spTree>
    <p:extLst>
      <p:ext uri="{BB962C8B-B14F-4D97-AF65-F5344CB8AC3E}">
        <p14:creationId xmlns:p14="http://schemas.microsoft.com/office/powerpoint/2010/main" val="1718119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96" name="Text Box 12"/>
          <p:cNvSpPr txBox="1">
            <a:spLocks noChangeArrowheads="1"/>
          </p:cNvSpPr>
          <p:nvPr/>
        </p:nvSpPr>
        <p:spPr bwMode="auto">
          <a:xfrm>
            <a:off x="228600" y="12548"/>
            <a:ext cx="8489950" cy="1104900"/>
          </a:xfrm>
          <a:prstGeom prst="rect">
            <a:avLst/>
          </a:prstGeom>
          <a:solidFill>
            <a:srgbClr val="76D4D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2000" b="1"/>
              <a:t>Stress in the silicon wafer induced by the deposition and etching sequence</a:t>
            </a:r>
          </a:p>
          <a:p>
            <a:r>
              <a:rPr lang="it-IT"/>
              <a:t>Pyro-sensor developed by Siemens </a:t>
            </a:r>
          </a:p>
          <a:p>
            <a:r>
              <a:rPr lang="it-IT"/>
              <a:t>(collaboration with Dr R. Krawietz and Prof. W. Pompe, Technical University of Dresden)</a:t>
            </a:r>
          </a:p>
          <a:p>
            <a:r>
              <a:rPr lang="it-IT" sz="1000">
                <a:latin typeface="New York" charset="0"/>
              </a:rPr>
              <a:t>R. Krawietz, W. Pompe, </a:t>
            </a:r>
            <a:r>
              <a:rPr lang="it-IT" sz="1000" b="1">
                <a:latin typeface="New York" charset="0"/>
              </a:rPr>
              <a:t>V. Sergo</a:t>
            </a:r>
            <a:r>
              <a:rPr lang="it-IT" sz="1000">
                <a:latin typeface="New York" charset="0"/>
              </a:rPr>
              <a:t>, Cryst. Res. Technol., 35 (4) 449-460 (2000).</a:t>
            </a:r>
            <a:endParaRPr lang="it-IT" sz="2400">
              <a:latin typeface="New York" charset="0"/>
            </a:endParaRPr>
          </a:p>
        </p:txBody>
      </p:sp>
      <p:pic>
        <p:nvPicPr>
          <p:cNvPr id="2" name="Immagine 1"/>
          <p:cNvPicPr>
            <a:picLocks noChangeAspect="1"/>
          </p:cNvPicPr>
          <p:nvPr/>
        </p:nvPicPr>
        <p:blipFill>
          <a:blip r:embed="rId2"/>
          <a:stretch>
            <a:fillRect/>
          </a:stretch>
        </p:blipFill>
        <p:spPr>
          <a:xfrm>
            <a:off x="2756369" y="1218461"/>
            <a:ext cx="3795417" cy="2616292"/>
          </a:xfrm>
          <a:prstGeom prst="rect">
            <a:avLst/>
          </a:prstGeom>
        </p:spPr>
      </p:pic>
      <p:pic>
        <p:nvPicPr>
          <p:cNvPr id="4" name="Immagine 3" descr="Schermata 2018-02-21 alle 10.35.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32178"/>
            <a:ext cx="4335087" cy="2962309"/>
          </a:xfrm>
          <a:prstGeom prst="rect">
            <a:avLst/>
          </a:prstGeom>
        </p:spPr>
      </p:pic>
      <p:pic>
        <p:nvPicPr>
          <p:cNvPr id="5" name="Immagine 4" descr="Schermata 2018-02-21 alle 10.37.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1056" y="4032178"/>
            <a:ext cx="4170931" cy="2852434"/>
          </a:xfrm>
          <a:prstGeom prst="rect">
            <a:avLst/>
          </a:prstGeom>
        </p:spPr>
      </p:pic>
      <p:sp>
        <p:nvSpPr>
          <p:cNvPr id="7" name="Freccia destra 6"/>
          <p:cNvSpPr/>
          <p:nvPr/>
        </p:nvSpPr>
        <p:spPr>
          <a:xfrm rot="18587720">
            <a:off x="1630730" y="3094879"/>
            <a:ext cx="2078100" cy="16945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Freccia destra 18"/>
          <p:cNvSpPr/>
          <p:nvPr/>
        </p:nvSpPr>
        <p:spPr>
          <a:xfrm rot="12566770">
            <a:off x="4450774" y="3103807"/>
            <a:ext cx="3192574" cy="12347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9091627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BC0238F2C914D4F89EF893E46A2F9DD" ma:contentTypeVersion="2" ma:contentTypeDescription="Creare un nuovo documento." ma:contentTypeScope="" ma:versionID="157439936197b76c1873e55630701cc7">
  <xsd:schema xmlns:xsd="http://www.w3.org/2001/XMLSchema" xmlns:xs="http://www.w3.org/2001/XMLSchema" xmlns:p="http://schemas.microsoft.com/office/2006/metadata/properties" xmlns:ns2="f0341762-a3ca-442e-9c46-1a1d66329d97" targetNamespace="http://schemas.microsoft.com/office/2006/metadata/properties" ma:root="true" ma:fieldsID="82ede5f4583dfd46ec10ece9e8deea3c" ns2:_="">
    <xsd:import namespace="f0341762-a3ca-442e-9c46-1a1d66329d9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341762-a3ca-442e-9c46-1a1d66329d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2495F65-5485-41D9-BBC0-4E375DF2EE24}"/>
</file>

<file path=customXml/itemProps2.xml><?xml version="1.0" encoding="utf-8"?>
<ds:datastoreItem xmlns:ds="http://schemas.openxmlformats.org/officeDocument/2006/customXml" ds:itemID="{6C61BAAC-1623-4793-99DD-99628E52CBBB}"/>
</file>

<file path=customXml/itemProps3.xml><?xml version="1.0" encoding="utf-8"?>
<ds:datastoreItem xmlns:ds="http://schemas.openxmlformats.org/officeDocument/2006/customXml" ds:itemID="{31AFFE6A-522E-416C-AFF4-D14FA86B1462}"/>
</file>

<file path=docProps/app.xml><?xml version="1.0" encoding="utf-8"?>
<Properties xmlns="http://schemas.openxmlformats.org/officeDocument/2006/extended-properties" xmlns:vt="http://schemas.openxmlformats.org/officeDocument/2006/docPropsVTypes">
  <TotalTime>14245</TotalTime>
  <Words>1718</Words>
  <Application>Microsoft Macintosh PowerPoint</Application>
  <PresentationFormat>Presentazione su schermo (4:3)</PresentationFormat>
  <Paragraphs>287</Paragraphs>
  <Slides>41</Slides>
  <Notes>5</Notes>
  <HiddenSlides>4</HiddenSlides>
  <MMClips>1</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2</vt:i4>
      </vt:variant>
      <vt:variant>
        <vt:lpstr>Titoli diapositive</vt:lpstr>
      </vt:variant>
      <vt:variant>
        <vt:i4>41</vt:i4>
      </vt:variant>
    </vt:vector>
  </HeadingPairs>
  <TitlesOfParts>
    <vt:vector size="55" baseType="lpstr">
      <vt:lpstr>Arial</vt:lpstr>
      <vt:lpstr>Calibri</vt:lpstr>
      <vt:lpstr>Helvetica Neue</vt:lpstr>
      <vt:lpstr>MetaPlusBold</vt:lpstr>
      <vt:lpstr>New York</vt:lpstr>
      <vt:lpstr>Palatino</vt:lpstr>
      <vt:lpstr>Symbol</vt:lpstr>
      <vt:lpstr>Tahoma</vt:lpstr>
      <vt:lpstr>Times</vt:lpstr>
      <vt:lpstr>Times New Roman</vt:lpstr>
      <vt:lpstr>Verdana-Bold</vt:lpstr>
      <vt:lpstr>Tema di Office</vt:lpstr>
      <vt:lpstr>Foglio di lavoro</vt:lpstr>
      <vt:lpstr>Grafico</vt:lpstr>
      <vt:lpstr>Phases and stresses in materials science and technology: a spectroscopic approach   Valter SERGO</vt:lpstr>
      <vt:lpstr>Outline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Raman spectroscopy of zirconia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Fluorescence Piezo-spectroscopy Best technique for alumina-based materials: TGO under TBC’s, ball heads for hip-joint prostheses, cutting tools, sapphire fibers-reinforced composites, etc.</vt:lpstr>
      <vt:lpstr>Low Temperature Co-fired Ceramics METAL PAD</vt:lpstr>
      <vt:lpstr>Metal pad (1mmx1mm)</vt:lpstr>
      <vt:lpstr>In depth stress analysis</vt:lpstr>
      <vt:lpstr>RISULTs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Nanocomposite Al2O3/SiC -Milestone in ceramic nanocomposites, claimed (Niiahara, J.Jpn.Soc. Powder and Powder Metall.,37 (1990)) to have exceptional fracture resistance…</vt:lpstr>
      <vt:lpstr>…but irrespective of the combination of Thermal Expansion Coefficients and Elastic moduli of the matrix/dispersoids, there is no significant variation in residual stress and, hence, no relevant increase of the fracture tougheness KIc</vt:lpstr>
      <vt:lpstr>Presentazione standard di PowerPoint</vt:lpstr>
      <vt:lpstr>Presentazione standard di PowerPoint</vt:lpstr>
      <vt:lpstr>Presentazione standard di PowerPoint</vt:lpstr>
      <vt:lpstr>Each band shifts differently under stress: i.e. it has its own Piezo-Spectroscopic coefficient (reported here is the case of t-zirconia (in tension).</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Phases and stresses in materials science and technology: a spectroscopic approach   Valter SERGO</dc:title>
  <dc:creator>Utente di Microsoft Office</dc:creator>
  <cp:lastModifiedBy>SERGO VALTER</cp:lastModifiedBy>
  <cp:revision>18</cp:revision>
  <dcterms:created xsi:type="dcterms:W3CDTF">2018-02-07T06:24:07Z</dcterms:created>
  <dcterms:modified xsi:type="dcterms:W3CDTF">2020-04-23T13:02:15Z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0x010100EBC0238F2C914D4F89EF893E46A2F9DD</vt:lpwstr>
  </property>
</Properties>
</file>