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72" r:id="rId3"/>
    <p:sldId id="258" r:id="rId4"/>
    <p:sldId id="264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33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pPr marL="0" indent="0">
              <a:buNone/>
            </a:pPr>
            <a:endParaRPr lang="it-IT" sz="2100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1371600" y="2566161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Cambiamenti geografici per </a:t>
            </a:r>
            <a:br>
              <a:rPr lang="it-IT" sz="4800" dirty="0">
                <a:solidFill>
                  <a:srgbClr val="FF0000"/>
                </a:solidFill>
              </a:rPr>
            </a:br>
            <a:r>
              <a:rPr lang="it-IT" sz="4800" dirty="0">
                <a:solidFill>
                  <a:srgbClr val="FF0000"/>
                </a:solidFill>
              </a:rPr>
              <a:t>l’industria e i </a:t>
            </a:r>
            <a:r>
              <a:rPr lang="it-IT" sz="4800" dirty="0" smtClean="0">
                <a:solidFill>
                  <a:srgbClr val="FF0000"/>
                </a:solidFill>
              </a:rPr>
              <a:t>servizi</a:t>
            </a: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1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7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9"/>
    </mc:Choice>
    <mc:Fallback>
      <p:transition spd="slow" advTm="8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822830-ABF0-5544-AB80-80040D1B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Attività economiche produttive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5B1946-6F72-3542-85D7-6398484B5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Le attività economiche si distinguono in tre settori:</a:t>
            </a:r>
          </a:p>
          <a:p>
            <a:pPr marL="720725" indent="-676275">
              <a:buNone/>
            </a:pPr>
            <a:r>
              <a:rPr lang="it-IT" b="1" dirty="0"/>
              <a:t>Primario</a:t>
            </a:r>
            <a:r>
              <a:rPr lang="it-IT" dirty="0"/>
              <a:t>: raggruppa le attività che producono beni tratti da risorse naturali e destinati al consumo alimentare e alla trasformazione industriale</a:t>
            </a:r>
          </a:p>
          <a:p>
            <a:pPr marL="720725" indent="-676275">
              <a:buNone/>
            </a:pPr>
            <a:r>
              <a:rPr lang="it-IT" dirty="0">
                <a:sym typeface="Wingdings" pitchFamily="2" charset="2"/>
              </a:rPr>
              <a:t>		     agricoltura, silvicoltura, pesca, allevamento, attività estrattive </a:t>
            </a:r>
            <a:endParaRPr lang="it-IT" dirty="0"/>
          </a:p>
          <a:p>
            <a:pPr marL="720725" indent="-676275">
              <a:buNone/>
            </a:pPr>
            <a:r>
              <a:rPr lang="it-IT" b="1" dirty="0"/>
              <a:t>Secondario</a:t>
            </a:r>
            <a:r>
              <a:rPr lang="it-IT" dirty="0"/>
              <a:t>: insieme delle attività che trattano, assemblano, convertono le materie prime in semilavorati e in beni finiti </a:t>
            </a:r>
          </a:p>
          <a:p>
            <a:pPr marL="1177925" lvl="3" indent="0">
              <a:buFont typeface="Wingdings" pitchFamily="2" charset="2"/>
              <a:buChar char="à"/>
            </a:pPr>
            <a:r>
              <a:rPr lang="it-IT" sz="2000" dirty="0">
                <a:sym typeface="Wingdings" pitchFamily="2" charset="2"/>
              </a:rPr>
              <a:t> Fabbriche</a:t>
            </a:r>
          </a:p>
          <a:p>
            <a:pPr marL="720725" lvl="2" indent="-676275">
              <a:buNone/>
            </a:pPr>
            <a:r>
              <a:rPr lang="it-IT" sz="2000" dirty="0">
                <a:sym typeface="Wingdings" pitchFamily="2" charset="2"/>
              </a:rPr>
              <a:t>T</a:t>
            </a:r>
            <a:r>
              <a:rPr lang="it-IT" sz="2000" b="1" dirty="0">
                <a:sym typeface="Wingdings" pitchFamily="2" charset="2"/>
              </a:rPr>
              <a:t>erziario</a:t>
            </a:r>
            <a:r>
              <a:rPr lang="it-IT" sz="2000" dirty="0">
                <a:sym typeface="Wingdings" pitchFamily="2" charset="2"/>
              </a:rPr>
              <a:t>: le attività che forniscono servizi per altre attività economiche e/o per i bisogni degli individui e delle collettività. Comprende anche le attività di comando e di direzione, dette </a:t>
            </a:r>
            <a:r>
              <a:rPr lang="it-IT" sz="2000" i="1" dirty="0">
                <a:sym typeface="Wingdings" pitchFamily="2" charset="2"/>
              </a:rPr>
              <a:t>quaternarie</a:t>
            </a:r>
            <a:endParaRPr lang="it-IT" sz="2000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1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33"/>
    </mc:Choice>
    <mc:Fallback xmlns="">
      <p:transition spd="slow" advTm="21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6C16DD-3E15-A34C-8916-D6B21EF9E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Evoluzione occupazione nei settori produttivi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E08461A-098E-204D-A9A7-A291A1388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44225" y="2286000"/>
            <a:ext cx="7655949" cy="3581400"/>
          </a:xfr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369"/>
    </mc:Choice>
    <mc:Fallback xmlns="">
      <p:transition spd="slow" advTm="233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E8DBA0-77E0-7245-ADDF-DE2123CE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Settore primario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74AD24-EC70-F140-8366-A9B93D409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Uso di risorse naturali o </a:t>
            </a:r>
            <a:r>
              <a:rPr lang="it-IT" i="1" dirty="0"/>
              <a:t>primarie</a:t>
            </a:r>
            <a:r>
              <a:rPr lang="it-IT" dirty="0"/>
              <a:t>, che diventano un bene nel momento in cui le si attribuisce un valore economico </a:t>
            </a:r>
          </a:p>
          <a:p>
            <a:pPr marL="0" indent="0">
              <a:buNone/>
            </a:pPr>
            <a:r>
              <a:rPr lang="it-IT" dirty="0"/>
              <a:t>Già parlato dell’agricoltura, ma ci sono anche le risorse minerarie</a:t>
            </a:r>
          </a:p>
          <a:p>
            <a:pPr marL="0" indent="0">
              <a:buNone/>
            </a:pPr>
            <a:r>
              <a:rPr lang="it-IT" dirty="0"/>
              <a:t>C’è una connessione fra risorse e territorio basata sulla rete delle altre attività economiche collegate al loro uso, ma diversificata nei territori</a:t>
            </a:r>
          </a:p>
          <a:p>
            <a:pPr marL="0" indent="0">
              <a:buNone/>
            </a:pPr>
            <a:r>
              <a:rPr lang="it-IT" dirty="0"/>
              <a:t>La disponibilità di materie prime non sempre genera un ulteriore sviluppo industriale, ma crea dipendenza (e limita la diversificazione dell’economia)</a:t>
            </a:r>
          </a:p>
          <a:p>
            <a:pPr marL="0" indent="0">
              <a:buNone/>
            </a:pPr>
            <a:r>
              <a:rPr lang="it-IT" dirty="0"/>
              <a:t>Ruolo determinante giocato dalle politiche economiche e dalle capacità tecnologiche e finanziarie dei vari paesi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8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163"/>
    </mc:Choice>
    <mc:Fallback xmlns="">
      <p:transition spd="slow" advTm="44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BEFCB3-B7DD-F241-B4E1-F0B6EC30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Settore secondario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658AE0-2B3C-ED48-BA56-43DB6F7C9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92175" indent="-881063">
              <a:buNone/>
            </a:pPr>
            <a:r>
              <a:rPr lang="it-IT" dirty="0"/>
              <a:t>Tutte le attività manifatturiere che si svolgono in fabbrica o all’aperto (edilizia)</a:t>
            </a:r>
          </a:p>
          <a:p>
            <a:pPr marL="892175" indent="-881063">
              <a:buNone/>
            </a:pPr>
            <a:r>
              <a:rPr lang="it-IT" dirty="0"/>
              <a:t>Manifattura </a:t>
            </a:r>
            <a:r>
              <a:rPr lang="it-IT" b="1" dirty="0"/>
              <a:t>pesante</a:t>
            </a:r>
            <a:r>
              <a:rPr lang="it-IT" dirty="0"/>
              <a:t>: acciaio, prodotti chimici grezzi, beni durevoli di grandi dimensioni</a:t>
            </a:r>
          </a:p>
          <a:p>
            <a:pPr marL="892175" indent="-881063">
              <a:buNone/>
            </a:pPr>
            <a:r>
              <a:rPr lang="it-IT" dirty="0"/>
              <a:t>Manifattura </a:t>
            </a:r>
            <a:r>
              <a:rPr lang="it-IT" b="1" dirty="0"/>
              <a:t>leggera</a:t>
            </a:r>
            <a:r>
              <a:rPr lang="it-IT" dirty="0"/>
              <a:t>: beni rivolti al consumo finale (abiti, bevande, veicoli) ma anche di alta tecnologia (</a:t>
            </a:r>
            <a:r>
              <a:rPr lang="it-IT" dirty="0" err="1"/>
              <a:t>smartphone</a:t>
            </a:r>
            <a:r>
              <a:rPr lang="it-IT" dirty="0"/>
              <a:t>, apparecchiature sanitarie…)</a:t>
            </a:r>
          </a:p>
          <a:p>
            <a:pPr marL="892175" indent="-881063">
              <a:buNone/>
            </a:pPr>
            <a:r>
              <a:rPr lang="it-IT" dirty="0"/>
              <a:t>Sua distribuzione condizionata dalle innovazioni tecnologiche fin dall’inizio (rivoluzione industriale) e da tre fattori:</a:t>
            </a:r>
          </a:p>
          <a:p>
            <a:pPr marL="892175" indent="-171450">
              <a:buFontTx/>
              <a:buChar char="-"/>
            </a:pPr>
            <a:r>
              <a:rPr lang="it-IT" dirty="0"/>
              <a:t>Grande disponibilità di capitale</a:t>
            </a:r>
          </a:p>
          <a:p>
            <a:pPr marL="892175" indent="-171450">
              <a:buFontTx/>
              <a:buChar char="-"/>
            </a:pPr>
            <a:r>
              <a:rPr lang="it-IT" dirty="0"/>
              <a:t>Abbondanza di mano d’opera sotto occupata</a:t>
            </a:r>
          </a:p>
          <a:p>
            <a:pPr marL="892175" indent="-171450">
              <a:buFontTx/>
              <a:buChar char="-"/>
            </a:pPr>
            <a:r>
              <a:rPr lang="it-IT" dirty="0"/>
              <a:t>Arrivo di nuove tecnologie che incrementano la produttività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67"/>
    </mc:Choice>
    <mc:Fallback xmlns="">
      <p:transition spd="slow" advTm="30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6832AE-9792-6044-B141-3783D0A1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Settore terziario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BA6B02-F9A1-C840-AC57-AD9C75FF7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9084" y="1887911"/>
            <a:ext cx="6082497" cy="433471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sz="2200" dirty="0"/>
              <a:t>Comprende tutti i tipi di servizi e le attività che si svolgono negli uffici e nei negozi, quelle amministrative e politiche, classificati al fine di essere compresi nelle statistiche ufficiali                </a:t>
            </a:r>
            <a:r>
              <a:rPr lang="it-IT" dirty="0"/>
              <a:t>		                                                </a:t>
            </a:r>
            <a:r>
              <a:rPr lang="it-IT" dirty="0">
                <a:sym typeface="Wingdings" pitchFamily="2" charset="2"/>
              </a:rPr>
              <a:t></a:t>
            </a:r>
            <a:endParaRPr lang="it-IT" dirty="0"/>
          </a:p>
          <a:p>
            <a:pPr marL="0" indent="0">
              <a:buNone/>
            </a:pPr>
            <a:endParaRPr lang="it-IT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Servizi per le famiglie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it-IT" dirty="0"/>
              <a:t>basati sulla domanda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Servizi per la collettività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it-IT" dirty="0"/>
              <a:t>interesse generale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Servizi per le imprese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it-IT" dirty="0"/>
              <a:t>basati sull’offerta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Attività quaternarie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it-IT" dirty="0"/>
              <a:t>comando, direzione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Terzo settore o </a:t>
            </a:r>
            <a:r>
              <a:rPr lang="it-IT" i="1" dirty="0"/>
              <a:t>no profit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1633F2-3E24-D341-B735-2F7039E41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164" y="1434845"/>
            <a:ext cx="3571219" cy="52408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1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197"/>
    </mc:Choice>
    <mc:Fallback xmlns="">
      <p:transition spd="slow" advTm="449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216</TotalTime>
  <Words>281</Words>
  <Application>Microsoft Office PowerPoint</Application>
  <PresentationFormat>Widescreen</PresentationFormat>
  <Paragraphs>45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Franklin Gothic Book</vt:lpstr>
      <vt:lpstr>Wingdings</vt:lpstr>
      <vt:lpstr>Ritaglio</vt:lpstr>
      <vt:lpstr>Geografia  Sergio Zilli</vt:lpstr>
      <vt:lpstr>Presentazione n. 33 (con audio)</vt:lpstr>
      <vt:lpstr>Attività economiche produttive</vt:lpstr>
      <vt:lpstr>Evoluzione occupazione nei settori produttivi</vt:lpstr>
      <vt:lpstr>Settore primario</vt:lpstr>
      <vt:lpstr>Settore secondario</vt:lpstr>
      <vt:lpstr>Settore terziario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18</cp:revision>
  <dcterms:created xsi:type="dcterms:W3CDTF">2020-04-23T13:52:25Z</dcterms:created>
  <dcterms:modified xsi:type="dcterms:W3CDTF">2020-04-23T17:46:01Z</dcterms:modified>
</cp:coreProperties>
</file>