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72" r:id="rId3"/>
    <p:sldId id="262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34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pPr marL="0" indent="0">
              <a:buNone/>
            </a:pPr>
            <a:endParaRPr lang="it-IT" sz="21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461654" y="3034333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Cambiamenti geografici per 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l’industria e i </a:t>
            </a:r>
            <a:r>
              <a:rPr lang="it-IT" sz="4800" dirty="0" smtClean="0">
                <a:solidFill>
                  <a:srgbClr val="FF0000"/>
                </a:solidFill>
              </a:rPr>
              <a:t>servizi</a:t>
            </a:r>
          </a:p>
          <a:p>
            <a:endParaRPr lang="it-IT" sz="4800" dirty="0" smtClean="0">
              <a:solidFill>
                <a:srgbClr val="FF0000"/>
              </a:solidFill>
            </a:endParaRPr>
          </a:p>
          <a:p>
            <a:r>
              <a:rPr lang="it-IT" sz="48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3"/>
    </mc:Choice>
    <mc:Fallback>
      <p:transition spd="slow" advTm="1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95D2C-8B29-2E46-864B-FB0CB8DC8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Evoluzione dell’industria nel Nord del mondo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869CA4-3FF3-D14E-B9CB-8CC9FFC9B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526912" cy="358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Fattori di localizzazione dell’industria                 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Dipendono da rapporto costi benefici</a:t>
            </a:r>
          </a:p>
          <a:p>
            <a:pPr marL="0" indent="0">
              <a:buNone/>
            </a:pPr>
            <a:endParaRPr lang="it-IT" dirty="0"/>
          </a:p>
          <a:p>
            <a:pPr marL="582613" indent="-582613">
              <a:buNone/>
            </a:pPr>
            <a:r>
              <a:rPr lang="it-IT" dirty="0"/>
              <a:t>Inizialmente peso della distanza delle materie prime (prima e seconda fase della rivoluzione industriale)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Novità post globalizzazione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37457E3-34D0-D245-87DF-9E86D4957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007" y="1759352"/>
            <a:ext cx="4323862" cy="45136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09"/>
    </mc:Choice>
    <mc:Fallback xmlns="">
      <p:transition spd="slow" advTm="362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3C663A-15A0-D445-AC7E-D6E74B4B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9582"/>
            <a:ext cx="9601200" cy="1485900"/>
          </a:xfrm>
        </p:spPr>
        <p:txBody>
          <a:bodyPr/>
          <a:lstStyle/>
          <a:p>
            <a:r>
              <a:rPr lang="it-IT" dirty="0"/>
              <a:t>Metodi organizzativi dell’industria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DADA7F-4D60-C54C-96FA-61ECB6179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94075"/>
            <a:ext cx="5503762" cy="4791920"/>
          </a:xfrm>
        </p:spPr>
        <p:txBody>
          <a:bodyPr>
            <a:normAutofit/>
          </a:bodyPr>
          <a:lstStyle/>
          <a:p>
            <a:pPr marL="446088" indent="-401638">
              <a:buNone/>
            </a:pPr>
            <a:r>
              <a:rPr lang="it-IT" b="1" dirty="0"/>
              <a:t>Fordismo </a:t>
            </a:r>
            <a:r>
              <a:rPr lang="it-IT" dirty="0"/>
              <a:t>(gestione scientifica, 1912, catena di montaggio, produzione di massa, dequalificazione del lavoro, gerarchia interna, nascita multinazionali, città industriali, necessità di forniture regolari, ristretta gamma prodotti e consumo di massa, alienazione lavoratori, presenza della filiera completa)</a:t>
            </a:r>
          </a:p>
          <a:p>
            <a:pPr marL="446088" indent="-401638">
              <a:buNone/>
            </a:pPr>
            <a:endParaRPr lang="it-IT" sz="800" dirty="0"/>
          </a:p>
          <a:p>
            <a:pPr marL="446088" indent="-401638">
              <a:buNone/>
            </a:pPr>
            <a:r>
              <a:rPr lang="it-IT" b="1" dirty="0"/>
              <a:t>Produzione flessibile </a:t>
            </a:r>
            <a:r>
              <a:rPr lang="it-IT" dirty="0"/>
              <a:t>(Toyota, anni ‘70, esigenze di risparmio, diversificazione richieste mercato, incremento gamma prodotti, </a:t>
            </a:r>
            <a:r>
              <a:rPr lang="it-IT" i="1" dirty="0"/>
              <a:t>just-in-time, </a:t>
            </a:r>
            <a:r>
              <a:rPr lang="it-IT" dirty="0"/>
              <a:t> esternalizzazioni/</a:t>
            </a:r>
            <a:r>
              <a:rPr lang="it-IT" i="1" dirty="0"/>
              <a:t>outsourcing, </a:t>
            </a:r>
            <a:r>
              <a:rPr lang="it-IT" dirty="0"/>
              <a:t>subfornitori,</a:t>
            </a:r>
            <a:r>
              <a:rPr lang="it-IT" i="1" dirty="0"/>
              <a:t> </a:t>
            </a:r>
            <a:r>
              <a:rPr lang="it-IT" dirty="0" err="1"/>
              <a:t>ri</a:t>
            </a:r>
            <a:r>
              <a:rPr lang="it-IT" dirty="0"/>
              <a:t>-localizzazione, globalizzazione dell’industria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A72DA0-7F63-F34B-AE29-01ED19553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625" y="1665072"/>
            <a:ext cx="4262126" cy="46199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5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43"/>
    </mc:Choice>
    <mc:Fallback xmlns="">
      <p:transition spd="slow" advTm="66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EBC042-B6A1-9A42-A6AD-4B10F2FE4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Evoluzione dell’industria nel mondo No-Nord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00EC27-11C5-2041-A9FE-B51A78CBE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Introduzione di nuovi schemi di produzione industriale (post </a:t>
            </a:r>
            <a:r>
              <a:rPr lang="it-IT" dirty="0" err="1"/>
              <a:t>toyotismo</a:t>
            </a:r>
            <a:r>
              <a:rPr lang="it-IT" dirty="0"/>
              <a:t>) avvia nuove distribuzioni delle sedi industriali (Asia)</a:t>
            </a:r>
          </a:p>
          <a:p>
            <a:pPr>
              <a:buFont typeface="Wingdings" pitchFamily="2" charset="2"/>
              <a:buChar char="§"/>
            </a:pPr>
            <a:r>
              <a:rPr lang="it-IT" dirty="0"/>
              <a:t>Prima Giappone, poi Hong Kong, Singapore, Corea del Sud e Taiwan (anni Settanta)</a:t>
            </a:r>
          </a:p>
          <a:p>
            <a:pPr>
              <a:buFont typeface="Wingdings" pitchFamily="2" charset="2"/>
              <a:buChar char="§"/>
            </a:pPr>
            <a:r>
              <a:rPr lang="it-IT" dirty="0"/>
              <a:t>Indonesia, Malesia, Filippine e </a:t>
            </a:r>
            <a:r>
              <a:rPr lang="it-IT" dirty="0" err="1"/>
              <a:t>Thailandia</a:t>
            </a:r>
            <a:r>
              <a:rPr lang="it-IT" dirty="0"/>
              <a:t> (anni Ottanta)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Iniziative promosse dai governi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Passaggio da lavoro intensivo a produzioni di alto valore aggiunto tecnologico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Presenza di forza lavoro scolarizzata e qualificata, a basso costo  e poco protetta socialmente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Prima produzioni tessili, poi computeristica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39"/>
    </mc:Choice>
    <mc:Fallback xmlns="">
      <p:transition spd="slow" advTm="34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513DFE-7DA8-5F4A-A1D9-4FF2E7FC5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Zone economiche speciali - ZES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9C6A43-210A-9D44-99F4-3EF5AFE9D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74688" indent="-663575">
              <a:buNone/>
            </a:pPr>
            <a:r>
              <a:rPr lang="it-IT" dirty="0"/>
              <a:t>Aree industriali che funzionano secondo politiche e leggi diverse rispetto al resto del paese in cui si trovano, aperte con lo scopo di attirare e sostenere una produzione orientata alle esportazioni. Detassazione e riduzione dazi doganali.</a:t>
            </a:r>
          </a:p>
          <a:p>
            <a:pPr marL="674688" indent="-663575">
              <a:buNone/>
            </a:pPr>
            <a:r>
              <a:rPr lang="it-IT" dirty="0"/>
              <a:t>Aiutano i paesi a industrializzarsi MA concentrano risorse e infrastrutture in </a:t>
            </a:r>
          </a:p>
          <a:p>
            <a:pPr marL="674688" indent="-663575">
              <a:buNone/>
            </a:pPr>
            <a:r>
              <a:rPr lang="it-IT" dirty="0"/>
              <a:t>Tra i 1975 e il 2006 ZES passano da 79 a 3500 di cui i 2/3 nella sola Cina (dal 1979)</a:t>
            </a:r>
          </a:p>
          <a:p>
            <a:pPr marL="674688" indent="-663575">
              <a:buNone/>
            </a:pPr>
            <a:r>
              <a:rPr lang="it-IT" dirty="0"/>
              <a:t>ZES cinesi molto più grandi delle altre e concepite in maniera integrale (produzione + ricerca+ turismo)</a:t>
            </a:r>
          </a:p>
          <a:p>
            <a:pPr marL="674688" indent="-663575">
              <a:buNone/>
            </a:pPr>
            <a:r>
              <a:rPr lang="it-IT" i="1" dirty="0" err="1"/>
              <a:t>Maquiladoras</a:t>
            </a:r>
            <a:r>
              <a:rPr lang="it-IT" dirty="0"/>
              <a:t> come ZES messicane: post NAFTA 1994, crisi post primo decennio 2000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05"/>
    </mc:Choice>
    <mc:Fallback xmlns="">
      <p:transition spd="slow" advTm="47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219</TotalTime>
  <Words>342</Words>
  <Application>Microsoft Office PowerPoint</Application>
  <PresentationFormat>Widescreen</PresentationFormat>
  <Paragraphs>37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Franklin Gothic Book</vt:lpstr>
      <vt:lpstr>Wingdings</vt:lpstr>
      <vt:lpstr>Ritaglio</vt:lpstr>
      <vt:lpstr>Geografia  Sergio Zilli</vt:lpstr>
      <vt:lpstr>Presentazione n. 34 (con audio)</vt:lpstr>
      <vt:lpstr>Evoluzione dell’industria nel Nord del mondo</vt:lpstr>
      <vt:lpstr>Metodi organizzativi dell’industria</vt:lpstr>
      <vt:lpstr>Evoluzione dell’industria nel mondo No-Nord</vt:lpstr>
      <vt:lpstr>Zone economiche speciali - ZES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19</cp:revision>
  <dcterms:created xsi:type="dcterms:W3CDTF">2020-04-23T13:52:25Z</dcterms:created>
  <dcterms:modified xsi:type="dcterms:W3CDTF">2020-04-23T17:45:18Z</dcterms:modified>
</cp:coreProperties>
</file>