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1" r:id="rId4"/>
    <p:sldId id="259" r:id="rId5"/>
    <p:sldId id="258" r:id="rId6"/>
    <p:sldId id="260" r:id="rId7"/>
    <p:sldId id="261" r:id="rId8"/>
    <p:sldId id="299" r:id="rId9"/>
    <p:sldId id="289" r:id="rId10"/>
    <p:sldId id="297" r:id="rId11"/>
    <p:sldId id="262" r:id="rId12"/>
    <p:sldId id="263" r:id="rId13"/>
    <p:sldId id="264" r:id="rId14"/>
    <p:sldId id="267" r:id="rId15"/>
    <p:sldId id="303" r:id="rId16"/>
    <p:sldId id="292" r:id="rId17"/>
    <p:sldId id="296" r:id="rId18"/>
    <p:sldId id="266" r:id="rId19"/>
    <p:sldId id="300" r:id="rId20"/>
    <p:sldId id="301" r:id="rId21"/>
    <p:sldId id="302" r:id="rId22"/>
    <p:sldId id="286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05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0" autoAdjust="0"/>
  </p:normalViewPr>
  <p:slideViewPr>
    <p:cSldViewPr>
      <p:cViewPr>
        <p:scale>
          <a:sx n="102" d="100"/>
          <a:sy n="102" d="100"/>
        </p:scale>
        <p:origin x="-18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5" Type="http://schemas.openxmlformats.org/officeDocument/2006/relationships/image" Target="../media/image25.emf"/><Relationship Id="rId4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4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4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2714F-6C8C-44A2-8F8D-D047E7E35D5E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AD7B3-C04F-4420-92E8-89DB52B517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23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D7B3-C04F-4420-92E8-89DB52B5176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77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Anche nel caso di chetoni non simmetrici </a:t>
            </a:r>
            <a:r>
              <a:rPr lang="it-IT" dirty="0" err="1" smtClean="0"/>
              <a:t>enolizzabili</a:t>
            </a:r>
            <a:r>
              <a:rPr lang="it-IT" baseline="0" dirty="0" smtClean="0"/>
              <a:t> da tutte due le parti si può avere il controllo sulla formazione dell’enolato utilizzando basi fortissime ingombrate (LDA)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D7B3-C04F-4420-92E8-89DB52B5176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085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L’enolato (favorito) ha configurazione cis. L’aldeide può approcciare l’enolato in due modi, ne consegue che nello stato di transizione ciclico a 6 termini che rappresentiamo come sedia, il gruppo R dell’aldeide può</a:t>
            </a:r>
            <a:r>
              <a:rPr lang="it-IT" baseline="0" dirty="0" smtClean="0"/>
              <a:t> essere equatoriale </a:t>
            </a:r>
            <a:r>
              <a:rPr lang="it-IT" dirty="0" smtClean="0"/>
              <a:t>o assiale (sfavorito).</a:t>
            </a:r>
          </a:p>
          <a:p>
            <a:r>
              <a:rPr lang="it-IT" dirty="0" smtClean="0"/>
              <a:t>In</a:t>
            </a:r>
            <a:r>
              <a:rPr lang="it-IT" baseline="0" dirty="0" smtClean="0"/>
              <a:t> questa rappresentazione l’enolato reagisce con la faccia Re, l’aldeide con la faccia Si (approccio favorito) o con la faccia Re (approccio sfavorito).</a:t>
            </a:r>
          </a:p>
          <a:p>
            <a:r>
              <a:rPr lang="it-IT" baseline="0" dirty="0" smtClean="0"/>
              <a:t>Ovviamente c’è un’uguale probabilità che l’approccio favorito sia anche Si (enolato), Re (aldeide), cioè sulla faccia opposta dell’enolato e dell’aldeide, ma con R sempre equatoriale. </a:t>
            </a:r>
          </a:p>
          <a:p>
            <a:r>
              <a:rPr lang="it-IT" baseline="0" dirty="0" smtClean="0"/>
              <a:t>Indico questo con la simbologia dell’asterisco Re*,Si*. La conseguenza è che il </a:t>
            </a:r>
            <a:r>
              <a:rPr lang="it-IT" baseline="0" dirty="0" err="1" smtClean="0"/>
              <a:t>diastereoisomero</a:t>
            </a:r>
            <a:r>
              <a:rPr lang="it-IT" baseline="0" dirty="0" smtClean="0"/>
              <a:t> sin si forma come racemo.</a:t>
            </a:r>
          </a:p>
          <a:p>
            <a:r>
              <a:rPr lang="it-IT" baseline="0" dirty="0" smtClean="0"/>
              <a:t>Identiche considerazioni per il decorso sfavorito che è Re, Re nello schema della slide ma con uguale probabilità avviene la reazione con approccio </a:t>
            </a:r>
            <a:r>
              <a:rPr lang="it-IT" baseline="0" dirty="0" err="1" smtClean="0"/>
              <a:t>Si,Si</a:t>
            </a:r>
            <a:r>
              <a:rPr lang="it-IT" baseline="0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D7B3-C04F-4420-92E8-89DB52B5176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00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05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0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63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BCCD4-2958-4B2D-9833-7FA85E11C1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99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74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15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9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67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07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64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12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40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50CB7-C8D8-4732-9B2F-5589A3AAB971}" type="datetimeFigureOut">
              <a:rPr lang="it-IT" smtClean="0"/>
              <a:t>24/04/2020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D701-D358-4E5D-BB0C-B4DF7623E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51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emf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13.emf"/><Relationship Id="rId10" Type="http://schemas.openxmlformats.org/officeDocument/2006/relationships/image" Target="../media/image15.e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0.e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6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0.e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REAZIONI ALDOLICHE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(Reazioni in </a:t>
            </a:r>
            <a:r>
              <a:rPr lang="it-IT" dirty="0" smtClean="0">
                <a:latin typeface="Symbol" pitchFamily="18" charset="2"/>
              </a:rPr>
              <a:t>a</a:t>
            </a:r>
            <a:r>
              <a:rPr lang="it-IT" dirty="0" smtClean="0"/>
              <a:t> al carbonile)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416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504" y="2599872"/>
            <a:ext cx="7388992" cy="165825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75856" y="620688"/>
            <a:ext cx="2285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MECCANISMO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89" y="336658"/>
            <a:ext cx="8919221" cy="109127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89199" y="5060731"/>
            <a:ext cx="665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controllo della stereochimica deriva dallo stato di transizione ciclico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8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79388" y="260350"/>
            <a:ext cx="8856662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000" dirty="0"/>
              <a:t>REAZIONE ALDOLICA – CONTROLLO DELLA STEREOCHIMICA RELATIVA</a:t>
            </a:r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2896"/>
            <a:ext cx="6119154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2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37"/>
          <p:cNvSpPr>
            <a:spLocks noChangeArrowheads="1"/>
          </p:cNvSpPr>
          <p:nvPr/>
        </p:nvSpPr>
        <p:spPr bwMode="auto">
          <a:xfrm>
            <a:off x="7780874" y="4631258"/>
            <a:ext cx="1225550" cy="10080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6867" name="AutoShape 36"/>
          <p:cNvSpPr>
            <a:spLocks noChangeArrowheads="1"/>
          </p:cNvSpPr>
          <p:nvPr/>
        </p:nvSpPr>
        <p:spPr bwMode="auto">
          <a:xfrm>
            <a:off x="7673824" y="2140372"/>
            <a:ext cx="1225550" cy="10080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7450780" y="1363089"/>
            <a:ext cx="1671638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1400" b="1" dirty="0" err="1"/>
              <a:t>aldolo</a:t>
            </a:r>
            <a:r>
              <a:rPr lang="it-IT" sz="1400" b="1" dirty="0"/>
              <a:t> sin (</a:t>
            </a:r>
            <a:r>
              <a:rPr lang="it-IT" sz="1400" b="1" dirty="0">
                <a:cs typeface="Arial" charset="0"/>
              </a:rPr>
              <a:t>±)</a:t>
            </a:r>
          </a:p>
          <a:p>
            <a:pPr eaLnBrk="1" hangingPunct="1"/>
            <a:r>
              <a:rPr lang="it-IT" sz="1400" b="1" dirty="0" err="1">
                <a:cs typeface="Arial" charset="0"/>
              </a:rPr>
              <a:t>diastereoisomero</a:t>
            </a:r>
            <a:endParaRPr lang="it-IT" sz="1400" b="1" dirty="0">
              <a:cs typeface="Arial" charset="0"/>
            </a:endParaRPr>
          </a:p>
          <a:p>
            <a:pPr eaLnBrk="1" hangingPunct="1"/>
            <a:r>
              <a:rPr lang="it-IT" sz="1400" b="1" dirty="0">
                <a:cs typeface="Arial" charset="0"/>
              </a:rPr>
              <a:t>prevalente</a:t>
            </a:r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7780874" y="4300892"/>
            <a:ext cx="1341438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1400" b="1"/>
              <a:t>aldolo anti (</a:t>
            </a:r>
            <a:r>
              <a:rPr lang="it-IT" sz="1400" b="1">
                <a:cs typeface="Arial" charset="0"/>
              </a:rPr>
              <a:t>±)</a:t>
            </a:r>
          </a:p>
        </p:txBody>
      </p:sp>
      <p:sp>
        <p:nvSpPr>
          <p:cNvPr id="36871" name="Text Box 15"/>
          <p:cNvSpPr txBox="1">
            <a:spLocks noChangeArrowheads="1"/>
          </p:cNvSpPr>
          <p:nvPr/>
        </p:nvSpPr>
        <p:spPr bwMode="auto">
          <a:xfrm>
            <a:off x="918698" y="1468300"/>
            <a:ext cx="37925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ENOLATO </a:t>
            </a:r>
            <a:r>
              <a:rPr lang="it-IT" dirty="0" smtClean="0"/>
              <a:t>CIS    approccio favorito</a:t>
            </a:r>
            <a:endParaRPr lang="it-IT" dirty="0"/>
          </a:p>
        </p:txBody>
      </p:sp>
      <p:graphicFrame>
        <p:nvGraphicFramePr>
          <p:cNvPr id="36872" name="Object 2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9441165"/>
              </p:ext>
            </p:extLst>
          </p:nvPr>
        </p:nvGraphicFramePr>
        <p:xfrm>
          <a:off x="2123728" y="1988840"/>
          <a:ext cx="683418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CS ChemDraw Drawing" r:id="rId4" imgW="5601747" imgH="1363500" progId="ChemDraw.Document.6.0">
                  <p:embed/>
                </p:oleObj>
              </mc:Choice>
              <mc:Fallback>
                <p:oleObj name="CS ChemDraw Drawing" r:id="rId4" imgW="5601747" imgH="13635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988840"/>
                        <a:ext cx="6834187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3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3155224"/>
              </p:ext>
            </p:extLst>
          </p:nvPr>
        </p:nvGraphicFramePr>
        <p:xfrm>
          <a:off x="2339975" y="4581128"/>
          <a:ext cx="6548438" cy="213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CS ChemDraw Drawing" r:id="rId6" imgW="5876202" imgH="1919700" progId="ChemDraw.Document.6.0">
                  <p:embed/>
                </p:oleObj>
              </mc:Choice>
              <mc:Fallback>
                <p:oleObj name="CS ChemDraw Drawing" r:id="rId6" imgW="5876202" imgH="19197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581128"/>
                        <a:ext cx="6548438" cy="213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665" y="129575"/>
            <a:ext cx="8919221" cy="1091279"/>
          </a:xfrm>
          <a:prstGeom prst="rect">
            <a:avLst/>
          </a:prstGeom>
        </p:spPr>
      </p:pic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803282" y="3933589"/>
            <a:ext cx="39079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ENOLATO </a:t>
            </a:r>
            <a:r>
              <a:rPr lang="it-IT" dirty="0" smtClean="0"/>
              <a:t>CIS    approccio sfavorito</a:t>
            </a:r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951451"/>
              </p:ext>
            </p:extLst>
          </p:nvPr>
        </p:nvGraphicFramePr>
        <p:xfrm>
          <a:off x="323528" y="1943099"/>
          <a:ext cx="1409253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CS ChemDraw Drawing" r:id="rId9" imgW="1264492" imgH="1674540" progId="ChemDraw.Document.6.0">
                  <p:embed/>
                </p:oleObj>
              </mc:Choice>
              <mc:Fallback>
                <p:oleObj name="CS ChemDraw Drawing" r:id="rId9" imgW="1264492" imgH="1674540" progId="ChemDraw.Document.6.0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43099"/>
                        <a:ext cx="1409253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158728"/>
              </p:ext>
            </p:extLst>
          </p:nvPr>
        </p:nvGraphicFramePr>
        <p:xfrm>
          <a:off x="323528" y="4458054"/>
          <a:ext cx="1265237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CS ChemDraw Drawing" r:id="rId11" imgW="1264492" imgH="1674540" progId="ChemDraw.Document.6.0">
                  <p:embed/>
                </p:oleObj>
              </mc:Choice>
              <mc:Fallback>
                <p:oleObj name="CS ChemDraw Drawing" r:id="rId11" imgW="1264492" imgH="16745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3528" y="4458054"/>
                        <a:ext cx="1265237" cy="167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08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7"/>
          <p:cNvSpPr>
            <a:spLocks noChangeArrowheads="1"/>
          </p:cNvSpPr>
          <p:nvPr/>
        </p:nvSpPr>
        <p:spPr bwMode="auto">
          <a:xfrm>
            <a:off x="7669213" y="4821406"/>
            <a:ext cx="1194568" cy="10080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7891" name="AutoShape 25"/>
          <p:cNvSpPr>
            <a:spLocks noChangeArrowheads="1"/>
          </p:cNvSpPr>
          <p:nvPr/>
        </p:nvSpPr>
        <p:spPr bwMode="auto">
          <a:xfrm>
            <a:off x="7835478" y="2286826"/>
            <a:ext cx="1116435" cy="10080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222278" y="188640"/>
            <a:ext cx="8821737" cy="946572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000" dirty="0"/>
              <a:t>REAZIONE ALDOLICA – CONTROLLO DELLA STEREOCHIMICA </a:t>
            </a:r>
            <a:r>
              <a:rPr lang="it-IT" sz="2000" dirty="0" smtClean="0"/>
              <a:t>RELATIVA</a:t>
            </a:r>
          </a:p>
          <a:p>
            <a:pPr algn="ctr"/>
            <a:r>
              <a:rPr lang="it-IT" sz="2000" b="1" dirty="0"/>
              <a:t>STATI DI TRANSIZIONE DI ZIMMERMANN TRAXLER</a:t>
            </a:r>
          </a:p>
          <a:p>
            <a:pPr algn="ctr"/>
            <a:endParaRPr lang="it-IT" sz="2000" dirty="0"/>
          </a:p>
        </p:txBody>
      </p:sp>
      <p:graphicFrame>
        <p:nvGraphicFramePr>
          <p:cNvPr id="37893" name="Object 2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0455774"/>
              </p:ext>
            </p:extLst>
          </p:nvPr>
        </p:nvGraphicFramePr>
        <p:xfrm>
          <a:off x="2155144" y="2038866"/>
          <a:ext cx="6796769" cy="1854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CS ChemDraw Drawing" r:id="rId3" imgW="5662797" imgH="1544940" progId="ChemDraw.Document.6.0">
                  <p:embed/>
                </p:oleObj>
              </mc:Choice>
              <mc:Fallback>
                <p:oleObj name="CS ChemDraw Drawing" r:id="rId3" imgW="5662797" imgH="15449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144" y="2038866"/>
                        <a:ext cx="6796769" cy="1854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Text Box 14"/>
          <p:cNvSpPr txBox="1">
            <a:spLocks noChangeArrowheads="1"/>
          </p:cNvSpPr>
          <p:nvPr/>
        </p:nvSpPr>
        <p:spPr bwMode="auto">
          <a:xfrm>
            <a:off x="684213" y="1484313"/>
            <a:ext cx="40706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ENOLATO </a:t>
            </a:r>
            <a:r>
              <a:rPr lang="it-IT" dirty="0" smtClean="0"/>
              <a:t>TRANS  Approccio favorito</a:t>
            </a:r>
            <a:endParaRPr lang="it-IT" dirty="0"/>
          </a:p>
        </p:txBody>
      </p:sp>
      <p:graphicFrame>
        <p:nvGraphicFramePr>
          <p:cNvPr id="37895" name="Object 2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0082530"/>
              </p:ext>
            </p:extLst>
          </p:nvPr>
        </p:nvGraphicFramePr>
        <p:xfrm>
          <a:off x="2147692" y="4725144"/>
          <a:ext cx="6587651" cy="173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CS ChemDraw Drawing" r:id="rId5" imgW="5728169" imgH="1511460" progId="ChemDraw.Document.6.0">
                  <p:embed/>
                </p:oleObj>
              </mc:Choice>
              <mc:Fallback>
                <p:oleObj name="CS ChemDraw Drawing" r:id="rId5" imgW="5728169" imgH="15114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92" y="4725144"/>
                        <a:ext cx="6587651" cy="1738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26"/>
          <p:cNvSpPr txBox="1">
            <a:spLocks noChangeArrowheads="1"/>
          </p:cNvSpPr>
          <p:nvPr/>
        </p:nvSpPr>
        <p:spPr bwMode="auto">
          <a:xfrm>
            <a:off x="7404869" y="1299091"/>
            <a:ext cx="1692275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1400" b="1"/>
              <a:t>aldolo anti (</a:t>
            </a:r>
            <a:r>
              <a:rPr lang="it-IT" sz="1400" b="1">
                <a:cs typeface="Arial" charset="0"/>
              </a:rPr>
              <a:t>±)</a:t>
            </a:r>
          </a:p>
          <a:p>
            <a:pPr eaLnBrk="1" hangingPunct="1"/>
            <a:r>
              <a:rPr lang="it-IT" sz="1400" b="1">
                <a:cs typeface="Arial" charset="0"/>
              </a:rPr>
              <a:t>diastereoisomero</a:t>
            </a:r>
          </a:p>
          <a:p>
            <a:pPr eaLnBrk="1" hangingPunct="1"/>
            <a:r>
              <a:rPr lang="it-IT" sz="1400" b="1">
                <a:cs typeface="Arial" charset="0"/>
              </a:rPr>
              <a:t>prevalente</a:t>
            </a:r>
          </a:p>
        </p:txBody>
      </p:sp>
      <p:sp>
        <p:nvSpPr>
          <p:cNvPr id="37897" name="Text Box 28"/>
          <p:cNvSpPr txBox="1">
            <a:spLocks noChangeArrowheads="1"/>
          </p:cNvSpPr>
          <p:nvPr/>
        </p:nvSpPr>
        <p:spPr bwMode="auto">
          <a:xfrm>
            <a:off x="7669213" y="4508500"/>
            <a:ext cx="12827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1400" b="1"/>
              <a:t>aldolo sin (</a:t>
            </a:r>
            <a:r>
              <a:rPr lang="it-IT" sz="1400" b="1">
                <a:cs typeface="Arial" charset="0"/>
              </a:rPr>
              <a:t>±)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466952"/>
              </p:ext>
            </p:extLst>
          </p:nvPr>
        </p:nvGraphicFramePr>
        <p:xfrm>
          <a:off x="323528" y="1953450"/>
          <a:ext cx="1349375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CS ChemDraw Drawing" r:id="rId7" imgW="1349854" imgH="1674540" progId="ChemDraw.Document.6.0">
                  <p:embed/>
                </p:oleObj>
              </mc:Choice>
              <mc:Fallback>
                <p:oleObj name="CS ChemDraw Drawing" r:id="rId7" imgW="1349854" imgH="16745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3528" y="1953450"/>
                        <a:ext cx="1349375" cy="167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582458"/>
              </p:ext>
            </p:extLst>
          </p:nvPr>
        </p:nvGraphicFramePr>
        <p:xfrm>
          <a:off x="395288" y="4487863"/>
          <a:ext cx="1350962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CS ChemDraw Drawing" r:id="rId9" imgW="1351205" imgH="1674540" progId="ChemDraw.Document.6.0">
                  <p:embed/>
                </p:oleObj>
              </mc:Choice>
              <mc:Fallback>
                <p:oleObj name="CS ChemDraw Drawing" r:id="rId9" imgW="1351205" imgH="16745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288" y="4487863"/>
                        <a:ext cx="1350962" cy="167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67544" y="4005064"/>
            <a:ext cx="4250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ENOLATO </a:t>
            </a:r>
            <a:r>
              <a:rPr lang="it-IT" dirty="0" smtClean="0"/>
              <a:t>TRANS  Approccio </a:t>
            </a:r>
            <a:r>
              <a:rPr lang="it-IT" dirty="0" smtClean="0"/>
              <a:t> sfavorito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18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468313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REAZIONE ALDOLICA </a:t>
            </a:r>
            <a:r>
              <a:rPr lang="it-IT" sz="2400" dirty="0" smtClean="0"/>
              <a:t>– STEREOCHIMICA RELATIVA</a:t>
            </a: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25567" y="6170896"/>
            <a:ext cx="1121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FAVORITO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156176" y="6189394"/>
            <a:ext cx="1227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SFAVORITO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238277"/>
              </p:ext>
            </p:extLst>
          </p:nvPr>
        </p:nvGraphicFramePr>
        <p:xfrm>
          <a:off x="2484438" y="1550988"/>
          <a:ext cx="1382712" cy="171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CS ChemDraw Drawing" r:id="rId3" imgW="1349854" imgH="1675890" progId="ChemDraw.Document.6.0">
                  <p:embed/>
                </p:oleObj>
              </mc:Choice>
              <mc:Fallback>
                <p:oleObj name="CS ChemDraw Drawing" r:id="rId3" imgW="1349854" imgH="1675890" progId="ChemDraw.Document.6.0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550988"/>
                        <a:ext cx="1382712" cy="171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140623"/>
              </p:ext>
            </p:extLst>
          </p:nvPr>
        </p:nvGraphicFramePr>
        <p:xfrm>
          <a:off x="4968684" y="1484784"/>
          <a:ext cx="1433512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CS ChemDraw Drawing" r:id="rId5" imgW="1349854" imgH="1675890" progId="ChemDraw.Document.6.0">
                  <p:embed/>
                </p:oleObj>
              </mc:Choice>
              <mc:Fallback>
                <p:oleObj name="CS ChemDraw Drawing" r:id="rId5" imgW="1349854" imgH="1675890" progId="ChemDraw.Document.6.0">
                  <p:embed/>
                  <p:pic>
                    <p:nvPicPr>
                      <p:cNvPr id="0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684" y="1484784"/>
                        <a:ext cx="1433512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356563" y="1196752"/>
            <a:ext cx="1747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ENOLATO TRANS</a:t>
            </a:r>
            <a:endParaRPr lang="it-IT" dirty="0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32786"/>
              </p:ext>
            </p:extLst>
          </p:nvPr>
        </p:nvGraphicFramePr>
        <p:xfrm>
          <a:off x="179388" y="1528763"/>
          <a:ext cx="155733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CS ChemDraw Drawing" r:id="rId7" imgW="1656185" imgH="2169990" progId="ChemDraw.Document.6.0">
                  <p:embed/>
                </p:oleObj>
              </mc:Choice>
              <mc:Fallback>
                <p:oleObj name="CS ChemDraw Drawing" r:id="rId7" imgW="1656185" imgH="216999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388" y="1528763"/>
                        <a:ext cx="155733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179512" y="827420"/>
            <a:ext cx="8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X = </a:t>
            </a:r>
            <a:r>
              <a:rPr lang="it-IT" dirty="0" err="1" smtClean="0"/>
              <a:t>OEt</a:t>
            </a:r>
            <a:endParaRPr lang="it-IT" dirty="0"/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54115"/>
              </p:ext>
            </p:extLst>
          </p:nvPr>
        </p:nvGraphicFramePr>
        <p:xfrm>
          <a:off x="7040563" y="1384300"/>
          <a:ext cx="1544637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CS ChemDraw Drawing" r:id="rId9" imgW="1586221" imgH="2084400" progId="ChemDraw.Document.6.0">
                  <p:embed/>
                </p:oleObj>
              </mc:Choice>
              <mc:Fallback>
                <p:oleObj name="CS ChemDraw Drawing" r:id="rId9" imgW="1586221" imgH="2084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40563" y="1384300"/>
                        <a:ext cx="1544637" cy="2030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Connettore 2 17"/>
          <p:cNvCxnSpPr/>
          <p:nvPr/>
        </p:nvCxnSpPr>
        <p:spPr>
          <a:xfrm>
            <a:off x="2186554" y="414908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gget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285388"/>
              </p:ext>
            </p:extLst>
          </p:nvPr>
        </p:nvGraphicFramePr>
        <p:xfrm>
          <a:off x="1336448" y="4648800"/>
          <a:ext cx="17002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CS ChemDraw Drawing" r:id="rId11" imgW="869828" imgH="552960" progId="ChemDraw.Document.6.0">
                  <p:embed/>
                </p:oleObj>
              </mc:Choice>
              <mc:Fallback>
                <p:oleObj name="CS ChemDraw Drawing" r:id="rId11" imgW="869828" imgH="552960" progId="ChemDraw.Document.6.0">
                  <p:embed/>
                  <p:pic>
                    <p:nvPicPr>
                      <p:cNvPr id="0" name="Oggetto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448" y="4648800"/>
                        <a:ext cx="1700212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asellaDiTesto 22"/>
          <p:cNvSpPr txBox="1"/>
          <p:nvPr/>
        </p:nvSpPr>
        <p:spPr>
          <a:xfrm>
            <a:off x="2122953" y="577753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(±)</a:t>
            </a:r>
          </a:p>
        </p:txBody>
      </p:sp>
      <p:cxnSp>
        <p:nvCxnSpPr>
          <p:cNvPr id="24" name="Connettore 2 23"/>
          <p:cNvCxnSpPr/>
          <p:nvPr/>
        </p:nvCxnSpPr>
        <p:spPr>
          <a:xfrm>
            <a:off x="6660232" y="4184036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062799"/>
              </p:ext>
            </p:extLst>
          </p:nvPr>
        </p:nvGraphicFramePr>
        <p:xfrm>
          <a:off x="5810125" y="4649423"/>
          <a:ext cx="17002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CS ChemDraw Drawing" r:id="rId13" imgW="869828" imgH="552960" progId="ChemDraw.Document.6.0">
                  <p:embed/>
                </p:oleObj>
              </mc:Choice>
              <mc:Fallback>
                <p:oleObj name="CS ChemDraw Drawing" r:id="rId13" imgW="869828" imgH="552960" progId="ChemDraw.Document.6.0">
                  <p:embed/>
                  <p:pic>
                    <p:nvPicPr>
                      <p:cNvPr id="0" name="Oggetto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125" y="4649423"/>
                        <a:ext cx="17002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CasellaDiTesto 25"/>
          <p:cNvSpPr txBox="1"/>
          <p:nvPr/>
        </p:nvSpPr>
        <p:spPr>
          <a:xfrm>
            <a:off x="6660035" y="58015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(±)</a:t>
            </a:r>
          </a:p>
        </p:txBody>
      </p:sp>
    </p:spTree>
    <p:extLst>
      <p:ext uri="{BB962C8B-B14F-4D97-AF65-F5344CB8AC3E}">
        <p14:creationId xmlns:p14="http://schemas.microsoft.com/office/powerpoint/2010/main" val="2720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8313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REAZIONE ALDOLICA </a:t>
            </a:r>
            <a:r>
              <a:rPr lang="it-IT" sz="2400" dirty="0" smtClean="0"/>
              <a:t>– STEREOCHIMICA RELATIVA</a:t>
            </a:r>
          </a:p>
          <a:p>
            <a:pPr algn="ctr"/>
            <a:r>
              <a:rPr lang="it-IT" sz="2400" dirty="0" smtClean="0"/>
              <a:t>PERCHE’ SI FORMA IL RACEMO</a:t>
            </a:r>
            <a:endParaRPr lang="it-IT" sz="2400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721649"/>
              </p:ext>
            </p:extLst>
          </p:nvPr>
        </p:nvGraphicFramePr>
        <p:xfrm>
          <a:off x="2627784" y="1484784"/>
          <a:ext cx="2951065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CS ChemDraw Drawing" r:id="rId3" imgW="2317470" imgH="1810080" progId="ChemDraw.Document.6.0">
                  <p:embed/>
                </p:oleObj>
              </mc:Choice>
              <mc:Fallback>
                <p:oleObj name="CS ChemDraw Drawing" r:id="rId3" imgW="2317470" imgH="1810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1484784"/>
                        <a:ext cx="2951065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544274"/>
              </p:ext>
            </p:extLst>
          </p:nvPr>
        </p:nvGraphicFramePr>
        <p:xfrm>
          <a:off x="6012160" y="1628800"/>
          <a:ext cx="1585913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CS ChemDraw Drawing" r:id="rId5" imgW="1586221" imgH="2084400" progId="ChemDraw.Document.6.0">
                  <p:embed/>
                </p:oleObj>
              </mc:Choice>
              <mc:Fallback>
                <p:oleObj name="CS ChemDraw Drawing" r:id="rId5" imgW="1586221" imgH="2084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2160" y="1628800"/>
                        <a:ext cx="1585913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875516"/>
              </p:ext>
            </p:extLst>
          </p:nvPr>
        </p:nvGraphicFramePr>
        <p:xfrm>
          <a:off x="539552" y="1700808"/>
          <a:ext cx="1585913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CS ChemDraw Drawing" r:id="rId7" imgW="1586221" imgH="2084400" progId="ChemDraw.Document.6.0">
                  <p:embed/>
                </p:oleObj>
              </mc:Choice>
              <mc:Fallback>
                <p:oleObj name="CS ChemDraw Drawing" r:id="rId7" imgW="1586221" imgH="2084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1585913" cy="208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824344"/>
              </p:ext>
            </p:extLst>
          </p:nvPr>
        </p:nvGraphicFramePr>
        <p:xfrm>
          <a:off x="1115616" y="4797152"/>
          <a:ext cx="17002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CS ChemDraw Drawing" r:id="rId9" imgW="869828" imgH="552960" progId="ChemDraw.Document.6.0">
                  <p:embed/>
                </p:oleObj>
              </mc:Choice>
              <mc:Fallback>
                <p:oleObj name="CS ChemDraw Drawing" r:id="rId9" imgW="869828" imgH="5529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5616" y="4797152"/>
                        <a:ext cx="170021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Connettore 2 16"/>
          <p:cNvCxnSpPr/>
          <p:nvPr/>
        </p:nvCxnSpPr>
        <p:spPr>
          <a:xfrm>
            <a:off x="1907704" y="4005064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243078"/>
              </p:ext>
            </p:extLst>
          </p:nvPr>
        </p:nvGraphicFramePr>
        <p:xfrm>
          <a:off x="5882134" y="4797152"/>
          <a:ext cx="17002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CS ChemDraw Drawing" r:id="rId11" imgW="869828" imgH="552960" progId="ChemDraw.Document.6.0">
                  <p:embed/>
                </p:oleObj>
              </mc:Choice>
              <mc:Fallback>
                <p:oleObj name="CS ChemDraw Drawing" r:id="rId11" imgW="869828" imgH="5529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82134" y="4797152"/>
                        <a:ext cx="170021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Connettore 2 18"/>
          <p:cNvCxnSpPr/>
          <p:nvPr/>
        </p:nvCxnSpPr>
        <p:spPr>
          <a:xfrm>
            <a:off x="6674222" y="4005064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203879" y="589933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(±)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17840" y="5260235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S</a:t>
            </a:r>
            <a:endParaRPr lang="it-IT" sz="14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6686912" y="5106346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S</a:t>
            </a:r>
            <a:endParaRPr lang="it-IT" sz="14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907704" y="510634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R</a:t>
            </a:r>
            <a:endParaRPr lang="it-IT" sz="14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2235790" y="526023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R</a:t>
            </a:r>
            <a:endParaRPr lang="it-IT" sz="1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77015" y="1084094"/>
            <a:ext cx="405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ENOLATO TRANS    APPROCCIO FAVORITO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645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13351"/>
            <a:ext cx="65659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CasellaDiTesto 1"/>
          <p:cNvSpPr txBox="1">
            <a:spLocks noChangeArrowheads="1"/>
          </p:cNvSpPr>
          <p:nvPr/>
        </p:nvSpPr>
        <p:spPr bwMode="auto">
          <a:xfrm>
            <a:off x="1547664" y="4258096"/>
            <a:ext cx="4903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dirty="0"/>
              <a:t>R poco ingombrati: predomina l’enolato trans</a:t>
            </a:r>
          </a:p>
          <a:p>
            <a:pPr eaLnBrk="1" hangingPunct="1"/>
            <a:r>
              <a:rPr lang="it-IT" altLang="it-IT" dirty="0"/>
              <a:t>R ingombrati: predomina il cis</a:t>
            </a:r>
          </a:p>
        </p:txBody>
      </p:sp>
      <p:sp>
        <p:nvSpPr>
          <p:cNvPr id="8196" name="CasellaDiTesto 2"/>
          <p:cNvSpPr txBox="1">
            <a:spLocks noChangeArrowheads="1"/>
          </p:cNvSpPr>
          <p:nvPr/>
        </p:nvSpPr>
        <p:spPr bwMode="auto">
          <a:xfrm flipH="1">
            <a:off x="1449388" y="5229225"/>
            <a:ext cx="58594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dirty="0"/>
              <a:t>Questo viene spiegato mostrando gli stati di transizione ciclici a 6 termini (sedia)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23850" y="404813"/>
            <a:ext cx="8353425" cy="719137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it-IT" sz="2400"/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1443038" y="549275"/>
            <a:ext cx="6153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CONTROLLO DELLA STEREOCHIMICA DEGLI ENOLATI</a:t>
            </a:r>
          </a:p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0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557338"/>
            <a:ext cx="79629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CasellaDiTesto 1"/>
          <p:cNvSpPr txBox="1">
            <a:spLocks noChangeArrowheads="1"/>
          </p:cNvSpPr>
          <p:nvPr/>
        </p:nvSpPr>
        <p:spPr bwMode="auto">
          <a:xfrm>
            <a:off x="2555777" y="476672"/>
            <a:ext cx="3725962" cy="369332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DEPROTONAZIONE CON LDA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1117827"/>
            <a:ext cx="1814512" cy="1011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21" name="CasellaDiTesto 3"/>
          <p:cNvSpPr txBox="1">
            <a:spLocks noChangeArrowheads="1"/>
          </p:cNvSpPr>
          <p:nvPr/>
        </p:nvSpPr>
        <p:spPr bwMode="auto">
          <a:xfrm>
            <a:off x="69594" y="1117827"/>
            <a:ext cx="18859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R è grande, questo </a:t>
            </a:r>
            <a:r>
              <a:rPr kumimoji="0" lang="it-IT" alt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SdT</a:t>
            </a: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è destabilizzato dall’interazione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sterica  R-Me e prevale il </a:t>
            </a:r>
            <a:r>
              <a:rPr kumimoji="0" lang="it-IT" alt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cis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8763" y="2921000"/>
            <a:ext cx="2081212" cy="1012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</a:t>
            </a:r>
          </a:p>
        </p:txBody>
      </p:sp>
      <p:sp>
        <p:nvSpPr>
          <p:cNvPr id="9223" name="CasellaDiTesto 6"/>
          <p:cNvSpPr txBox="1">
            <a:spLocks noChangeArrowheads="1"/>
          </p:cNvSpPr>
          <p:nvPr/>
        </p:nvSpPr>
        <p:spPr bwMode="auto">
          <a:xfrm>
            <a:off x="355600" y="3011103"/>
            <a:ext cx="18875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R è piccolo, diventano importanti le interazioni 1,3 </a:t>
            </a:r>
            <a:r>
              <a:rPr kumimoji="0" lang="it-IT" alt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diassiali</a:t>
            </a: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e prevale il </a:t>
            </a:r>
            <a:r>
              <a:rPr kumimoji="0" lang="it-IT" alt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trans</a:t>
            </a:r>
          </a:p>
        </p:txBody>
      </p:sp>
    </p:spTree>
    <p:extLst>
      <p:ext uri="{BB962C8B-B14F-4D97-AF65-F5344CB8AC3E}">
        <p14:creationId xmlns:p14="http://schemas.microsoft.com/office/powerpoint/2010/main" val="4515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323850" y="404813"/>
            <a:ext cx="8353425" cy="719137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it-IT" sz="2400"/>
          </a:p>
        </p:txBody>
      </p:sp>
      <p:sp>
        <p:nvSpPr>
          <p:cNvPr id="39939" name="Text Box 26"/>
          <p:cNvSpPr txBox="1">
            <a:spLocks noChangeArrowheads="1"/>
          </p:cNvSpPr>
          <p:nvPr/>
        </p:nvSpPr>
        <p:spPr bwMode="auto">
          <a:xfrm>
            <a:off x="395288" y="1273755"/>
            <a:ext cx="221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BORO ENOLETERI</a:t>
            </a:r>
          </a:p>
        </p:txBody>
      </p:sp>
      <p:sp>
        <p:nvSpPr>
          <p:cNvPr id="39941" name="Text Box 32"/>
          <p:cNvSpPr txBox="1">
            <a:spLocks noChangeArrowheads="1"/>
          </p:cNvSpPr>
          <p:nvPr/>
        </p:nvSpPr>
        <p:spPr bwMode="auto">
          <a:xfrm>
            <a:off x="1443038" y="549275"/>
            <a:ext cx="6153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dirty="0"/>
              <a:t>CONTROLLO DELLA STEREOCHIMICA DEGLI ENOLATI</a:t>
            </a:r>
          </a:p>
          <a:p>
            <a:pPr eaLnBrk="1" hangingPunct="1"/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707904" y="3429000"/>
            <a:ext cx="6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Et3N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69232" y="6021288"/>
            <a:ext cx="6729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può controllare la geometria dei </a:t>
            </a:r>
            <a:r>
              <a:rPr lang="it-IT" dirty="0" err="1" smtClean="0"/>
              <a:t>boroenoleteri</a:t>
            </a:r>
            <a:r>
              <a:rPr lang="it-IT" dirty="0" smtClean="0"/>
              <a:t>  scegliendo l’opportuno composto del boro </a:t>
            </a:r>
            <a:endParaRPr lang="it-IT" dirty="0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92" y="1667668"/>
            <a:ext cx="6381750" cy="20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7" y="4047331"/>
            <a:ext cx="66960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012638" y="5390995"/>
            <a:ext cx="2800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9-BBN 9-borabiciclononano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69232" y="2998693"/>
            <a:ext cx="194446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70C0"/>
                </a:solidFill>
              </a:rPr>
              <a:t>Sostituente ingombrato</a:t>
            </a:r>
            <a:endParaRPr lang="it-IT" sz="1600" b="1" dirty="0">
              <a:solidFill>
                <a:srgbClr val="0070C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64088" y="3321858"/>
            <a:ext cx="280831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70C0"/>
                </a:solidFill>
              </a:rPr>
              <a:t>Forza l’enolato in trans configurazione </a:t>
            </a:r>
            <a:endParaRPr lang="it-IT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ADDIZIONI CONIUGATE</a:t>
            </a: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18816" y="4119121"/>
            <a:ext cx="8506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1. Primo centro </a:t>
            </a:r>
            <a:r>
              <a:rPr lang="it-IT" dirty="0" err="1" smtClean="0"/>
              <a:t>stereogenico</a:t>
            </a:r>
            <a:r>
              <a:rPr lang="it-IT" dirty="0" smtClean="0"/>
              <a:t> C-Nu</a:t>
            </a:r>
          </a:p>
          <a:p>
            <a:r>
              <a:rPr lang="it-IT" dirty="0" smtClean="0"/>
              <a:t>2. Secondo centro </a:t>
            </a:r>
            <a:r>
              <a:rPr lang="it-IT" dirty="0" err="1" smtClean="0"/>
              <a:t>stereogenico</a:t>
            </a:r>
            <a:r>
              <a:rPr lang="it-IT" dirty="0" smtClean="0"/>
              <a:t> C-E intrappolando l’enolato intermedio con un elettrofilo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43176" y="5229200"/>
            <a:ext cx="7141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configurazione relativa dei due centri </a:t>
            </a:r>
            <a:r>
              <a:rPr lang="it-IT" dirty="0" err="1" smtClean="0"/>
              <a:t>sterogenici</a:t>
            </a:r>
            <a:r>
              <a:rPr lang="it-IT" dirty="0" smtClean="0"/>
              <a:t> può essere controllata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563352" y="3573559"/>
            <a:ext cx="1816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Reazione tandem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/>
          </p:nvPr>
        </p:nvGraphicFramePr>
        <p:xfrm>
          <a:off x="2339752" y="1471193"/>
          <a:ext cx="401320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CS ChemDraw Drawing" r:id="rId3" imgW="4013905" imgH="1917000" progId="ChemDraw.Document.6.0">
                  <p:embed/>
                </p:oleObj>
              </mc:Choice>
              <mc:Fallback>
                <p:oleObj name="CS ChemDraw Drawing" r:id="rId3" imgW="4013905" imgH="1917000" progId="ChemDraw.Document.6.0">
                  <p:embed/>
                  <p:pic>
                    <p:nvPicPr>
                      <p:cNvPr id="4" name="Oggetto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1471193"/>
                        <a:ext cx="4013200" cy="191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479704" y="166809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 centro </a:t>
            </a:r>
            <a:r>
              <a:rPr lang="it-IT" sz="1400" dirty="0" err="1" smtClean="0"/>
              <a:t>stereogenico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139242" y="2944689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2 centri </a:t>
            </a:r>
            <a:r>
              <a:rPr lang="it-IT" sz="1400" dirty="0" err="1" smtClean="0"/>
              <a:t>stereogenici</a:t>
            </a:r>
            <a:r>
              <a:rPr lang="it-IT" sz="1400" dirty="0" smtClean="0"/>
              <a:t> 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93717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ChangeArrowheads="1"/>
          </p:cNvSpPr>
          <p:nvPr/>
        </p:nvSpPr>
        <p:spPr bwMode="auto">
          <a:xfrm>
            <a:off x="468313" y="123906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it-IT" sz="2400" dirty="0"/>
          </a:p>
        </p:txBody>
      </p:sp>
      <p:sp>
        <p:nvSpPr>
          <p:cNvPr id="30723" name="Text Box 13"/>
          <p:cNvSpPr txBox="1">
            <a:spLocks noChangeArrowheads="1"/>
          </p:cNvSpPr>
          <p:nvPr/>
        </p:nvSpPr>
        <p:spPr bwMode="auto">
          <a:xfrm>
            <a:off x="2928702" y="259090"/>
            <a:ext cx="3432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2800" dirty="0"/>
              <a:t>GENERALITA’</a:t>
            </a: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43370"/>
              </p:ext>
            </p:extLst>
          </p:nvPr>
        </p:nvGraphicFramePr>
        <p:xfrm>
          <a:off x="738188" y="1241425"/>
          <a:ext cx="7524750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CS ChemDraw Drawing" r:id="rId4" imgW="6059082" imgH="4469580" progId="ChemDraw.Document.6.0">
                  <p:embed/>
                </p:oleObj>
              </mc:Choice>
              <mc:Fallback>
                <p:oleObj name="CS ChemDraw Drawing" r:id="rId4" imgW="6059082" imgH="44695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8188" y="1241425"/>
                        <a:ext cx="7524750" cy="555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547664" y="898606"/>
            <a:ext cx="466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Metodo di formazione di legami C-C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137110" y="1820783"/>
            <a:ext cx="1684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pKa</a:t>
            </a:r>
            <a:r>
              <a:rPr lang="it-IT" dirty="0" smtClean="0"/>
              <a:t> circa 20</a:t>
            </a:r>
          </a:p>
          <a:p>
            <a:r>
              <a:rPr lang="it-IT" dirty="0" smtClean="0"/>
              <a:t>dell’H in </a:t>
            </a:r>
            <a:r>
              <a:rPr lang="it-IT" dirty="0" smtClean="0">
                <a:latin typeface="Symbol" pitchFamily="18" charset="2"/>
              </a:rPr>
              <a:t>a</a:t>
            </a:r>
            <a:r>
              <a:rPr lang="it-IT" dirty="0" smtClean="0"/>
              <a:t> al CO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2555776" y="2204864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2915816" y="2276872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ADDIZIONI CONIUGATE</a:t>
            </a:r>
          </a:p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Controllo della stereochimica relativa</a:t>
            </a: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556792"/>
            <a:ext cx="249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 sistemi coniugati ciclici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35086" y="4797152"/>
            <a:ext cx="2121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Configurazione trans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750799" y="5166484"/>
            <a:ext cx="89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racemo</a:t>
            </a:r>
            <a:endParaRPr lang="it-IT" dirty="0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/>
          </p:nvPr>
        </p:nvGraphicFramePr>
        <p:xfrm>
          <a:off x="1646237" y="3068960"/>
          <a:ext cx="585152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CS ChemDraw Drawing" r:id="rId3" imgW="3302105" imgH="740340" progId="ChemDraw.Document.6.0">
                  <p:embed/>
                </p:oleObj>
              </mc:Choice>
              <mc:Fallback>
                <p:oleObj name="CS ChemDraw Drawing" r:id="rId3" imgW="3302105" imgH="740340" progId="ChemDraw.Document.6.0">
                  <p:embed/>
                  <p:pic>
                    <p:nvPicPr>
                      <p:cNvPr id="9" name="Oggetto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6237" y="3068960"/>
                        <a:ext cx="5851525" cy="131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15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127896031"/>
              </p:ext>
            </p:extLst>
          </p:nvPr>
        </p:nvGraphicFramePr>
        <p:xfrm>
          <a:off x="2229747" y="1279724"/>
          <a:ext cx="4968875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CS ChemDraw Drawing" r:id="rId3" imgW="3279648" imgH="1970532" progId="ChemDraw.Document.6.0">
                  <p:embed/>
                </p:oleObj>
              </mc:Choice>
              <mc:Fallback>
                <p:oleObj name="CS ChemDraw Drawing" r:id="rId3" imgW="3279648" imgH="1970532" progId="ChemDraw.Document.6.0">
                  <p:embed/>
                  <p:pic>
                    <p:nvPicPr>
                      <p:cNvPr id="4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9747" y="1279724"/>
                        <a:ext cx="4968875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27584" y="5916454"/>
            <a:ext cx="758412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Alchilazione sulla faccia meno </a:t>
            </a:r>
            <a:r>
              <a:rPr lang="it-IT" altLang="it-IT" sz="1800" dirty="0" smtClean="0"/>
              <a:t>ingombrata: controllo della stereochimica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/>
              <a:t>Da parte del centro </a:t>
            </a:r>
            <a:r>
              <a:rPr lang="it-IT" altLang="it-IT" sz="1800" dirty="0" err="1" smtClean="0"/>
              <a:t>stereogenico</a:t>
            </a:r>
            <a:r>
              <a:rPr lang="it-IT" altLang="it-IT" sz="1800" dirty="0" smtClean="0"/>
              <a:t> </a:t>
            </a:r>
            <a:r>
              <a:rPr lang="it-IT" altLang="it-IT" sz="1800" smtClean="0"/>
              <a:t>sul substrato</a:t>
            </a:r>
            <a:endParaRPr lang="it-IT" altLang="it-IT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495751"/>
              </p:ext>
            </p:extLst>
          </p:nvPr>
        </p:nvGraphicFramePr>
        <p:xfrm>
          <a:off x="1215003" y="4725144"/>
          <a:ext cx="691661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CS ChemDraw Drawing" r:id="rId5" imgW="4558680" imgH="474840" progId="ChemDraw.Document.6.0">
                  <p:embed/>
                </p:oleObj>
              </mc:Choice>
              <mc:Fallback>
                <p:oleObj name="CS ChemDraw Drawing" r:id="rId5" imgW="4558680" imgH="474840" progId="ChemDraw.Document.6.0">
                  <p:embed/>
                  <p:pic>
                    <p:nvPicPr>
                      <p:cNvPr id="7" name="Oggetto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5003" y="4725144"/>
                        <a:ext cx="6916614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9512" y="188640"/>
            <a:ext cx="8785225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ADDIZIONI CONIUGATE</a:t>
            </a:r>
          </a:p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Controllo della stereochimica relativa</a:t>
            </a:r>
          </a:p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Centro </a:t>
            </a:r>
            <a:r>
              <a:rPr lang="it-IT" sz="2400" dirty="0" err="1" smtClean="0">
                <a:solidFill>
                  <a:schemeClr val="tx2"/>
                </a:solidFill>
              </a:rPr>
              <a:t>stereogenico</a:t>
            </a:r>
            <a:r>
              <a:rPr lang="it-IT" sz="2400" dirty="0" smtClean="0">
                <a:solidFill>
                  <a:schemeClr val="tx2"/>
                </a:solidFill>
              </a:rPr>
              <a:t> sul substrato</a:t>
            </a:r>
            <a:endParaRPr lang="it-I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altLang="it-IT" sz="2800" dirty="0" smtClean="0"/>
              <a:t>REAZIONI DI ENOLATI con ELETTROFILI</a:t>
            </a:r>
            <a:br>
              <a:rPr lang="it-IT" altLang="it-IT" sz="28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endParaRPr lang="it-IT" altLang="it-IT" sz="2000" dirty="0" smtClean="0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88" y="2349500"/>
            <a:ext cx="50593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CasellaDiTesto 2"/>
          <p:cNvSpPr txBox="1">
            <a:spLocks noChangeArrowheads="1"/>
          </p:cNvSpPr>
          <p:nvPr/>
        </p:nvSpPr>
        <p:spPr bwMode="auto">
          <a:xfrm>
            <a:off x="1906588" y="3786188"/>
            <a:ext cx="146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/>
              <a:t>pKa circa 20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851920" y="3786188"/>
            <a:ext cx="1044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Enolato</a:t>
            </a:r>
          </a:p>
          <a:p>
            <a:r>
              <a:rPr lang="it-IT" dirty="0" smtClean="0"/>
              <a:t>metallico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 flipH="1">
            <a:off x="1089325" y="5373215"/>
            <a:ext cx="708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Nella reazione aldolica l’elettrofilo </a:t>
            </a:r>
            <a:r>
              <a:rPr lang="it-IT" sz="2000" b="1" dirty="0" smtClean="0">
                <a:solidFill>
                  <a:srgbClr val="0000FF"/>
                </a:solidFill>
              </a:rPr>
              <a:t>E</a:t>
            </a:r>
            <a:r>
              <a:rPr lang="it-IT" sz="2000" dirty="0" smtClean="0"/>
              <a:t> è un composto carbonilico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4277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86268"/>
              </p:ext>
            </p:extLst>
          </p:nvPr>
        </p:nvGraphicFramePr>
        <p:xfrm>
          <a:off x="1043608" y="1916832"/>
          <a:ext cx="6846538" cy="31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CS ChemDraw Drawing" r:id="rId3" imgW="5838120" imgH="2675880" progId="ChemDraw.Document.6.0">
                  <p:embed/>
                </p:oleObj>
              </mc:Choice>
              <mc:Fallback>
                <p:oleObj name="CS ChemDraw Drawing" r:id="rId3" imgW="5838120" imgH="26758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916832"/>
                        <a:ext cx="6846538" cy="313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68313" y="133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it-IT" sz="24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928702" y="337343"/>
            <a:ext cx="3432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2800" dirty="0"/>
              <a:t>GENERALITA’</a:t>
            </a:r>
          </a:p>
        </p:txBody>
      </p:sp>
    </p:spTree>
    <p:extLst>
      <p:ext uri="{BB962C8B-B14F-4D97-AF65-F5344CB8AC3E}">
        <p14:creationId xmlns:p14="http://schemas.microsoft.com/office/powerpoint/2010/main" val="42006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468313" y="133350"/>
            <a:ext cx="8353425" cy="631825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CHETONI NON SIMMETRICI</a:t>
            </a:r>
          </a:p>
        </p:txBody>
      </p:sp>
      <p:graphicFrame>
        <p:nvGraphicFramePr>
          <p:cNvPr id="32772" name="Object 18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5336877"/>
              </p:ext>
            </p:extLst>
          </p:nvPr>
        </p:nvGraphicFramePr>
        <p:xfrm>
          <a:off x="760413" y="1063625"/>
          <a:ext cx="5971827" cy="562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CS ChemDraw Drawing" r:id="rId4" imgW="6383160" imgH="6010200" progId="ChemDraw.Document.6.0">
                  <p:embed/>
                </p:oleObj>
              </mc:Choice>
              <mc:Fallback>
                <p:oleObj name="CS ChemDraw Drawing" r:id="rId4" imgW="6383160" imgH="60102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1063625"/>
                        <a:ext cx="5971827" cy="5622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2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76724911"/>
              </p:ext>
            </p:extLst>
          </p:nvPr>
        </p:nvGraphicFramePr>
        <p:xfrm>
          <a:off x="5580112" y="3140968"/>
          <a:ext cx="3453950" cy="1128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CS ChemDraw Drawing" r:id="rId6" imgW="3014472" imgH="986028" progId="ChemDraw.Document.6.0">
                  <p:embed/>
                </p:oleObj>
              </mc:Choice>
              <mc:Fallback>
                <p:oleObj name="CS ChemDraw Drawing" r:id="rId6" imgW="3014472" imgH="98602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140968"/>
                        <a:ext cx="3453950" cy="1128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6948264" y="1268760"/>
            <a:ext cx="2166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NaOH</a:t>
            </a:r>
            <a:r>
              <a:rPr lang="it-IT" dirty="0" smtClean="0"/>
              <a:t>: </a:t>
            </a:r>
            <a:r>
              <a:rPr lang="it-IT" dirty="0" err="1" smtClean="0"/>
              <a:t>enolizzazione</a:t>
            </a:r>
            <a:r>
              <a:rPr lang="it-IT" dirty="0" smtClean="0"/>
              <a:t> </a:t>
            </a:r>
          </a:p>
          <a:p>
            <a:r>
              <a:rPr lang="it-IT" dirty="0" smtClean="0"/>
              <a:t>non completa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9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ChangeArrowheads="1"/>
          </p:cNvSpPr>
          <p:nvPr/>
        </p:nvSpPr>
        <p:spPr bwMode="auto">
          <a:xfrm>
            <a:off x="1116013" y="44624"/>
            <a:ext cx="7562850" cy="4318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FORMAZIONE DI ENOLATI E DI LORO EQUIVALENTI</a:t>
            </a:r>
          </a:p>
        </p:txBody>
      </p:sp>
      <p:graphicFrame>
        <p:nvGraphicFramePr>
          <p:cNvPr id="31747" name="Object 8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62434191"/>
              </p:ext>
            </p:extLst>
          </p:nvPr>
        </p:nvGraphicFramePr>
        <p:xfrm>
          <a:off x="1745456" y="692696"/>
          <a:ext cx="6303963" cy="588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S ChemDraw Drawing" r:id="rId3" imgW="5550408" imgH="5177028" progId="ChemDraw.Document.6.0">
                  <p:embed/>
                </p:oleObj>
              </mc:Choice>
              <mc:Fallback>
                <p:oleObj name="CS ChemDraw Drawing" r:id="rId3" imgW="5550408" imgH="517702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5456" y="692696"/>
                        <a:ext cx="6303963" cy="588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868144" y="1052736"/>
            <a:ext cx="109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 più usati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6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</p:spPr>
        <p:txBody>
          <a:bodyPr/>
          <a:lstStyle/>
          <a:p>
            <a:pPr eaLnBrk="1" hangingPunct="1"/>
            <a:r>
              <a:rPr lang="it-IT" sz="2400" smtClean="0"/>
              <a:t>REAZIONI ALDOLICHE SOTTO CONTROLLO TERMODINAMICO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485" y="1124744"/>
            <a:ext cx="8086725" cy="360363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it-IT" sz="2000" dirty="0" smtClean="0"/>
              <a:t>Il composto carbonilico viene trattato con una base o con un acido in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 o in alcol (es: 2% </a:t>
            </a:r>
            <a:r>
              <a:rPr lang="it-IT" sz="2000" dirty="0" err="1" smtClean="0"/>
              <a:t>NaOH</a:t>
            </a:r>
            <a:r>
              <a:rPr lang="it-IT" sz="2000" dirty="0" smtClean="0"/>
              <a:t> in H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O/</a:t>
            </a:r>
            <a:r>
              <a:rPr lang="it-IT" sz="2000" dirty="0" err="1" smtClean="0"/>
              <a:t>EtOH</a:t>
            </a:r>
            <a:r>
              <a:rPr lang="it-IT" sz="2000" dirty="0" smtClean="0"/>
              <a:t>), troppo debole per permettere la conversione completa nell’enolo o nell’enolato. In questo modo è possibile la formazione di un solo prodotto solo per motivi di simmetria o perché una delle posizioni </a:t>
            </a:r>
            <a:r>
              <a:rPr lang="it-IT" sz="2000" dirty="0" smtClean="0">
                <a:latin typeface="Symbol" pitchFamily="18" charset="2"/>
              </a:rPr>
              <a:t>a</a:t>
            </a:r>
            <a:r>
              <a:rPr lang="it-IT" sz="2000" dirty="0" smtClean="0"/>
              <a:t> è bloccata, oppure per motivi termodinamici (coniugazione, </a:t>
            </a:r>
            <a:r>
              <a:rPr lang="it-IT" sz="2000" dirty="0" err="1" smtClean="0"/>
              <a:t>etc</a:t>
            </a:r>
            <a:r>
              <a:rPr lang="it-IT" sz="2000" dirty="0" smtClean="0"/>
              <a:t>)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468313" y="3573463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sz="2400" dirty="0">
                <a:solidFill>
                  <a:schemeClr val="tx2"/>
                </a:solidFill>
              </a:rPr>
              <a:t>REAZIONI ALDOLICHE SOTTO CONTROLLO CINETICO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323850" y="4313238"/>
            <a:ext cx="86233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/>
              <a:t>Uno dei due componenti è convertito completamente in un enolato,</a:t>
            </a:r>
          </a:p>
          <a:p>
            <a:pPr eaLnBrk="1" hangingPunct="1"/>
            <a:r>
              <a:rPr lang="it-IT"/>
              <a:t> (in un suo equivalente specifico)  mediante  l’utilizzo di una base forte in eccesso, </a:t>
            </a:r>
          </a:p>
          <a:p>
            <a:pPr eaLnBrk="1" hangingPunct="1"/>
            <a:r>
              <a:rPr lang="it-IT"/>
              <a:t>e combinato solo successivamente con il partner elettrofilo.</a:t>
            </a:r>
          </a:p>
        </p:txBody>
      </p:sp>
    </p:spTree>
    <p:extLst>
      <p:ext uri="{BB962C8B-B14F-4D97-AF65-F5344CB8AC3E}">
        <p14:creationId xmlns:p14="http://schemas.microsoft.com/office/powerpoint/2010/main" val="42595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14313" y="260350"/>
            <a:ext cx="8821737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REAZIONE ALDOLICA – CONTROLLO DELLA </a:t>
            </a:r>
            <a:r>
              <a:rPr lang="it-IT" sz="2400" dirty="0" smtClean="0"/>
              <a:t>STEREOCHIMICA</a:t>
            </a:r>
            <a:endParaRPr lang="it-IT" sz="2400" dirty="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973070"/>
              </p:ext>
            </p:extLst>
          </p:nvPr>
        </p:nvGraphicFramePr>
        <p:xfrm>
          <a:off x="683568" y="2553605"/>
          <a:ext cx="723458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S ChemDraw Drawing" r:id="rId3" imgW="4968360" imgH="643320" progId="ChemDraw.Document.6.0">
                  <p:embed/>
                </p:oleObj>
              </mc:Choice>
              <mc:Fallback>
                <p:oleObj name="CS ChemDraw Drawing" r:id="rId3" imgW="4968360" imgH="643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2553605"/>
                        <a:ext cx="7234587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4005064"/>
            <a:ext cx="780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 questo caso si genera un solo centro </a:t>
            </a:r>
            <a:r>
              <a:rPr lang="it-IT" dirty="0" err="1" smtClean="0"/>
              <a:t>stereogenico</a:t>
            </a:r>
            <a:r>
              <a:rPr lang="it-IT" dirty="0" smtClean="0"/>
              <a:t>, quindi il prodotto è racemo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06594" y="1497590"/>
            <a:ext cx="8637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Nella reazione aldolica si forma un nuovo legame Csp3-Csp3 da due centri trigonali (Csp2).</a:t>
            </a:r>
          </a:p>
          <a:p>
            <a:r>
              <a:rPr lang="it-IT" dirty="0" smtClean="0"/>
              <a:t>Non c’è </a:t>
            </a:r>
            <a:r>
              <a:rPr lang="it-IT" dirty="0" err="1" smtClean="0"/>
              <a:t>chiralità</a:t>
            </a:r>
            <a:r>
              <a:rPr lang="it-IT" dirty="0" smtClean="0"/>
              <a:t> nei composti di partenza.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22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214313" y="260350"/>
            <a:ext cx="8821737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it-IT" sz="2400" dirty="0"/>
              <a:t>REAZIONE ALDOLICA – CONTROLLO DELLA STEREOCHIMICA RELATIVA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156176" y="299695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 carboni  </a:t>
            </a:r>
            <a:r>
              <a:rPr lang="it-IT" dirty="0" err="1" smtClean="0"/>
              <a:t>stereogenici</a:t>
            </a:r>
            <a:endParaRPr lang="it-IT" dirty="0" smtClean="0"/>
          </a:p>
          <a:p>
            <a:r>
              <a:rPr lang="it-IT" dirty="0" smtClean="0"/>
              <a:t>2 </a:t>
            </a:r>
            <a:r>
              <a:rPr lang="it-IT" dirty="0" err="1" smtClean="0"/>
              <a:t>diastereoisomeri</a:t>
            </a:r>
            <a:endParaRPr lang="it-IT" dirty="0"/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03850"/>
            <a:ext cx="4320480" cy="304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458031" y="1484784"/>
            <a:ext cx="8551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Nel seguente caso si creano due </a:t>
            </a:r>
            <a:r>
              <a:rPr lang="it-IT" dirty="0"/>
              <a:t>nuovi centri </a:t>
            </a:r>
            <a:r>
              <a:rPr lang="it-IT" dirty="0" err="1" smtClean="0"/>
              <a:t>stereogenici</a:t>
            </a:r>
            <a:r>
              <a:rPr lang="it-IT" dirty="0" smtClean="0"/>
              <a:t> da substrato </a:t>
            </a:r>
            <a:r>
              <a:rPr lang="it-IT" dirty="0"/>
              <a:t>e reagenti </a:t>
            </a:r>
            <a:r>
              <a:rPr lang="it-IT" dirty="0" smtClean="0"/>
              <a:t>achirali,</a:t>
            </a:r>
          </a:p>
          <a:p>
            <a:r>
              <a:rPr lang="it-IT" dirty="0" smtClean="0"/>
              <a:t>Quindi si formano prodotti </a:t>
            </a:r>
            <a:r>
              <a:rPr lang="it-IT" dirty="0" err="1" smtClean="0"/>
              <a:t>diastereoisomerici</a:t>
            </a:r>
            <a:endParaRPr lang="it-IT" dirty="0" smtClean="0"/>
          </a:p>
        </p:txBody>
      </p:sp>
      <p:sp>
        <p:nvSpPr>
          <p:cNvPr id="2" name="CasellaDiTesto 1"/>
          <p:cNvSpPr txBox="1"/>
          <p:nvPr/>
        </p:nvSpPr>
        <p:spPr>
          <a:xfrm>
            <a:off x="1782313" y="5781495"/>
            <a:ext cx="3851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Dall’enolato </a:t>
            </a:r>
            <a:r>
              <a:rPr lang="it-IT" dirty="0" smtClean="0">
                <a:solidFill>
                  <a:srgbClr val="FF0000"/>
                </a:solidFill>
              </a:rPr>
              <a:t>cis</a:t>
            </a:r>
            <a:r>
              <a:rPr lang="it-IT" dirty="0" smtClean="0"/>
              <a:t> si forma l’</a:t>
            </a:r>
            <a:r>
              <a:rPr lang="it-IT" dirty="0" err="1" smtClean="0"/>
              <a:t>aldolo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sin</a:t>
            </a:r>
          </a:p>
          <a:p>
            <a:r>
              <a:rPr lang="it-IT" dirty="0" smtClean="0"/>
              <a:t>Dall’enolato </a:t>
            </a:r>
            <a:r>
              <a:rPr lang="it-IT" dirty="0" smtClean="0">
                <a:solidFill>
                  <a:srgbClr val="FF0000"/>
                </a:solidFill>
              </a:rPr>
              <a:t>trans</a:t>
            </a:r>
            <a:r>
              <a:rPr lang="it-IT" dirty="0" smtClean="0"/>
              <a:t> si forma l’</a:t>
            </a:r>
            <a:r>
              <a:rPr lang="it-IT" dirty="0" err="1" smtClean="0"/>
              <a:t>aldolo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anti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32402"/>
              </p:ext>
            </p:extLst>
          </p:nvPr>
        </p:nvGraphicFramePr>
        <p:xfrm>
          <a:off x="1450794" y="2043534"/>
          <a:ext cx="7667625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CS ChemDraw Drawing" r:id="rId3" imgW="5913120" imgH="1138428" progId="ChemDraw.Document.6.0">
                  <p:embed/>
                </p:oleObj>
              </mc:Choice>
              <mc:Fallback>
                <p:oleObj name="CS ChemDraw Drawing" r:id="rId3" imgW="5913120" imgH="1138428" progId="ChemDraw.Document.6.0">
                  <p:embed/>
                  <p:pic>
                    <p:nvPicPr>
                      <p:cNvPr id="51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794" y="2043534"/>
                        <a:ext cx="7667625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827584" y="1712126"/>
            <a:ext cx="285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dirty="0"/>
              <a:t>Problema di nomenclatura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539750" y="620713"/>
            <a:ext cx="7562850" cy="4318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it-IT" altLang="it-IT" sz="2400" dirty="0"/>
              <a:t>Geometria degli enolati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79511" y="2093217"/>
            <a:ext cx="4383307" cy="14747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Enolato cis:  OM e R dalla stessa parte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Enolato trans: OM e R da parti opposte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Indipendentemente dal n. atomico di M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5"/>
          <a:srcRect l="-2208" r="58425"/>
          <a:stretch/>
        </p:blipFill>
        <p:spPr>
          <a:xfrm>
            <a:off x="1968734" y="4005065"/>
            <a:ext cx="3420000" cy="1498808"/>
          </a:xfrm>
          <a:prstGeom prst="rect">
            <a:avLst/>
          </a:prstGeom>
        </p:spPr>
      </p:pic>
      <p:sp>
        <p:nvSpPr>
          <p:cNvPr id="6" name="Arco 5"/>
          <p:cNvSpPr/>
          <p:nvPr/>
        </p:nvSpPr>
        <p:spPr>
          <a:xfrm rot="6159960">
            <a:off x="2518823" y="4757508"/>
            <a:ext cx="720080" cy="64807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977241" y="533327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Z</a:t>
            </a:r>
            <a:endParaRPr lang="it-IT" dirty="0"/>
          </a:p>
        </p:txBody>
      </p:sp>
      <p:sp>
        <p:nvSpPr>
          <p:cNvPr id="8" name="Arco 7"/>
          <p:cNvSpPr/>
          <p:nvPr/>
        </p:nvSpPr>
        <p:spPr>
          <a:xfrm rot="6187342">
            <a:off x="4027658" y="4325605"/>
            <a:ext cx="1232701" cy="1104090"/>
          </a:xfrm>
          <a:prstGeom prst="arc">
            <a:avLst>
              <a:gd name="adj1" fmla="val 1306654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987731" y="518422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724128" y="4674263"/>
            <a:ext cx="1214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Problema!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62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9567</TotalTime>
  <Words>753</Words>
  <Application>Microsoft Office PowerPoint</Application>
  <PresentationFormat>Presentazione su schermo (4:3)</PresentationFormat>
  <Paragraphs>115</Paragraphs>
  <Slides>22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4" baseType="lpstr">
      <vt:lpstr>Tema di Office</vt:lpstr>
      <vt:lpstr>CS ChemDraw Drawing</vt:lpstr>
      <vt:lpstr>REAZIONI ALDOLICHE  (Reazioni in a al carbonile)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REAZIONI ALDOLICHE SOTTO CONTROLLO TERMODINAMICO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REAZIONI DI ENOLATI con ELETTROFILI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REAZIONI ALDOLICHE</dc:title>
  <dc:creator>Fulvia</dc:creator>
  <cp:lastModifiedBy>felluga</cp:lastModifiedBy>
  <cp:revision>61</cp:revision>
  <dcterms:created xsi:type="dcterms:W3CDTF">2012-06-04T16:27:01Z</dcterms:created>
  <dcterms:modified xsi:type="dcterms:W3CDTF">2020-04-24T08:54:46Z</dcterms:modified>
</cp:coreProperties>
</file>