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72" r:id="rId3"/>
    <p:sldId id="263" r:id="rId4"/>
    <p:sldId id="268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35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1717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pPr marL="0" indent="0">
              <a:buNone/>
            </a:pPr>
            <a:endParaRPr lang="it-IT" sz="2100" dirty="0" smtClean="0"/>
          </a:p>
        </p:txBody>
      </p:sp>
      <p:sp>
        <p:nvSpPr>
          <p:cNvPr id="7" name="CasellaDiTesto 6"/>
          <p:cNvSpPr txBox="1"/>
          <p:nvPr/>
        </p:nvSpPr>
        <p:spPr>
          <a:xfrm>
            <a:off x="1371600" y="2706112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Cambiamenti geografici per </a:t>
            </a:r>
            <a:br>
              <a:rPr lang="it-IT" sz="4800" dirty="0">
                <a:solidFill>
                  <a:srgbClr val="FF0000"/>
                </a:solidFill>
              </a:rPr>
            </a:br>
            <a:r>
              <a:rPr lang="it-IT" sz="4800" dirty="0">
                <a:solidFill>
                  <a:srgbClr val="FF0000"/>
                </a:solidFill>
              </a:rPr>
              <a:t>l’industria e i </a:t>
            </a:r>
            <a:r>
              <a:rPr lang="it-IT" sz="4800" dirty="0" smtClean="0">
                <a:solidFill>
                  <a:srgbClr val="FF0000"/>
                </a:solidFill>
              </a:rPr>
              <a:t>servizi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3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7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"/>
    </mc:Choice>
    <mc:Fallback>
      <p:transition spd="slow" advTm="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69965-4195-0B47-8E80-872C96AD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Ri</a:t>
            </a:r>
            <a:r>
              <a:rPr lang="it-IT" dirty="0"/>
              <a:t>-localizzazione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34C42C-57E3-1F49-93E5-4F740073B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Nuove aree industriali sud est asiatico come risultato della </a:t>
            </a:r>
            <a:r>
              <a:rPr lang="it-IT" dirty="0" err="1"/>
              <a:t>ri</a:t>
            </a:r>
            <a:r>
              <a:rPr lang="it-IT" dirty="0"/>
              <a:t>-localizzazione di alcuni segmenti delle filiere produttive</a:t>
            </a:r>
          </a:p>
          <a:p>
            <a:r>
              <a:rPr lang="it-IT" dirty="0"/>
              <a:t>Alla ricerca di appalto e subappalto da parte di aziende occidentali</a:t>
            </a:r>
          </a:p>
          <a:p>
            <a:r>
              <a:rPr lang="it-IT" dirty="0"/>
              <a:t>Tre conseguenze della </a:t>
            </a:r>
            <a:r>
              <a:rPr lang="it-IT" dirty="0" err="1"/>
              <a:t>ri</a:t>
            </a:r>
            <a:r>
              <a:rPr lang="it-IT" dirty="0"/>
              <a:t>-localizzazione:</a:t>
            </a:r>
          </a:p>
          <a:p>
            <a:pPr>
              <a:buFontTx/>
              <a:buChar char="-"/>
            </a:pPr>
            <a:r>
              <a:rPr lang="it-IT" dirty="0"/>
              <a:t>Carattere globale della produzione (fasi distribuite in diversi paesi)</a:t>
            </a:r>
          </a:p>
          <a:p>
            <a:pPr>
              <a:buFontTx/>
              <a:buChar char="-"/>
            </a:pPr>
            <a:r>
              <a:rPr lang="it-IT" dirty="0"/>
              <a:t>Nuova divisione internazionale del lavoro (non più distinta fra materie prime /periferia e produzioni finali /</a:t>
            </a:r>
            <a:r>
              <a:rPr lang="it-IT" dirty="0" err="1"/>
              <a:t>paesicentrali</a:t>
            </a:r>
            <a:r>
              <a:rPr lang="it-IT" dirty="0"/>
              <a:t>)</a:t>
            </a:r>
          </a:p>
          <a:p>
            <a:pPr>
              <a:buFontTx/>
              <a:buChar char="-"/>
            </a:pPr>
            <a:r>
              <a:rPr lang="it-IT" dirty="0"/>
              <a:t>Nuova distribuzione del profitto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887"/>
    </mc:Choice>
    <mc:Fallback xmlns="">
      <p:transition spd="slow" advTm="392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193010-0C5D-A34F-A48B-35B0BC500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Trasformazioni strutturali dei sistemi produttivi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813C5F-AE2E-FC40-B05F-C80AC57E7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Le modifiche della produzione hanno avuto effetti sulla organizzazione degli spazi</a:t>
            </a:r>
          </a:p>
          <a:p>
            <a:endParaRPr lang="it-IT" dirty="0"/>
          </a:p>
          <a:p>
            <a:r>
              <a:rPr lang="it-IT" dirty="0"/>
              <a:t>Crisi del fordismo </a:t>
            </a:r>
            <a:r>
              <a:rPr lang="it-IT" dirty="0">
                <a:sym typeface="Wingdings" pitchFamily="2" charset="2"/>
              </a:rPr>
              <a:t> diversa gerarchia fra paesi, non più basata sulle produzioni</a:t>
            </a:r>
          </a:p>
          <a:p>
            <a:r>
              <a:rPr lang="it-IT" dirty="0">
                <a:sym typeface="Wingdings" pitchFamily="2" charset="2"/>
              </a:rPr>
              <a:t>Deindustrializzazione ricondotta a: </a:t>
            </a:r>
          </a:p>
          <a:p>
            <a:pPr marL="1108075" indent="-342900">
              <a:buFontTx/>
              <a:buChar char="-"/>
            </a:pPr>
            <a:r>
              <a:rPr lang="it-IT" dirty="0">
                <a:sym typeface="Wingdings" pitchFamily="2" charset="2"/>
              </a:rPr>
              <a:t>maggiore incremento della produttività del lavoro nelle attività manifatturiere rispetto a quella dei servizi </a:t>
            </a:r>
          </a:p>
          <a:p>
            <a:pPr marL="1108075" indent="-342900">
              <a:buFontTx/>
              <a:buChar char="-"/>
            </a:pPr>
            <a:r>
              <a:rPr lang="it-IT" dirty="0">
                <a:sym typeface="Wingdings" pitchFamily="2" charset="2"/>
              </a:rPr>
              <a:t>Cambiamento della disponibilità di risorse (ruolo della loro prossimità)</a:t>
            </a:r>
          </a:p>
          <a:p>
            <a:pPr marL="1108075" indent="-342900">
              <a:buFontTx/>
              <a:buChar char="-"/>
            </a:pPr>
            <a:r>
              <a:rPr lang="it-IT" dirty="0">
                <a:sym typeface="Wingdings" pitchFamily="2" charset="2"/>
              </a:rPr>
              <a:t>Globalizzazione economica (trasferimento in paesi con costi inferiori; dispersione)</a:t>
            </a:r>
          </a:p>
          <a:p>
            <a:endParaRPr lang="it-IT" dirty="0">
              <a:sym typeface="Wingdings" pitchFamily="2" charset="2"/>
            </a:endParaRP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53"/>
    </mc:Choice>
    <mc:Fallback xmlns="">
      <p:transition spd="slow" advTm="28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18713-560D-F249-87CE-A6D5C07B4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Servizi, genere e società postindustriale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B80C68-A676-AB4F-90E3-11A26829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Crescita continua del numero degli occupati nel terziario </a:t>
            </a:r>
          </a:p>
          <a:p>
            <a:pPr marL="0" indent="0">
              <a:buNone/>
            </a:pPr>
            <a:r>
              <a:rPr lang="it-IT" dirty="0"/>
              <a:t>(USA </a:t>
            </a:r>
            <a:r>
              <a:rPr lang="it-IT" dirty="0">
                <a:sym typeface="Wingdings" pitchFamily="2" charset="2"/>
              </a:rPr>
              <a:t> 77% Pil da terziario: paesi ricchi circa 70%; paesi </a:t>
            </a:r>
            <a:r>
              <a:rPr lang="it-IT" dirty="0" err="1">
                <a:sym typeface="Wingdings" pitchFamily="2" charset="2"/>
              </a:rPr>
              <a:t>sudmondo</a:t>
            </a:r>
            <a:r>
              <a:rPr lang="it-IT" dirty="0">
                <a:sym typeface="Wingdings" pitchFamily="2" charset="2"/>
              </a:rPr>
              <a:t> 50%)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Settore servizi  occupazione femminile (specializzazione occupazionale, non sempre a vantaggio, ma sorta di segregazione settoriale)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Crescita settore terziario e quaternario  società postindustriali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sym typeface="Wingdings" pitchFamily="2" charset="2"/>
              </a:rPr>
              <a:t>alti livelli di urbanizzazione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sym typeface="Wingdings" pitchFamily="2" charset="2"/>
              </a:rPr>
              <a:t>Prevalenza dei settori dei servizi e delle attività d’ufficio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sym typeface="Wingdings" pitchFamily="2" charset="2"/>
              </a:rPr>
              <a:t>Primato dei «colletti bianchi» nella forza lavoro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sym typeface="Wingdings" pitchFamily="2" charset="2"/>
              </a:rPr>
              <a:t>Infrastrutture basate sull’informatica e le comunicazioni (ICT)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>
                <a:sym typeface="Wingdings" pitchFamily="2" charset="2"/>
              </a:rPr>
              <a:t>Economia basata sulla conoscenza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64"/>
    </mc:Choice>
    <mc:Fallback xmlns="">
      <p:transition spd="slow" advTm="270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7EBA7C-4B1E-2A4C-B4BA-1F900F2A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Conoscenza come nuova materia prima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293FD1-DBDE-D54F-8A15-CA2B33A20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3802284"/>
          </a:xfrm>
        </p:spPr>
        <p:txBody>
          <a:bodyPr>
            <a:normAutofit lnSpcReduction="10000"/>
          </a:bodyPr>
          <a:lstStyle/>
          <a:p>
            <a:r>
              <a:rPr lang="it-IT" dirty="0"/>
              <a:t>La conoscenza è diventata una risorsa produttiva che compete con i fattori produttivi tradizionali come la terra e il lavoro</a:t>
            </a:r>
          </a:p>
          <a:p>
            <a:r>
              <a:rPr lang="it-IT" dirty="0"/>
              <a:t>Da società fordiste a sistemi di rete, governati da innovazioni a alta tecnologia</a:t>
            </a:r>
          </a:p>
          <a:p>
            <a:r>
              <a:rPr lang="it-IT" dirty="0"/>
              <a:t>(indicatore: quantità di investimenti in ricerca e sviluppo)</a:t>
            </a:r>
          </a:p>
          <a:p>
            <a:r>
              <a:rPr lang="it-IT" b="1" dirty="0" err="1"/>
              <a:t>Tecnopolo</a:t>
            </a:r>
            <a:r>
              <a:rPr lang="it-IT" dirty="0"/>
              <a:t>: area in cui si concentrano imprese che si occupano di ricerca, progettazione, sviluppo e/o produzioni alta tecnologia </a:t>
            </a:r>
          </a:p>
          <a:p>
            <a:r>
              <a:rPr lang="it-IT" dirty="0"/>
              <a:t>Basato su tre motivazioni (Manuel </a:t>
            </a:r>
            <a:r>
              <a:rPr lang="it-IT" dirty="0" err="1"/>
              <a:t>Castells</a:t>
            </a:r>
            <a:r>
              <a:rPr lang="it-IT" dirty="0"/>
              <a:t>):</a:t>
            </a:r>
          </a:p>
          <a:p>
            <a:pPr lvl="1"/>
            <a:r>
              <a:rPr lang="it-IT" dirty="0"/>
              <a:t>Reindustrializzazione</a:t>
            </a:r>
          </a:p>
          <a:p>
            <a:pPr lvl="1"/>
            <a:r>
              <a:rPr lang="it-IT" dirty="0"/>
              <a:t>Sviluppo regionale</a:t>
            </a:r>
          </a:p>
          <a:p>
            <a:pPr lvl="1"/>
            <a:r>
              <a:rPr lang="it-IT" dirty="0"/>
              <a:t>Sinergia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618"/>
    </mc:Choice>
    <mc:Fallback xmlns="">
      <p:transition spd="slow" advTm="337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215</TotalTime>
  <Words>340</Words>
  <Application>Microsoft Office PowerPoint</Application>
  <PresentationFormat>Widescreen</PresentationFormat>
  <Paragraphs>45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Franklin Gothic Book</vt:lpstr>
      <vt:lpstr>Wingdings</vt:lpstr>
      <vt:lpstr>Ritaglio</vt:lpstr>
      <vt:lpstr>Geografia  Sergio Zilli</vt:lpstr>
      <vt:lpstr>Presentazione n. 35 (con audio)</vt:lpstr>
      <vt:lpstr>Ri-localizzazione</vt:lpstr>
      <vt:lpstr>Trasformazioni strutturali dei sistemi produttivi</vt:lpstr>
      <vt:lpstr>Servizi, genere e società postindustriale</vt:lpstr>
      <vt:lpstr>Conoscenza come nuova materia prima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18</cp:revision>
  <dcterms:created xsi:type="dcterms:W3CDTF">2020-04-23T13:52:25Z</dcterms:created>
  <dcterms:modified xsi:type="dcterms:W3CDTF">2020-04-23T17:46:34Z</dcterms:modified>
</cp:coreProperties>
</file>