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23/04/2020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23/04/2020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23/04/2020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23/04/2020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7" name="Title 6"/>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23/04/2020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23/04/2020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23/04/2020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23/04/2020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F49D355-16BD-4E45-BD9A-5EA878CF7CBD}" type="datetimeFigureOut">
              <a:rPr lang="it-IT" smtClean="0"/>
              <a:t>23/04/2020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23/04/2020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23/04/2020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F49D355-16BD-4E45-BD9A-5EA878CF7CBD}" type="datetimeFigureOut">
              <a:rPr lang="it-IT" smtClean="0"/>
              <a:t>23/04/2020</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7A41E1B-4F70-4964-A407-84C68BE8251C}" type="slidenum">
              <a:rPr lang="it-IT" smtClean="0"/>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9184" y="2292096"/>
            <a:ext cx="8357616" cy="4376928"/>
          </a:xfrm>
          <a:solidFill>
            <a:schemeClr val="accent4">
              <a:lumMod val="60000"/>
              <a:lumOff val="40000"/>
            </a:schemeClr>
          </a:solidFill>
        </p:spPr>
        <p:txBody>
          <a:bodyPr>
            <a:noAutofit/>
          </a:bodyPr>
          <a:lstStyle/>
          <a:p>
            <a:pPr marL="0" indent="0" algn="just">
              <a:buNone/>
            </a:pPr>
            <a:r>
              <a:rPr lang="it-IT" sz="2000" dirty="0" smtClean="0"/>
              <a:t>Sono definite </a:t>
            </a:r>
            <a:r>
              <a:rPr lang="it-IT" sz="2000" b="1" dirty="0" smtClean="0">
                <a:solidFill>
                  <a:srgbClr val="FF0000"/>
                </a:solidFill>
              </a:rPr>
              <a:t>politiche attive del lavoro </a:t>
            </a:r>
            <a:r>
              <a:rPr lang="it-IT" sz="2000" dirty="0" smtClean="0"/>
              <a:t>tutte quelle </a:t>
            </a:r>
            <a:r>
              <a:rPr lang="it-IT" sz="2000" b="1" dirty="0">
                <a:solidFill>
                  <a:srgbClr val="FF0000"/>
                </a:solidFill>
              </a:rPr>
              <a:t>misure finalizzate a supportare l’</a:t>
            </a:r>
            <a:r>
              <a:rPr lang="it-IT" sz="2000" b="1" dirty="0" err="1">
                <a:solidFill>
                  <a:srgbClr val="FF0000"/>
                </a:solidFill>
              </a:rPr>
              <a:t>occupabilità</a:t>
            </a:r>
            <a:r>
              <a:rPr lang="it-IT" sz="2000" b="1" dirty="0">
                <a:solidFill>
                  <a:srgbClr val="FF0000"/>
                </a:solidFill>
              </a:rPr>
              <a:t> e l’occupazione dei lavoratori.</a:t>
            </a:r>
          </a:p>
          <a:p>
            <a:pPr marL="0" indent="0" algn="just">
              <a:buNone/>
            </a:pPr>
            <a:r>
              <a:rPr lang="it-IT" sz="2000" dirty="0" smtClean="0"/>
              <a:t>Il concetto di politica attiva si riferisce all’esigenza di </a:t>
            </a:r>
            <a:r>
              <a:rPr lang="it-IT" sz="2000" b="1" dirty="0">
                <a:solidFill>
                  <a:srgbClr val="FF0000"/>
                </a:solidFill>
              </a:rPr>
              <a:t>implementare politiche selettive per l’occupazione </a:t>
            </a:r>
            <a:r>
              <a:rPr lang="it-IT" sz="2000" dirty="0" smtClean="0"/>
              <a:t>finalizzate a favorire l’ingresso nel mercato del lavoro di </a:t>
            </a:r>
            <a:r>
              <a:rPr lang="it-IT" sz="2000" b="1" dirty="0">
                <a:solidFill>
                  <a:srgbClr val="FF0000"/>
                </a:solidFill>
              </a:rPr>
              <a:t>soggetti deboli </a:t>
            </a:r>
            <a:r>
              <a:rPr lang="it-IT" sz="2000" dirty="0" smtClean="0"/>
              <a:t>(disoccupati, persone con problemi sociali e sanitari.</a:t>
            </a:r>
          </a:p>
          <a:p>
            <a:pPr marL="0" indent="0" algn="just">
              <a:buNone/>
            </a:pPr>
            <a:r>
              <a:rPr lang="it-IT" sz="2000" dirty="0" smtClean="0"/>
              <a:t>Si possono avere diversi </a:t>
            </a:r>
            <a:r>
              <a:rPr lang="it-IT" sz="2000" b="1" dirty="0">
                <a:solidFill>
                  <a:srgbClr val="FF0000"/>
                </a:solidFill>
              </a:rPr>
              <a:t>strumenti di politica attiva del lavoro</a:t>
            </a:r>
            <a:r>
              <a:rPr lang="it-IT" sz="2000" dirty="0" smtClean="0"/>
              <a:t>:</a:t>
            </a:r>
          </a:p>
          <a:p>
            <a:pPr algn="just">
              <a:buAutoNum type="arabicParenR"/>
            </a:pPr>
            <a:r>
              <a:rPr lang="it-IT" sz="2000" dirty="0" smtClean="0"/>
              <a:t>I servizi per l’impiego</a:t>
            </a:r>
          </a:p>
          <a:p>
            <a:pPr algn="just">
              <a:buAutoNum type="arabicParenR"/>
            </a:pPr>
            <a:r>
              <a:rPr lang="it-IT" sz="2000" dirty="0" smtClean="0"/>
              <a:t>I sussidi per l’occupazione </a:t>
            </a:r>
          </a:p>
          <a:p>
            <a:pPr algn="just">
              <a:buAutoNum type="arabicParenR"/>
            </a:pPr>
            <a:r>
              <a:rPr lang="it-IT" sz="2000" dirty="0" smtClean="0"/>
              <a:t>La formazione e l’addestramento professionale </a:t>
            </a:r>
          </a:p>
          <a:p>
            <a:pPr algn="just">
              <a:buAutoNum type="arabicParenR"/>
            </a:pPr>
            <a:r>
              <a:rPr lang="it-IT" sz="2000" dirty="0" smtClean="0"/>
              <a:t>La creazione di posti di lavoro</a:t>
            </a:r>
          </a:p>
          <a:p>
            <a:pPr algn="just">
              <a:buAutoNum type="arabicParenR"/>
            </a:pPr>
            <a:r>
              <a:rPr lang="it-IT" sz="2000" dirty="0" smtClean="0"/>
              <a:t>I programmi di inserimento lavorativo</a:t>
            </a:r>
            <a:endParaRPr lang="it-IT" sz="2000" dirty="0"/>
          </a:p>
        </p:txBody>
      </p:sp>
      <p:sp>
        <p:nvSpPr>
          <p:cNvPr id="2" name="Titolo 1"/>
          <p:cNvSpPr>
            <a:spLocks noGrp="1"/>
          </p:cNvSpPr>
          <p:nvPr>
            <p:ph type="title"/>
          </p:nvPr>
        </p:nvSpPr>
        <p:spPr/>
        <p:txBody>
          <a:bodyPr/>
          <a:lstStyle/>
          <a:p>
            <a:pPr algn="ctr"/>
            <a:r>
              <a:rPr lang="it-IT" b="1" dirty="0" smtClean="0">
                <a:solidFill>
                  <a:srgbClr val="FFFF00"/>
                </a:solidFill>
              </a:rPr>
              <a:t>Le politiche attive del lavoro</a:t>
            </a:r>
            <a:endParaRPr lang="it-IT" b="1" dirty="0">
              <a:solidFill>
                <a:srgbClr val="FFFF00"/>
              </a:solidFill>
            </a:endParaRPr>
          </a:p>
        </p:txBody>
      </p:sp>
    </p:spTree>
    <p:extLst>
      <p:ext uri="{BB962C8B-B14F-4D97-AF65-F5344CB8AC3E}">
        <p14:creationId xmlns:p14="http://schemas.microsoft.com/office/powerpoint/2010/main" val="3778093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7012950-5D23-4348-8C36-E61A1D10F415}"/>
              </a:ext>
            </a:extLst>
          </p:cNvPr>
          <p:cNvSpPr>
            <a:spLocks noGrp="1"/>
          </p:cNvSpPr>
          <p:nvPr>
            <p:ph idx="1"/>
          </p:nvPr>
        </p:nvSpPr>
        <p:spPr>
          <a:xfrm>
            <a:off x="866215" y="2567032"/>
            <a:ext cx="7438886" cy="4135773"/>
          </a:xfrm>
          <a:solidFill>
            <a:srgbClr val="69D9A4"/>
          </a:solidFill>
        </p:spPr>
        <p:txBody>
          <a:bodyPr>
            <a:noAutofit/>
          </a:bodyPr>
          <a:lstStyle/>
          <a:p>
            <a:r>
              <a:rPr lang="it-IT" sz="2400" dirty="0"/>
              <a:t>Persegue diverse </a:t>
            </a:r>
            <a:r>
              <a:rPr lang="it-IT" sz="2400" b="1" dirty="0">
                <a:solidFill>
                  <a:srgbClr val="FF0000"/>
                </a:solidFill>
              </a:rPr>
              <a:t>finalità </a:t>
            </a:r>
            <a:r>
              <a:rPr lang="it-IT" sz="2400" dirty="0"/>
              <a:t>che vanno dalla prevenzione della morte alla guarigione dalle malattie, dal sollievo della sofferenza all’impedimento di situazioni di cronicità, fino alla promozione della salute.</a:t>
            </a:r>
          </a:p>
          <a:p>
            <a:r>
              <a:rPr lang="it-IT" sz="2400" dirty="0"/>
              <a:t>Le </a:t>
            </a:r>
            <a:r>
              <a:rPr lang="it-IT" sz="2400" b="1" dirty="0">
                <a:solidFill>
                  <a:srgbClr val="FF0000"/>
                </a:solidFill>
              </a:rPr>
              <a:t>attività</a:t>
            </a:r>
            <a:r>
              <a:rPr lang="it-IT" sz="2400" dirty="0"/>
              <a:t> svolte sono </a:t>
            </a:r>
            <a:r>
              <a:rPr lang="it-IT" sz="2400" dirty="0" smtClean="0"/>
              <a:t>molteplici</a:t>
            </a:r>
            <a:r>
              <a:rPr lang="it-IT" sz="2400" dirty="0"/>
              <a:t>:</a:t>
            </a:r>
          </a:p>
          <a:p>
            <a:r>
              <a:rPr lang="it-IT" sz="2400" dirty="0"/>
              <a:t>1) prevenzione primaria</a:t>
            </a:r>
          </a:p>
          <a:p>
            <a:r>
              <a:rPr lang="it-IT" sz="2400" dirty="0"/>
              <a:t>2) prevenzione secondaria</a:t>
            </a:r>
          </a:p>
          <a:p>
            <a:r>
              <a:rPr lang="it-IT" sz="2400" dirty="0"/>
              <a:t>3) diagnosi e cura</a:t>
            </a:r>
          </a:p>
          <a:p>
            <a:r>
              <a:rPr lang="it-IT" sz="2400" dirty="0"/>
              <a:t>4) riabilitazione</a:t>
            </a:r>
          </a:p>
        </p:txBody>
      </p:sp>
      <p:sp>
        <p:nvSpPr>
          <p:cNvPr id="2" name="Titolo 1">
            <a:extLst>
              <a:ext uri="{FF2B5EF4-FFF2-40B4-BE49-F238E27FC236}">
                <a16:creationId xmlns:a16="http://schemas.microsoft.com/office/drawing/2014/main" xmlns="" id="{3B06CBF7-02A1-4044-8967-FAE08B25466E}"/>
              </a:ext>
            </a:extLst>
          </p:cNvPr>
          <p:cNvSpPr>
            <a:spLocks noGrp="1"/>
          </p:cNvSpPr>
          <p:nvPr>
            <p:ph type="title"/>
          </p:nvPr>
        </p:nvSpPr>
        <p:spPr/>
        <p:txBody>
          <a:bodyPr>
            <a:normAutofit fontScale="90000"/>
          </a:bodyPr>
          <a:lstStyle/>
          <a:p>
            <a:pPr algn="ctr"/>
            <a:r>
              <a:rPr lang="it-IT" b="1" dirty="0">
                <a:solidFill>
                  <a:srgbClr val="FFFF00"/>
                </a:solidFill>
              </a:rPr>
              <a:t>Finalità e attività del sistema sanitario</a:t>
            </a:r>
          </a:p>
        </p:txBody>
      </p:sp>
    </p:spTree>
    <p:extLst>
      <p:ext uri="{BB962C8B-B14F-4D97-AF65-F5344CB8AC3E}">
        <p14:creationId xmlns:p14="http://schemas.microsoft.com/office/powerpoint/2010/main" val="1062411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20E3F9AC-6BD1-447B-9D89-7ED0DFFF061E}"/>
              </a:ext>
            </a:extLst>
          </p:cNvPr>
          <p:cNvSpPr>
            <a:spLocks noGrp="1"/>
          </p:cNvSpPr>
          <p:nvPr>
            <p:ph idx="1"/>
          </p:nvPr>
        </p:nvSpPr>
        <p:spPr>
          <a:xfrm>
            <a:off x="866215" y="2603500"/>
            <a:ext cx="7564721" cy="3923135"/>
          </a:xfrm>
          <a:solidFill>
            <a:schemeClr val="accent5">
              <a:lumMod val="40000"/>
              <a:lumOff val="60000"/>
            </a:schemeClr>
          </a:solidFill>
        </p:spPr>
        <p:txBody>
          <a:bodyPr>
            <a:normAutofit fontScale="92500" lnSpcReduction="10000"/>
          </a:bodyPr>
          <a:lstStyle/>
          <a:p>
            <a:r>
              <a:rPr lang="it-IT" sz="2400" dirty="0"/>
              <a:t>La </a:t>
            </a:r>
            <a:r>
              <a:rPr lang="it-IT" sz="2400" b="1" dirty="0">
                <a:solidFill>
                  <a:srgbClr val="FF0000"/>
                </a:solidFill>
              </a:rPr>
              <a:t>prevenzione primaria </a:t>
            </a:r>
            <a:r>
              <a:rPr lang="it-IT" sz="2400" dirty="0"/>
              <a:t>è volta a eliminare le cause di insorgenza delle malattie e i possibili fattori di rischio per la salute</a:t>
            </a:r>
          </a:p>
          <a:p>
            <a:r>
              <a:rPr lang="it-IT" sz="2400" dirty="0"/>
              <a:t>La </a:t>
            </a:r>
            <a:r>
              <a:rPr lang="it-IT" sz="2400" b="1" dirty="0">
                <a:solidFill>
                  <a:srgbClr val="FF0000"/>
                </a:solidFill>
              </a:rPr>
              <a:t>prevenzione secondaria </a:t>
            </a:r>
            <a:r>
              <a:rPr lang="it-IT" sz="2400" dirty="0"/>
              <a:t>è finalizzata a individuare le malattie in fase precoce e ad arrestarne l’evoluzione</a:t>
            </a:r>
          </a:p>
          <a:p>
            <a:r>
              <a:rPr lang="it-IT" sz="2400" dirty="0"/>
              <a:t>La </a:t>
            </a:r>
            <a:r>
              <a:rPr lang="it-IT" sz="2400" b="1" dirty="0">
                <a:solidFill>
                  <a:srgbClr val="FF0000"/>
                </a:solidFill>
              </a:rPr>
              <a:t>diagnosi e cura </a:t>
            </a:r>
            <a:r>
              <a:rPr lang="it-IT" sz="2400" dirty="0"/>
              <a:t>sono volte a identificare le cause delle malattie, rimuovere lo stato patologico o ritardarne il decorso</a:t>
            </a:r>
          </a:p>
          <a:p>
            <a:r>
              <a:rPr lang="it-IT" sz="2400" dirty="0"/>
              <a:t>La </a:t>
            </a:r>
            <a:r>
              <a:rPr lang="it-IT" sz="2400" b="1" dirty="0">
                <a:solidFill>
                  <a:srgbClr val="FF0000"/>
                </a:solidFill>
              </a:rPr>
              <a:t>riabilitazione</a:t>
            </a:r>
            <a:r>
              <a:rPr lang="it-IT" sz="2400" dirty="0"/>
              <a:t> è finalizzata a recuperare le capacità funzionali compromesse dalla malattia e a impedirne la cronicità.</a:t>
            </a:r>
          </a:p>
        </p:txBody>
      </p:sp>
      <p:sp>
        <p:nvSpPr>
          <p:cNvPr id="2" name="Titolo 1">
            <a:extLst>
              <a:ext uri="{FF2B5EF4-FFF2-40B4-BE49-F238E27FC236}">
                <a16:creationId xmlns:a16="http://schemas.microsoft.com/office/drawing/2014/main" xmlns="" id="{2702A312-4172-47A7-8E5C-5D0EE9997732}"/>
              </a:ext>
            </a:extLst>
          </p:cNvPr>
          <p:cNvSpPr>
            <a:spLocks noGrp="1"/>
          </p:cNvSpPr>
          <p:nvPr>
            <p:ph type="title"/>
          </p:nvPr>
        </p:nvSpPr>
        <p:spPr>
          <a:xfrm>
            <a:off x="866215" y="973668"/>
            <a:ext cx="7262717" cy="706964"/>
          </a:xfrm>
        </p:spPr>
        <p:txBody>
          <a:bodyPr>
            <a:normAutofit fontScale="90000"/>
          </a:bodyPr>
          <a:lstStyle/>
          <a:p>
            <a:pPr algn="ctr"/>
            <a:r>
              <a:rPr lang="it-IT" b="1" dirty="0">
                <a:solidFill>
                  <a:srgbClr val="FFFF00"/>
                </a:solidFill>
              </a:rPr>
              <a:t>Prevenzione primaria, prevenzione secondaria, diagnosi e cura, riabilitazione</a:t>
            </a:r>
          </a:p>
        </p:txBody>
      </p:sp>
    </p:spTree>
    <p:extLst>
      <p:ext uri="{BB962C8B-B14F-4D97-AF65-F5344CB8AC3E}">
        <p14:creationId xmlns:p14="http://schemas.microsoft.com/office/powerpoint/2010/main" val="661445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DCA48C74-8FCC-41F5-925A-02685844E9E0}"/>
              </a:ext>
            </a:extLst>
          </p:cNvPr>
          <p:cNvSpPr>
            <a:spLocks noGrp="1"/>
          </p:cNvSpPr>
          <p:nvPr>
            <p:ph idx="1"/>
          </p:nvPr>
        </p:nvSpPr>
        <p:spPr>
          <a:xfrm>
            <a:off x="866216" y="2374084"/>
            <a:ext cx="7319342" cy="4018327"/>
          </a:xfrm>
          <a:solidFill>
            <a:srgbClr val="66FFCC"/>
          </a:solidFill>
          <a:ln>
            <a:solidFill>
              <a:srgbClr val="99CCFF"/>
            </a:solidFill>
          </a:ln>
        </p:spPr>
        <p:txBody>
          <a:bodyPr/>
          <a:lstStyle/>
          <a:p>
            <a:r>
              <a:rPr lang="it-IT" sz="2400" dirty="0"/>
              <a:t>1) Patrimonio genetico</a:t>
            </a:r>
          </a:p>
          <a:p>
            <a:r>
              <a:rPr lang="it-IT" sz="2400" dirty="0"/>
              <a:t>2) Fattori ambientali</a:t>
            </a:r>
          </a:p>
          <a:p>
            <a:r>
              <a:rPr lang="it-IT" sz="2400" dirty="0"/>
              <a:t>3) Fattori socioculturali, economici e stili di vita</a:t>
            </a:r>
          </a:p>
          <a:p>
            <a:r>
              <a:rPr lang="it-IT" sz="2400" dirty="0"/>
              <a:t>4) Uso dei servizi sanitari</a:t>
            </a:r>
          </a:p>
          <a:p>
            <a:r>
              <a:rPr lang="it-IT" sz="2400" dirty="0"/>
              <a:t>Il sistema sanitario può farsi promotore presso i decisori pubblici di altri settori, </a:t>
            </a:r>
            <a:r>
              <a:rPr lang="it-IT" sz="2400" dirty="0" err="1"/>
              <a:t>affinchè</a:t>
            </a:r>
            <a:r>
              <a:rPr lang="it-IT" sz="2400" dirty="0"/>
              <a:t> vengano attuate «</a:t>
            </a:r>
            <a:r>
              <a:rPr lang="it-IT" sz="2400" b="1" dirty="0">
                <a:solidFill>
                  <a:srgbClr val="FF0000"/>
                </a:solidFill>
              </a:rPr>
              <a:t>politiche sane</a:t>
            </a:r>
            <a:r>
              <a:rPr lang="it-IT" sz="2400" dirty="0"/>
              <a:t>»: nella produzione di energie rinnovabili, nei trasporti, nell’alimentazione e nell’agricoltura.</a:t>
            </a:r>
          </a:p>
          <a:p>
            <a:endParaRPr lang="it-IT" dirty="0"/>
          </a:p>
        </p:txBody>
      </p:sp>
      <p:sp>
        <p:nvSpPr>
          <p:cNvPr id="2" name="Titolo 1">
            <a:extLst>
              <a:ext uri="{FF2B5EF4-FFF2-40B4-BE49-F238E27FC236}">
                <a16:creationId xmlns:a16="http://schemas.microsoft.com/office/drawing/2014/main" xmlns="" id="{32FFF27A-90CD-46E2-B863-D22F8B3672BA}"/>
              </a:ext>
            </a:extLst>
          </p:cNvPr>
          <p:cNvSpPr>
            <a:spLocks noGrp="1"/>
          </p:cNvSpPr>
          <p:nvPr>
            <p:ph type="title"/>
          </p:nvPr>
        </p:nvSpPr>
        <p:spPr/>
        <p:txBody>
          <a:bodyPr>
            <a:normAutofit/>
          </a:bodyPr>
          <a:lstStyle/>
          <a:p>
            <a:pPr algn="ctr"/>
            <a:r>
              <a:rPr lang="it-IT" b="1" dirty="0">
                <a:solidFill>
                  <a:srgbClr val="FFFF00"/>
                </a:solidFill>
              </a:rPr>
              <a:t>Fattori che influenzano la salute</a:t>
            </a:r>
          </a:p>
        </p:txBody>
      </p:sp>
    </p:spTree>
    <p:extLst>
      <p:ext uri="{BB962C8B-B14F-4D97-AF65-F5344CB8AC3E}">
        <p14:creationId xmlns:p14="http://schemas.microsoft.com/office/powerpoint/2010/main" val="645062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D5F56CE-B112-4623-AA86-70B574718FF9}"/>
              </a:ext>
            </a:extLst>
          </p:cNvPr>
          <p:cNvSpPr>
            <a:spLocks noGrp="1"/>
          </p:cNvSpPr>
          <p:nvPr>
            <p:ph idx="1"/>
          </p:nvPr>
        </p:nvSpPr>
        <p:spPr>
          <a:xfrm>
            <a:off x="866215" y="2603500"/>
            <a:ext cx="7665389" cy="3797300"/>
          </a:xfrm>
          <a:solidFill>
            <a:schemeClr val="accent2">
              <a:lumMod val="40000"/>
              <a:lumOff val="60000"/>
            </a:schemeClr>
          </a:solidFill>
        </p:spPr>
        <p:txBody>
          <a:bodyPr>
            <a:noAutofit/>
          </a:bodyPr>
          <a:lstStyle/>
          <a:p>
            <a:r>
              <a:rPr lang="it-IT" sz="2400" dirty="0"/>
              <a:t>Lo scopo del sistema sanitario è quello di produrre salute e su questa base deve essere valutato. Le risorse consumate si trasformano in salute</a:t>
            </a:r>
          </a:p>
          <a:p>
            <a:r>
              <a:rPr lang="it-IT" sz="2400" dirty="0"/>
              <a:t>I </a:t>
            </a:r>
            <a:r>
              <a:rPr lang="it-IT" sz="2400" b="1" dirty="0">
                <a:solidFill>
                  <a:srgbClr val="FF0000"/>
                </a:solidFill>
              </a:rPr>
              <a:t>parametri per valutare un sistema sanitario </a:t>
            </a:r>
            <a:r>
              <a:rPr lang="it-IT" sz="2400" dirty="0"/>
              <a:t>sono </a:t>
            </a:r>
            <a:r>
              <a:rPr lang="it-IT" sz="2400" b="1" dirty="0">
                <a:solidFill>
                  <a:srgbClr val="FF0000"/>
                </a:solidFill>
              </a:rPr>
              <a:t>quattro</a:t>
            </a:r>
            <a:r>
              <a:rPr lang="it-IT" sz="2400" dirty="0"/>
              <a:t>:</a:t>
            </a:r>
          </a:p>
          <a:p>
            <a:r>
              <a:rPr lang="it-IT" sz="2400" dirty="0"/>
              <a:t>1) l’efficienza</a:t>
            </a:r>
          </a:p>
          <a:p>
            <a:r>
              <a:rPr lang="it-IT" sz="2400" dirty="0"/>
              <a:t>2) l’efficacia</a:t>
            </a:r>
          </a:p>
          <a:p>
            <a:r>
              <a:rPr lang="it-IT" sz="2400" dirty="0"/>
              <a:t>3) i costi</a:t>
            </a:r>
          </a:p>
          <a:p>
            <a:r>
              <a:rPr lang="it-IT" sz="2400" dirty="0"/>
              <a:t>4) l’equità</a:t>
            </a:r>
          </a:p>
        </p:txBody>
      </p:sp>
      <p:sp>
        <p:nvSpPr>
          <p:cNvPr id="2" name="Titolo 1">
            <a:extLst>
              <a:ext uri="{FF2B5EF4-FFF2-40B4-BE49-F238E27FC236}">
                <a16:creationId xmlns:a16="http://schemas.microsoft.com/office/drawing/2014/main" xmlns="" id="{313E00C0-5E50-4079-BC22-1A8AA9E32834}"/>
              </a:ext>
            </a:extLst>
          </p:cNvPr>
          <p:cNvSpPr>
            <a:spLocks noGrp="1"/>
          </p:cNvSpPr>
          <p:nvPr>
            <p:ph type="title"/>
          </p:nvPr>
        </p:nvSpPr>
        <p:spPr/>
        <p:txBody>
          <a:bodyPr/>
          <a:lstStyle/>
          <a:p>
            <a:pPr algn="ctr"/>
            <a:r>
              <a:rPr lang="it-IT" b="1" dirty="0">
                <a:solidFill>
                  <a:srgbClr val="FFFF00"/>
                </a:solidFill>
              </a:rPr>
              <a:t>Scopo del sistema sanitario</a:t>
            </a:r>
          </a:p>
        </p:txBody>
      </p:sp>
    </p:spTree>
    <p:extLst>
      <p:ext uri="{BB962C8B-B14F-4D97-AF65-F5344CB8AC3E}">
        <p14:creationId xmlns:p14="http://schemas.microsoft.com/office/powerpoint/2010/main" val="3817986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91E5EED-88C2-450F-9560-20CAD916D8FF}"/>
              </a:ext>
            </a:extLst>
          </p:cNvPr>
          <p:cNvSpPr>
            <a:spLocks noGrp="1"/>
          </p:cNvSpPr>
          <p:nvPr>
            <p:ph idx="1"/>
          </p:nvPr>
        </p:nvSpPr>
        <p:spPr>
          <a:xfrm>
            <a:off x="547382" y="2281806"/>
            <a:ext cx="8323976" cy="4269996"/>
          </a:xfrm>
          <a:solidFill>
            <a:srgbClr val="FFFF99"/>
          </a:solidFill>
        </p:spPr>
        <p:txBody>
          <a:bodyPr>
            <a:noAutofit/>
          </a:bodyPr>
          <a:lstStyle/>
          <a:p>
            <a:r>
              <a:rPr lang="it-IT" sz="2400" dirty="0"/>
              <a:t>L’</a:t>
            </a:r>
            <a:r>
              <a:rPr lang="it-IT" sz="2400" b="1" dirty="0">
                <a:solidFill>
                  <a:srgbClr val="FF0000"/>
                </a:solidFill>
              </a:rPr>
              <a:t>efficienza </a:t>
            </a:r>
            <a:r>
              <a:rPr lang="it-IT" sz="2400" dirty="0"/>
              <a:t>viene definita come rapporto tra prestazioni/risorse. E’ relativa all’impiego economico delle risorse nel processo produttivo. E’ misurata dal numero di prestazioni realizzate da un’unità di fattore produttivo impiegato (ad esempio il numero di visite per ora di lavoro medico).</a:t>
            </a:r>
          </a:p>
          <a:p>
            <a:r>
              <a:rPr lang="it-IT" sz="2400" dirty="0"/>
              <a:t>L’</a:t>
            </a:r>
            <a:r>
              <a:rPr lang="it-IT" sz="2400" b="1" dirty="0">
                <a:solidFill>
                  <a:srgbClr val="FF0000"/>
                </a:solidFill>
              </a:rPr>
              <a:t>efficacia</a:t>
            </a:r>
            <a:r>
              <a:rPr lang="it-IT" sz="2400" dirty="0"/>
              <a:t> viene definita come rapporto tra salute/prestazioni. Misura il contributo dei servizi sanitari al miglioramento dello stato di salute.</a:t>
            </a:r>
          </a:p>
          <a:p>
            <a:r>
              <a:rPr lang="it-IT" sz="2400" dirty="0"/>
              <a:t>I </a:t>
            </a:r>
            <a:r>
              <a:rPr lang="it-IT" sz="2400" b="1" dirty="0">
                <a:solidFill>
                  <a:srgbClr val="FF0000"/>
                </a:solidFill>
              </a:rPr>
              <a:t>costi </a:t>
            </a:r>
            <a:r>
              <a:rPr lang="it-IT" sz="2400" dirty="0"/>
              <a:t>hanno come principale indicatore la spesa sanitaria totale pro capite.</a:t>
            </a:r>
          </a:p>
          <a:p>
            <a:r>
              <a:rPr lang="it-IT" sz="2400" dirty="0"/>
              <a:t>L’</a:t>
            </a:r>
            <a:r>
              <a:rPr lang="it-IT" sz="2400" b="1" dirty="0">
                <a:solidFill>
                  <a:srgbClr val="FF0000"/>
                </a:solidFill>
              </a:rPr>
              <a:t>equità</a:t>
            </a:r>
            <a:r>
              <a:rPr lang="it-IT" sz="2400" dirty="0"/>
              <a:t>, ovvero l’uguaglianza di accesso alle cure sanitarie.</a:t>
            </a:r>
          </a:p>
        </p:txBody>
      </p:sp>
      <p:sp>
        <p:nvSpPr>
          <p:cNvPr id="2" name="Titolo 1">
            <a:extLst>
              <a:ext uri="{FF2B5EF4-FFF2-40B4-BE49-F238E27FC236}">
                <a16:creationId xmlns:a16="http://schemas.microsoft.com/office/drawing/2014/main" xmlns="" id="{FFF97CB5-9EE7-4246-8580-B5796D5DE986}"/>
              </a:ext>
            </a:extLst>
          </p:cNvPr>
          <p:cNvSpPr>
            <a:spLocks noGrp="1"/>
          </p:cNvSpPr>
          <p:nvPr>
            <p:ph type="title"/>
          </p:nvPr>
        </p:nvSpPr>
        <p:spPr>
          <a:xfrm>
            <a:off x="866216" y="973668"/>
            <a:ext cx="7269008" cy="706964"/>
          </a:xfrm>
        </p:spPr>
        <p:txBody>
          <a:bodyPr>
            <a:normAutofit fontScale="90000"/>
          </a:bodyPr>
          <a:lstStyle/>
          <a:p>
            <a:r>
              <a:rPr lang="it-IT" b="1" dirty="0">
                <a:solidFill>
                  <a:srgbClr val="FFFF00"/>
                </a:solidFill>
              </a:rPr>
              <a:t>L’efficienza, l’efficacia,  i costi, l’equità</a:t>
            </a:r>
          </a:p>
        </p:txBody>
      </p:sp>
    </p:spTree>
    <p:extLst>
      <p:ext uri="{BB962C8B-B14F-4D97-AF65-F5344CB8AC3E}">
        <p14:creationId xmlns:p14="http://schemas.microsoft.com/office/powerpoint/2010/main" val="3766099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715F60-2B46-4C25-85C6-594B719FBA81}"/>
              </a:ext>
            </a:extLst>
          </p:cNvPr>
          <p:cNvSpPr>
            <a:spLocks noGrp="1"/>
          </p:cNvSpPr>
          <p:nvPr>
            <p:ph idx="1"/>
          </p:nvPr>
        </p:nvSpPr>
        <p:spPr>
          <a:xfrm>
            <a:off x="528507" y="2603501"/>
            <a:ext cx="8078598" cy="2656397"/>
          </a:xfrm>
          <a:solidFill>
            <a:srgbClr val="99FF66"/>
          </a:solidFill>
        </p:spPr>
        <p:txBody>
          <a:bodyPr/>
          <a:lstStyle/>
          <a:p>
            <a:r>
              <a:rPr lang="it-IT" sz="3200" dirty="0"/>
              <a:t>1) il sistema mutualistico (o delle assicurazioni sociali di malattia) </a:t>
            </a:r>
          </a:p>
          <a:p>
            <a:r>
              <a:rPr lang="it-IT" sz="3200" dirty="0"/>
              <a:t>2) il servizio sanitario nazionale</a:t>
            </a:r>
          </a:p>
          <a:p>
            <a:r>
              <a:rPr lang="it-IT" sz="3200" dirty="0"/>
              <a:t>3) le assicurazioni private di malattia</a:t>
            </a:r>
          </a:p>
          <a:p>
            <a:endParaRPr lang="it-IT" dirty="0"/>
          </a:p>
        </p:txBody>
      </p:sp>
      <p:sp>
        <p:nvSpPr>
          <p:cNvPr id="2" name="Titolo 1">
            <a:extLst>
              <a:ext uri="{FF2B5EF4-FFF2-40B4-BE49-F238E27FC236}">
                <a16:creationId xmlns:a16="http://schemas.microsoft.com/office/drawing/2014/main" xmlns="" id="{D286EC74-800C-438E-9568-FF988E66FB80}"/>
              </a:ext>
            </a:extLst>
          </p:cNvPr>
          <p:cNvSpPr>
            <a:spLocks noGrp="1"/>
          </p:cNvSpPr>
          <p:nvPr>
            <p:ph type="title"/>
          </p:nvPr>
        </p:nvSpPr>
        <p:spPr/>
        <p:txBody>
          <a:bodyPr/>
          <a:lstStyle/>
          <a:p>
            <a:pPr algn="ctr"/>
            <a:r>
              <a:rPr lang="it-IT" b="1" dirty="0">
                <a:solidFill>
                  <a:srgbClr val="FFFF00"/>
                </a:solidFill>
              </a:rPr>
              <a:t>Tre modelli dei sistemi sanitari</a:t>
            </a:r>
          </a:p>
        </p:txBody>
      </p:sp>
    </p:spTree>
    <p:extLst>
      <p:ext uri="{BB962C8B-B14F-4D97-AF65-F5344CB8AC3E}">
        <p14:creationId xmlns:p14="http://schemas.microsoft.com/office/powerpoint/2010/main" val="2127319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A308DABB-435D-4538-B6FF-783E86BEC64C}"/>
              </a:ext>
            </a:extLst>
          </p:cNvPr>
          <p:cNvSpPr>
            <a:spLocks noGrp="1"/>
          </p:cNvSpPr>
          <p:nvPr>
            <p:ph idx="1"/>
          </p:nvPr>
        </p:nvSpPr>
        <p:spPr>
          <a:xfrm>
            <a:off x="866216" y="2603500"/>
            <a:ext cx="7457761" cy="3981858"/>
          </a:xfrm>
          <a:solidFill>
            <a:srgbClr val="66FFFF"/>
          </a:solidFill>
        </p:spPr>
        <p:txBody>
          <a:bodyPr>
            <a:noAutofit/>
          </a:bodyPr>
          <a:lstStyle/>
          <a:p>
            <a:r>
              <a:rPr lang="it-IT" sz="2400" dirty="0"/>
              <a:t>1) in termini di </a:t>
            </a:r>
            <a:r>
              <a:rPr lang="it-IT" sz="2400" b="1" dirty="0">
                <a:solidFill>
                  <a:srgbClr val="FF0000"/>
                </a:solidFill>
              </a:rPr>
              <a:t>copertura</a:t>
            </a:r>
            <a:r>
              <a:rPr lang="it-IT" sz="2400" dirty="0"/>
              <a:t>: nel primo modello i principali destinatari sono i lavoratori, nel secondo modello l’intera popolazione;</a:t>
            </a:r>
          </a:p>
          <a:p>
            <a:r>
              <a:rPr lang="it-IT" sz="2400" dirty="0"/>
              <a:t>2) nel sistema mutualistico il principale </a:t>
            </a:r>
            <a:r>
              <a:rPr lang="it-IT" sz="2400" b="1" dirty="0">
                <a:solidFill>
                  <a:srgbClr val="FF0000"/>
                </a:solidFill>
              </a:rPr>
              <a:t>erogatore di prestazioni </a:t>
            </a:r>
            <a:r>
              <a:rPr lang="it-IT" sz="2400" dirty="0"/>
              <a:t>e servizi - le mutue assicurative – è privato o parastatale,; nei sistemi sanitari nazionali è lo stato che si fa  carico della gestione e dell’erogazione dell’assistenza sanitaria;</a:t>
            </a:r>
          </a:p>
          <a:p>
            <a:r>
              <a:rPr lang="it-IT" sz="2400" dirty="0"/>
              <a:t>3) il meccanismo di </a:t>
            </a:r>
            <a:r>
              <a:rPr lang="it-IT" sz="2400" b="1" dirty="0">
                <a:solidFill>
                  <a:srgbClr val="FF0000"/>
                </a:solidFill>
              </a:rPr>
              <a:t>finanziamento</a:t>
            </a:r>
            <a:r>
              <a:rPr lang="it-IT" sz="2400" dirty="0"/>
              <a:t> è differente: nel primo è contributivo, nel secondo fiscale.</a:t>
            </a:r>
          </a:p>
        </p:txBody>
      </p:sp>
      <p:sp>
        <p:nvSpPr>
          <p:cNvPr id="2" name="Titolo 1">
            <a:extLst>
              <a:ext uri="{FF2B5EF4-FFF2-40B4-BE49-F238E27FC236}">
                <a16:creationId xmlns:a16="http://schemas.microsoft.com/office/drawing/2014/main" xmlns="" id="{D054C85D-0478-404A-859B-8A4F1C8BDE7F}"/>
              </a:ext>
            </a:extLst>
          </p:cNvPr>
          <p:cNvSpPr>
            <a:spLocks noGrp="1"/>
          </p:cNvSpPr>
          <p:nvPr>
            <p:ph type="title"/>
          </p:nvPr>
        </p:nvSpPr>
        <p:spPr/>
        <p:txBody>
          <a:bodyPr>
            <a:normAutofit fontScale="90000"/>
          </a:bodyPr>
          <a:lstStyle/>
          <a:p>
            <a:pPr algn="ctr"/>
            <a:r>
              <a:rPr lang="it-IT" b="1" dirty="0">
                <a:solidFill>
                  <a:srgbClr val="FFFF00"/>
                </a:solidFill>
              </a:rPr>
              <a:t>I modelli sanitari mutualistico e nazionale si differenziano:</a:t>
            </a:r>
            <a:br>
              <a:rPr lang="it-IT" b="1" dirty="0">
                <a:solidFill>
                  <a:srgbClr val="FFFF00"/>
                </a:solidFill>
              </a:rPr>
            </a:br>
            <a:endParaRPr lang="it-IT" b="1" dirty="0">
              <a:solidFill>
                <a:srgbClr val="FFFF00"/>
              </a:solidFill>
            </a:endParaRPr>
          </a:p>
        </p:txBody>
      </p:sp>
    </p:spTree>
    <p:extLst>
      <p:ext uri="{BB962C8B-B14F-4D97-AF65-F5344CB8AC3E}">
        <p14:creationId xmlns:p14="http://schemas.microsoft.com/office/powerpoint/2010/main" val="335602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541AB53D-065B-4188-9F65-444A3F4D2F36}"/>
              </a:ext>
            </a:extLst>
          </p:cNvPr>
          <p:cNvSpPr>
            <a:spLocks noGrp="1"/>
          </p:cNvSpPr>
          <p:nvPr>
            <p:ph idx="1"/>
          </p:nvPr>
        </p:nvSpPr>
        <p:spPr>
          <a:xfrm>
            <a:off x="818031" y="2315361"/>
            <a:ext cx="7392694" cy="4311942"/>
          </a:xfrm>
          <a:solidFill>
            <a:schemeClr val="accent5">
              <a:lumMod val="20000"/>
              <a:lumOff val="80000"/>
            </a:schemeClr>
          </a:solidFill>
        </p:spPr>
        <p:txBody>
          <a:bodyPr>
            <a:noAutofit/>
          </a:bodyPr>
          <a:lstStyle/>
          <a:p>
            <a:r>
              <a:rPr lang="it-IT" sz="2400" dirty="0"/>
              <a:t>All’interno dei sistemi di Welfare, accanto ai sistemi sanitari, vengono in genere garantite almeno due prestazioni monetarie connesse alla tutela della salute:</a:t>
            </a:r>
          </a:p>
          <a:p>
            <a:r>
              <a:rPr lang="it-IT" sz="2400" dirty="0"/>
              <a:t>1) indennità di </a:t>
            </a:r>
            <a:r>
              <a:rPr lang="it-IT" sz="2400" b="1" dirty="0">
                <a:solidFill>
                  <a:srgbClr val="FF0000"/>
                </a:solidFill>
              </a:rPr>
              <a:t>malattia</a:t>
            </a:r>
          </a:p>
          <a:p>
            <a:r>
              <a:rPr lang="it-IT" sz="2400" dirty="0"/>
              <a:t>2)indennità di </a:t>
            </a:r>
            <a:r>
              <a:rPr lang="it-IT" sz="2400" b="1" dirty="0">
                <a:solidFill>
                  <a:srgbClr val="FF0000"/>
                </a:solidFill>
              </a:rPr>
              <a:t>maternità.</a:t>
            </a:r>
          </a:p>
          <a:p>
            <a:r>
              <a:rPr lang="it-IT" sz="2400" dirty="0"/>
              <a:t>1) Consiste in una somma che viene pagata in sostituzione della retribuzione ai lavoratori che si ammalano;</a:t>
            </a:r>
          </a:p>
          <a:p>
            <a:r>
              <a:rPr lang="it-IT" sz="2400" dirty="0"/>
              <a:t>2) è un diritto che viene dato alle lavoratrici madri e che permette loro di assentarsi per un periodo definito dal posto di lavoro</a:t>
            </a:r>
          </a:p>
        </p:txBody>
      </p:sp>
      <p:sp>
        <p:nvSpPr>
          <p:cNvPr id="2" name="Titolo 1">
            <a:extLst>
              <a:ext uri="{FF2B5EF4-FFF2-40B4-BE49-F238E27FC236}">
                <a16:creationId xmlns:a16="http://schemas.microsoft.com/office/drawing/2014/main" xmlns="" id="{DE6A4489-CF4C-4F64-ABF7-115EDC74DDD1}"/>
              </a:ext>
            </a:extLst>
          </p:cNvPr>
          <p:cNvSpPr>
            <a:spLocks noGrp="1"/>
          </p:cNvSpPr>
          <p:nvPr>
            <p:ph type="title"/>
          </p:nvPr>
        </p:nvSpPr>
        <p:spPr/>
        <p:txBody>
          <a:bodyPr/>
          <a:lstStyle/>
          <a:p>
            <a:pPr algn="ctr"/>
            <a:r>
              <a:rPr lang="it-IT" b="1" dirty="0">
                <a:solidFill>
                  <a:srgbClr val="FFFF00"/>
                </a:solidFill>
              </a:rPr>
              <a:t>Prestazioni monetarie</a:t>
            </a:r>
          </a:p>
        </p:txBody>
      </p:sp>
    </p:spTree>
    <p:extLst>
      <p:ext uri="{BB962C8B-B14F-4D97-AF65-F5344CB8AC3E}">
        <p14:creationId xmlns:p14="http://schemas.microsoft.com/office/powerpoint/2010/main" val="247420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6719" y="2474976"/>
            <a:ext cx="7884593" cy="3593592"/>
          </a:xfrm>
          <a:solidFill>
            <a:srgbClr val="FFFF00"/>
          </a:solidFill>
        </p:spPr>
        <p:txBody>
          <a:bodyPr>
            <a:noAutofit/>
          </a:bodyPr>
          <a:lstStyle/>
          <a:p>
            <a:pPr algn="just">
              <a:buAutoNum type="arabicParenR"/>
            </a:pPr>
            <a:r>
              <a:rPr lang="it-IT" sz="2800" dirty="0" smtClean="0">
                <a:solidFill>
                  <a:schemeClr val="tx1"/>
                </a:solidFill>
              </a:rPr>
              <a:t>I cittadini</a:t>
            </a:r>
          </a:p>
          <a:p>
            <a:pPr algn="just">
              <a:buAutoNum type="arabicParenR"/>
            </a:pPr>
            <a:r>
              <a:rPr lang="it-IT" sz="2800" dirty="0" smtClean="0">
                <a:solidFill>
                  <a:schemeClr val="tx1"/>
                </a:solidFill>
              </a:rPr>
              <a:t>Gli organi centrali dello Stato e quelli periferici</a:t>
            </a:r>
          </a:p>
          <a:p>
            <a:pPr algn="just">
              <a:buAutoNum type="arabicParenR"/>
            </a:pPr>
            <a:r>
              <a:rPr lang="it-IT" sz="2800" dirty="0" smtClean="0">
                <a:solidFill>
                  <a:schemeClr val="tx1"/>
                </a:solidFill>
              </a:rPr>
              <a:t>I soggetti economico-finanziari che acquistano e vendono le prestazioni (soggetti pubblici e privati come mutue, assicurazioni, casse malattia)</a:t>
            </a:r>
          </a:p>
          <a:p>
            <a:pPr algn="just">
              <a:buAutoNum type="arabicParenR"/>
            </a:pPr>
            <a:r>
              <a:rPr lang="it-IT" sz="2800" dirty="0" smtClean="0">
                <a:solidFill>
                  <a:schemeClr val="tx1"/>
                </a:solidFill>
              </a:rPr>
              <a:t>Le strutture di erogazione dei servizi: ospedali, ambulatori, operatori singoli e associati, laboratori…</a:t>
            </a:r>
            <a:endParaRPr lang="it-IT" sz="2800" dirty="0">
              <a:solidFill>
                <a:schemeClr val="tx1"/>
              </a:solidFill>
            </a:endParaRPr>
          </a:p>
        </p:txBody>
      </p:sp>
      <p:sp>
        <p:nvSpPr>
          <p:cNvPr id="2" name="Titolo 1"/>
          <p:cNvSpPr>
            <a:spLocks noGrp="1"/>
          </p:cNvSpPr>
          <p:nvPr>
            <p:ph type="title"/>
          </p:nvPr>
        </p:nvSpPr>
        <p:spPr>
          <a:xfrm>
            <a:off x="320040" y="973668"/>
            <a:ext cx="8540496" cy="706964"/>
          </a:xfrm>
        </p:spPr>
        <p:txBody>
          <a:bodyPr>
            <a:normAutofit fontScale="90000"/>
          </a:bodyPr>
          <a:lstStyle/>
          <a:p>
            <a:pPr algn="ctr"/>
            <a:r>
              <a:rPr lang="it-IT" b="1" dirty="0" smtClean="0">
                <a:solidFill>
                  <a:srgbClr val="FFFF00"/>
                </a:solidFill>
              </a:rPr>
              <a:t>I principali attori istituzionali di un sistema sanitario </a:t>
            </a:r>
            <a:endParaRPr lang="it-IT" b="1" dirty="0">
              <a:solidFill>
                <a:srgbClr val="FFFF00"/>
              </a:solidFill>
            </a:endParaRPr>
          </a:p>
        </p:txBody>
      </p:sp>
    </p:spTree>
    <p:extLst>
      <p:ext uri="{BB962C8B-B14F-4D97-AF65-F5344CB8AC3E}">
        <p14:creationId xmlns:p14="http://schemas.microsoft.com/office/powerpoint/2010/main" val="693473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56EB32C-9ADB-4F47-AEE7-7F2E74BFB2AF}"/>
              </a:ext>
            </a:extLst>
          </p:cNvPr>
          <p:cNvSpPr>
            <a:spLocks noGrp="1"/>
          </p:cNvSpPr>
          <p:nvPr>
            <p:ph idx="1"/>
          </p:nvPr>
        </p:nvSpPr>
        <p:spPr>
          <a:xfrm>
            <a:off x="484465" y="2365696"/>
            <a:ext cx="7789178" cy="3858935"/>
          </a:xfrm>
          <a:solidFill>
            <a:schemeClr val="accent3">
              <a:lumMod val="40000"/>
              <a:lumOff val="60000"/>
            </a:schemeClr>
          </a:solidFill>
        </p:spPr>
        <p:txBody>
          <a:bodyPr>
            <a:normAutofit fontScale="92500"/>
          </a:bodyPr>
          <a:lstStyle/>
          <a:p>
            <a:pPr marL="0" indent="0">
              <a:buNone/>
            </a:pPr>
            <a:r>
              <a:rPr lang="it-IT" sz="2400" dirty="0"/>
              <a:t>A partire dagli anni Trenta dell’Ottocento i paesi europei perseguirono </a:t>
            </a:r>
            <a:r>
              <a:rPr lang="it-IT" sz="2400" b="1" dirty="0">
                <a:solidFill>
                  <a:srgbClr val="FF0000"/>
                </a:solidFill>
              </a:rPr>
              <a:t>DUE principali obiettivi di politica sanitaria</a:t>
            </a:r>
            <a:r>
              <a:rPr lang="it-IT" sz="2400" dirty="0"/>
              <a:t>:</a:t>
            </a:r>
          </a:p>
          <a:p>
            <a:r>
              <a:rPr lang="it-IT" sz="2400" dirty="0"/>
              <a:t>1) la neutralizzazione di veicoli di contagio</a:t>
            </a:r>
          </a:p>
          <a:p>
            <a:r>
              <a:rPr lang="it-IT" sz="2400" dirty="0"/>
              <a:t>2) la soppressione di ogni potenziale fonte di miasma.</a:t>
            </a:r>
          </a:p>
          <a:p>
            <a:pPr marL="0" indent="0">
              <a:buNone/>
            </a:pPr>
            <a:r>
              <a:rPr lang="it-IT" sz="2400" dirty="0"/>
              <a:t>  Essi erano ritenuti responsabili della spirale epidemica.</a:t>
            </a:r>
          </a:p>
          <a:p>
            <a:pPr marL="0" indent="0">
              <a:buNone/>
            </a:pPr>
            <a:r>
              <a:rPr lang="it-IT" sz="2400" dirty="0"/>
              <a:t>Il peggioramento delle condizioni lavorative e i maggiori rischi di infortunio sul lavoro connessi al processo di industrializzazione determinarono interventi e misure di assistenza e di prevenzione in campo sanitario, e in seguito favorirono l’introduzione di un’assicurazione sociale obbligatoria contro i rischi di infortunio.</a:t>
            </a:r>
          </a:p>
          <a:p>
            <a:endParaRPr lang="it-IT" dirty="0"/>
          </a:p>
        </p:txBody>
      </p:sp>
      <p:sp>
        <p:nvSpPr>
          <p:cNvPr id="2" name="Titolo 1">
            <a:extLst>
              <a:ext uri="{FF2B5EF4-FFF2-40B4-BE49-F238E27FC236}">
                <a16:creationId xmlns:a16="http://schemas.microsoft.com/office/drawing/2014/main" xmlns="" id="{440E23E3-ACF9-47B3-A1BB-86352503A43C}"/>
              </a:ext>
            </a:extLst>
          </p:cNvPr>
          <p:cNvSpPr>
            <a:spLocks noGrp="1"/>
          </p:cNvSpPr>
          <p:nvPr>
            <p:ph type="title"/>
          </p:nvPr>
        </p:nvSpPr>
        <p:spPr>
          <a:xfrm>
            <a:off x="635466" y="973668"/>
            <a:ext cx="8116349" cy="706964"/>
          </a:xfrm>
        </p:spPr>
        <p:txBody>
          <a:bodyPr>
            <a:normAutofit fontScale="90000"/>
          </a:bodyPr>
          <a:lstStyle/>
          <a:p>
            <a:pPr algn="ctr"/>
            <a:r>
              <a:rPr lang="it-IT" b="1" dirty="0">
                <a:solidFill>
                  <a:srgbClr val="FFFF00"/>
                </a:solidFill>
              </a:rPr>
              <a:t>Una panoramica storica. Origine ed evoluzione dei sistemi sanitari nel secondo dopoguerra.</a:t>
            </a:r>
          </a:p>
        </p:txBody>
      </p:sp>
    </p:spTree>
    <p:extLst>
      <p:ext uri="{BB962C8B-B14F-4D97-AF65-F5344CB8AC3E}">
        <p14:creationId xmlns:p14="http://schemas.microsoft.com/office/powerpoint/2010/main" val="1474980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9184" y="2462784"/>
            <a:ext cx="8394192" cy="3633216"/>
          </a:xfrm>
          <a:solidFill>
            <a:schemeClr val="accent5">
              <a:lumMod val="60000"/>
              <a:lumOff val="40000"/>
            </a:schemeClr>
          </a:solidFill>
        </p:spPr>
        <p:txBody>
          <a:bodyPr>
            <a:normAutofit/>
          </a:bodyPr>
          <a:lstStyle/>
          <a:p>
            <a:pPr marL="0" indent="0" algn="just">
              <a:buNone/>
            </a:pPr>
            <a:r>
              <a:rPr lang="it-IT" sz="2400" dirty="0" smtClean="0"/>
              <a:t>Svolgono </a:t>
            </a:r>
            <a:r>
              <a:rPr lang="it-IT" sz="2400" b="1" dirty="0" smtClean="0">
                <a:solidFill>
                  <a:srgbClr val="FF0000"/>
                </a:solidFill>
              </a:rPr>
              <a:t>attività di sostegno e consulenza </a:t>
            </a:r>
            <a:r>
              <a:rPr lang="it-IT" sz="2400" dirty="0" smtClean="0"/>
              <a:t>per le persone in cerca di occupazione o per chi ha perso il proprio posto di lavoro.</a:t>
            </a:r>
          </a:p>
          <a:p>
            <a:pPr marL="0" indent="0" algn="just">
              <a:buNone/>
            </a:pPr>
            <a:r>
              <a:rPr lang="it-IT" sz="2400" dirty="0" smtClean="0"/>
              <a:t>Essi svolgono una serie di </a:t>
            </a:r>
            <a:r>
              <a:rPr lang="it-IT" sz="2400" b="1" dirty="0">
                <a:solidFill>
                  <a:srgbClr val="FF0000"/>
                </a:solidFill>
              </a:rPr>
              <a:t>funzioni</a:t>
            </a:r>
            <a:r>
              <a:rPr lang="it-IT" sz="2400" dirty="0" smtClean="0"/>
              <a:t>: </a:t>
            </a:r>
          </a:p>
          <a:p>
            <a:pPr algn="just">
              <a:buAutoNum type="alphaLcParenR"/>
            </a:pPr>
            <a:r>
              <a:rPr lang="it-IT" sz="2400" dirty="0" smtClean="0"/>
              <a:t>Accoglienza </a:t>
            </a:r>
          </a:p>
          <a:p>
            <a:pPr algn="just">
              <a:buAutoNum type="alphaLcParenR"/>
            </a:pPr>
            <a:r>
              <a:rPr lang="it-IT" sz="2400" dirty="0" smtClean="0"/>
              <a:t>Orientamento e consulenza</a:t>
            </a:r>
          </a:p>
          <a:p>
            <a:pPr algn="just">
              <a:buAutoNum type="alphaLcParenR"/>
            </a:pPr>
            <a:r>
              <a:rPr lang="it-IT" sz="2400" dirty="0" smtClean="0"/>
              <a:t>Servizi di incontro domanda e offerta di lavoro</a:t>
            </a:r>
          </a:p>
          <a:p>
            <a:pPr algn="just">
              <a:buAutoNum type="alphaLcParenR"/>
            </a:pPr>
            <a:r>
              <a:rPr lang="it-IT" sz="2400" dirty="0" smtClean="0"/>
              <a:t>Attività amministrative</a:t>
            </a:r>
            <a:endParaRPr lang="it-IT" sz="2400" dirty="0"/>
          </a:p>
        </p:txBody>
      </p:sp>
      <p:sp>
        <p:nvSpPr>
          <p:cNvPr id="2" name="Titolo 1"/>
          <p:cNvSpPr>
            <a:spLocks noGrp="1"/>
          </p:cNvSpPr>
          <p:nvPr>
            <p:ph type="title"/>
          </p:nvPr>
        </p:nvSpPr>
        <p:spPr/>
        <p:txBody>
          <a:bodyPr/>
          <a:lstStyle/>
          <a:p>
            <a:pPr algn="ctr"/>
            <a:r>
              <a:rPr lang="it-IT" b="1" dirty="0" smtClean="0">
                <a:solidFill>
                  <a:srgbClr val="FFFF00"/>
                </a:solidFill>
              </a:rPr>
              <a:t>I servizi all’impiego</a:t>
            </a:r>
            <a:endParaRPr lang="it-IT" b="1" dirty="0">
              <a:solidFill>
                <a:srgbClr val="FFFF00"/>
              </a:solidFill>
            </a:endParaRPr>
          </a:p>
        </p:txBody>
      </p:sp>
    </p:spTree>
    <p:extLst>
      <p:ext uri="{BB962C8B-B14F-4D97-AF65-F5344CB8AC3E}">
        <p14:creationId xmlns:p14="http://schemas.microsoft.com/office/powerpoint/2010/main" val="676173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9823FEF7-569D-49A0-BBEF-245419CFF760}"/>
              </a:ext>
            </a:extLst>
          </p:cNvPr>
          <p:cNvSpPr>
            <a:spLocks noGrp="1"/>
          </p:cNvSpPr>
          <p:nvPr>
            <p:ph idx="1"/>
          </p:nvPr>
        </p:nvSpPr>
        <p:spPr>
          <a:xfrm>
            <a:off x="471880" y="2357306"/>
            <a:ext cx="8116349" cy="4128838"/>
          </a:xfrm>
          <a:solidFill>
            <a:srgbClr val="99CCFF"/>
          </a:solidFill>
        </p:spPr>
        <p:txBody>
          <a:bodyPr>
            <a:noAutofit/>
          </a:bodyPr>
          <a:lstStyle/>
          <a:p>
            <a:pPr marL="0" indent="0">
              <a:buNone/>
            </a:pPr>
            <a:r>
              <a:rPr lang="it-IT" sz="2200" dirty="0"/>
              <a:t>Nella fase originaria di sviluppo della sanità hanno avuto un ruolo di rilievo anche le chiese, gli istituti di beneficienza e i vari movimenti popolari.</a:t>
            </a:r>
          </a:p>
          <a:p>
            <a:pPr marL="0" indent="0">
              <a:buNone/>
            </a:pPr>
            <a:r>
              <a:rPr lang="it-IT" sz="2200" dirty="0"/>
              <a:t>I movimenti politico-religiosi sperimentarono le prime forme di mutualismo sanitario-</a:t>
            </a:r>
          </a:p>
          <a:p>
            <a:pPr marL="0" indent="0">
              <a:buNone/>
            </a:pPr>
            <a:r>
              <a:rPr lang="it-IT" sz="2200" dirty="0"/>
              <a:t>Di fronte a queste forme di mutualismo in campo sanitario, lo stato venne stimolato a emanare provvedimenti di legge per regolare la disciplina del mutuo soccorso.</a:t>
            </a:r>
          </a:p>
          <a:p>
            <a:pPr marL="0" indent="0">
              <a:buNone/>
            </a:pPr>
            <a:r>
              <a:rPr lang="it-IT" sz="2200" dirty="0"/>
              <a:t>Al mutualismo sanitario a carattere volontario seguì l’introduzione dell’</a:t>
            </a:r>
            <a:r>
              <a:rPr lang="it-IT" sz="2200" b="1" dirty="0">
                <a:solidFill>
                  <a:srgbClr val="FF0000"/>
                </a:solidFill>
              </a:rPr>
              <a:t>assicurazione pubblica e obbligatoria contro le malattie </a:t>
            </a:r>
            <a:r>
              <a:rPr lang="it-IT" sz="2200" dirty="0"/>
              <a:t>che ha rappresentato il punto di svolta nell’evoluzione dei moderni sistemi sanitari.</a:t>
            </a:r>
          </a:p>
        </p:txBody>
      </p:sp>
      <p:sp>
        <p:nvSpPr>
          <p:cNvPr id="2" name="Rettangolo 1"/>
          <p:cNvSpPr/>
          <p:nvPr/>
        </p:nvSpPr>
        <p:spPr>
          <a:xfrm>
            <a:off x="530352" y="789355"/>
            <a:ext cx="8046720" cy="1077218"/>
          </a:xfrm>
          <a:prstGeom prst="rect">
            <a:avLst/>
          </a:prstGeom>
        </p:spPr>
        <p:txBody>
          <a:bodyPr wrap="square">
            <a:spAutoFit/>
          </a:bodyPr>
          <a:lstStyle/>
          <a:p>
            <a:pPr algn="ctr"/>
            <a:r>
              <a:rPr lang="it-IT" sz="3200" b="1" dirty="0">
                <a:solidFill>
                  <a:srgbClr val="FFFF00"/>
                </a:solidFill>
              </a:rPr>
              <a:t>Una panoramica storica. Origine ed evoluzione dei sistemi sanitari nel secondo </a:t>
            </a:r>
            <a:r>
              <a:rPr lang="it-IT" sz="3200" b="1" dirty="0" smtClean="0">
                <a:solidFill>
                  <a:srgbClr val="FFFF00"/>
                </a:solidFill>
              </a:rPr>
              <a:t>dopoguerra</a:t>
            </a:r>
            <a:endParaRPr lang="it-IT" b="1" dirty="0"/>
          </a:p>
        </p:txBody>
      </p:sp>
    </p:spTree>
    <p:extLst>
      <p:ext uri="{BB962C8B-B14F-4D97-AF65-F5344CB8AC3E}">
        <p14:creationId xmlns:p14="http://schemas.microsoft.com/office/powerpoint/2010/main" val="2947716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9456" y="2603500"/>
            <a:ext cx="8513064" cy="4041140"/>
          </a:xfrm>
          <a:solidFill>
            <a:srgbClr val="FFFF66"/>
          </a:solidFill>
        </p:spPr>
        <p:txBody>
          <a:bodyPr>
            <a:normAutofit fontScale="85000" lnSpcReduction="20000"/>
          </a:bodyPr>
          <a:lstStyle/>
          <a:p>
            <a:pPr marL="0" indent="0" algn="just">
              <a:buNone/>
            </a:pPr>
            <a:r>
              <a:rPr lang="it-IT" dirty="0" smtClean="0">
                <a:solidFill>
                  <a:schemeClr val="tx1"/>
                </a:solidFill>
              </a:rPr>
              <a:t>L’assicurazione obbligatoria si distingueva dalle tradizionali istituzioni di beneficienza pubblica, privata e religiosa per il fatto di offrire prestazioni su base non più locale, ma nazionale.</a:t>
            </a:r>
          </a:p>
          <a:p>
            <a:pPr marL="0" indent="0" algn="just">
              <a:buNone/>
            </a:pPr>
            <a:r>
              <a:rPr lang="it-IT" dirty="0" smtClean="0">
                <a:solidFill>
                  <a:schemeClr val="tx1"/>
                </a:solidFill>
              </a:rPr>
              <a:t>Essa creava un </a:t>
            </a:r>
            <a:r>
              <a:rPr lang="it-IT" b="1" dirty="0" smtClean="0">
                <a:solidFill>
                  <a:srgbClr val="FF0000"/>
                </a:solidFill>
              </a:rPr>
              <a:t>nuovo diritto sociale all’assistenza in caso di malattia, disciplinato e protetto dalla legge.</a:t>
            </a:r>
            <a:r>
              <a:rPr lang="it-IT" dirty="0" smtClean="0">
                <a:solidFill>
                  <a:schemeClr val="tx1"/>
                </a:solidFill>
              </a:rPr>
              <a:t> Tale diritto imponeva come contropartita il dovere di contribuzione da parte di ogni potenziale beneficiario.</a:t>
            </a:r>
          </a:p>
          <a:p>
            <a:pPr marL="0" indent="0" algn="just">
              <a:buNone/>
            </a:pPr>
            <a:r>
              <a:rPr lang="it-IT" dirty="0" smtClean="0">
                <a:solidFill>
                  <a:schemeClr val="tx1"/>
                </a:solidFill>
              </a:rPr>
              <a:t>In Italia furono attuati vari tentativi di riforma prima di arrivare all’introduzione dell’assicurazione obbligatoria (o del servizio sanitario nazionale).</a:t>
            </a:r>
          </a:p>
          <a:p>
            <a:pPr marL="0" indent="0" algn="just">
              <a:buNone/>
            </a:pPr>
            <a:r>
              <a:rPr lang="it-IT" dirty="0" smtClean="0">
                <a:solidFill>
                  <a:schemeClr val="tx1"/>
                </a:solidFill>
              </a:rPr>
              <a:t>Nel periodo che va dall’inizio del XX secolo alla Seconda Guerra Mondiale il settore sanitario ha registrato una crescita progressiva . La professione medica si è specializzata e organizzata.</a:t>
            </a:r>
          </a:p>
          <a:p>
            <a:pPr marL="0" indent="0" algn="just">
              <a:buNone/>
            </a:pPr>
            <a:r>
              <a:rPr lang="it-IT" dirty="0" smtClean="0">
                <a:solidFill>
                  <a:schemeClr val="tx1"/>
                </a:solidFill>
              </a:rPr>
              <a:t>A partire dagli </a:t>
            </a:r>
            <a:r>
              <a:rPr lang="it-IT" b="1" dirty="0">
                <a:solidFill>
                  <a:srgbClr val="FF0000"/>
                </a:solidFill>
              </a:rPr>
              <a:t>anni ‘50 </a:t>
            </a:r>
            <a:r>
              <a:rPr lang="it-IT" dirty="0" smtClean="0">
                <a:solidFill>
                  <a:schemeClr val="tx1"/>
                </a:solidFill>
              </a:rPr>
              <a:t>il settore sanitario ha conosciuto in tutti i paesi industrializzati una </a:t>
            </a:r>
            <a:r>
              <a:rPr lang="it-IT" b="1" dirty="0">
                <a:solidFill>
                  <a:srgbClr val="FF0000"/>
                </a:solidFill>
              </a:rPr>
              <a:t>forte espansione sotto il profilo sia qualitativo che quantitativo.</a:t>
            </a:r>
          </a:p>
        </p:txBody>
      </p:sp>
      <p:sp>
        <p:nvSpPr>
          <p:cNvPr id="2" name="Titolo 1"/>
          <p:cNvSpPr>
            <a:spLocks noGrp="1"/>
          </p:cNvSpPr>
          <p:nvPr>
            <p:ph type="title"/>
          </p:nvPr>
        </p:nvSpPr>
        <p:spPr>
          <a:xfrm>
            <a:off x="466344" y="973668"/>
            <a:ext cx="8211312" cy="706964"/>
          </a:xfrm>
        </p:spPr>
        <p:txBody>
          <a:bodyPr>
            <a:normAutofit fontScale="90000"/>
          </a:bodyPr>
          <a:lstStyle/>
          <a:p>
            <a:pPr algn="ctr"/>
            <a:r>
              <a:rPr lang="it-IT" b="1" dirty="0">
                <a:solidFill>
                  <a:srgbClr val="FFFF00"/>
                </a:solidFill>
              </a:rPr>
              <a:t>Una panoramica storica. Origine ed evoluzione dei sistemi sanitari nel secondo dopoguerra</a:t>
            </a:r>
            <a:r>
              <a:rPr lang="it-IT" b="1" dirty="0"/>
              <a:t/>
            </a:r>
            <a:br>
              <a:rPr lang="it-IT" b="1" dirty="0"/>
            </a:br>
            <a:endParaRPr lang="it-IT" dirty="0"/>
          </a:p>
        </p:txBody>
      </p:sp>
    </p:spTree>
    <p:extLst>
      <p:ext uri="{BB962C8B-B14F-4D97-AF65-F5344CB8AC3E}">
        <p14:creationId xmlns:p14="http://schemas.microsoft.com/office/powerpoint/2010/main" val="2661719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2336" y="2450592"/>
            <a:ext cx="8430768" cy="4084320"/>
          </a:xfrm>
          <a:solidFill>
            <a:srgbClr val="66FF33"/>
          </a:solidFill>
        </p:spPr>
        <p:txBody>
          <a:bodyPr>
            <a:normAutofit fontScale="92500" lnSpcReduction="10000"/>
          </a:bodyPr>
          <a:lstStyle/>
          <a:p>
            <a:pPr marL="0" indent="0" algn="just">
              <a:buNone/>
            </a:pPr>
            <a:r>
              <a:rPr lang="it-IT" sz="2000" dirty="0" smtClean="0">
                <a:solidFill>
                  <a:schemeClr val="tx1"/>
                </a:solidFill>
              </a:rPr>
              <a:t>1) Un primo indicatore per cogliere questo processo dal punto di vista quantitativo è la percentuale di spesa sanitaria totale sul PIL.</a:t>
            </a:r>
          </a:p>
          <a:p>
            <a:pPr marL="0" indent="0" algn="just">
              <a:buNone/>
            </a:pPr>
            <a:r>
              <a:rPr lang="it-IT" sz="2000" dirty="0" smtClean="0">
                <a:solidFill>
                  <a:schemeClr val="tx1"/>
                </a:solidFill>
              </a:rPr>
              <a:t>Negli ultimi cinquant’anni  </a:t>
            </a:r>
            <a:r>
              <a:rPr lang="it-IT" sz="2000" b="1" dirty="0" smtClean="0">
                <a:solidFill>
                  <a:srgbClr val="FF0000"/>
                </a:solidFill>
              </a:rPr>
              <a:t>la spesa sanitaria nei paesi industrializzati e più che raddoppiata.</a:t>
            </a:r>
          </a:p>
          <a:p>
            <a:pPr marL="0" indent="0" algn="just">
              <a:buNone/>
            </a:pPr>
            <a:r>
              <a:rPr lang="it-IT" sz="2000" dirty="0" smtClean="0">
                <a:solidFill>
                  <a:schemeClr val="tx1"/>
                </a:solidFill>
              </a:rPr>
              <a:t>2) Un secondo indicatore è dato dai </a:t>
            </a:r>
            <a:r>
              <a:rPr lang="it-IT" sz="2000" b="1" dirty="0">
                <a:solidFill>
                  <a:srgbClr val="FF0000"/>
                </a:solidFill>
              </a:rPr>
              <a:t>tassi di occupazione nel settore sanitario e socioassistenziale </a:t>
            </a:r>
            <a:r>
              <a:rPr lang="it-IT" sz="2000" dirty="0" smtClean="0">
                <a:solidFill>
                  <a:schemeClr val="tx1"/>
                </a:solidFill>
              </a:rPr>
              <a:t>sul totale degli occupati. Dagli anni Sessanta agli anni Duemila tale percentuale </a:t>
            </a:r>
            <a:r>
              <a:rPr lang="it-IT" sz="2000" b="1" dirty="0">
                <a:solidFill>
                  <a:srgbClr val="FF0000"/>
                </a:solidFill>
              </a:rPr>
              <a:t>è aumentata in maniera consistente in tutti i paesi </a:t>
            </a:r>
            <a:r>
              <a:rPr lang="it-IT" sz="2000" b="1" dirty="0" smtClean="0">
                <a:solidFill>
                  <a:srgbClr val="FF0000"/>
                </a:solidFill>
              </a:rPr>
              <a:t>Ocse.</a:t>
            </a:r>
            <a:endParaRPr lang="it-IT" sz="2000" b="1" dirty="0">
              <a:solidFill>
                <a:srgbClr val="FF0000"/>
              </a:solidFill>
            </a:endParaRPr>
          </a:p>
          <a:p>
            <a:pPr marL="0" indent="0" algn="just">
              <a:buNone/>
            </a:pPr>
            <a:r>
              <a:rPr lang="it-IT" sz="2000" dirty="0" smtClean="0">
                <a:solidFill>
                  <a:schemeClr val="tx1"/>
                </a:solidFill>
              </a:rPr>
              <a:t>3) Un terzo indicatore è rappresentato dal </a:t>
            </a:r>
            <a:r>
              <a:rPr lang="it-IT" sz="2000" b="1" dirty="0">
                <a:solidFill>
                  <a:srgbClr val="FF0000"/>
                </a:solidFill>
              </a:rPr>
              <a:t>grado di copertura dell’assistenza sanitaria che è cresciuto progressivamente in tutti i paesi a partire dagli anni Sessanta.</a:t>
            </a:r>
          </a:p>
          <a:p>
            <a:pPr marL="0" indent="0" algn="just">
              <a:buNone/>
            </a:pPr>
            <a:r>
              <a:rPr lang="it-IT" sz="2000" dirty="0" smtClean="0">
                <a:solidFill>
                  <a:schemeClr val="tx1"/>
                </a:solidFill>
              </a:rPr>
              <a:t>L’innovazione più rilevante del lungo ciclo postbellico di espansione dei sistemi di Welfare è stata l’introduzione di un novo modello </a:t>
            </a:r>
            <a:r>
              <a:rPr lang="it-IT" sz="2000" dirty="0">
                <a:solidFill>
                  <a:schemeClr val="tx1"/>
                </a:solidFill>
              </a:rPr>
              <a:t>o</a:t>
            </a:r>
            <a:r>
              <a:rPr lang="it-IT" sz="2000" dirty="0" smtClean="0">
                <a:solidFill>
                  <a:schemeClr val="tx1"/>
                </a:solidFill>
              </a:rPr>
              <a:t>rganizzativo: il </a:t>
            </a:r>
            <a:r>
              <a:rPr lang="it-IT" sz="2000" b="1" dirty="0">
                <a:solidFill>
                  <a:srgbClr val="FF0000"/>
                </a:solidFill>
              </a:rPr>
              <a:t>servizio sanitario nazionale.</a:t>
            </a:r>
            <a:endParaRPr lang="it-IT" sz="2000" b="1" dirty="0">
              <a:solidFill>
                <a:srgbClr val="FF0000"/>
              </a:solidFill>
            </a:endParaRPr>
          </a:p>
        </p:txBody>
      </p:sp>
      <p:sp>
        <p:nvSpPr>
          <p:cNvPr id="2" name="Titolo 1"/>
          <p:cNvSpPr>
            <a:spLocks noGrp="1"/>
          </p:cNvSpPr>
          <p:nvPr>
            <p:ph type="title"/>
          </p:nvPr>
        </p:nvSpPr>
        <p:spPr>
          <a:xfrm>
            <a:off x="539496" y="973668"/>
            <a:ext cx="7991856" cy="706964"/>
          </a:xfrm>
        </p:spPr>
        <p:txBody>
          <a:bodyPr>
            <a:normAutofit fontScale="90000"/>
          </a:bodyPr>
          <a:lstStyle/>
          <a:p>
            <a:pPr algn="ctr"/>
            <a:r>
              <a:rPr lang="it-IT" b="1" dirty="0" smtClean="0">
                <a:solidFill>
                  <a:srgbClr val="FFFF00"/>
                </a:solidFill>
              </a:rPr>
              <a:t>L’espansione del settore sanitario </a:t>
            </a:r>
            <a:br>
              <a:rPr lang="it-IT" b="1" dirty="0" smtClean="0">
                <a:solidFill>
                  <a:srgbClr val="FFFF00"/>
                </a:solidFill>
              </a:rPr>
            </a:br>
            <a:r>
              <a:rPr lang="it-IT" b="1" dirty="0" smtClean="0">
                <a:solidFill>
                  <a:srgbClr val="FFFF00"/>
                </a:solidFill>
              </a:rPr>
              <a:t>dagli anni ‘50 in poi</a:t>
            </a:r>
            <a:endParaRPr lang="it-IT" b="1" dirty="0">
              <a:solidFill>
                <a:srgbClr val="FFFF00"/>
              </a:solidFill>
            </a:endParaRPr>
          </a:p>
        </p:txBody>
      </p:sp>
    </p:spTree>
    <p:extLst>
      <p:ext uri="{BB962C8B-B14F-4D97-AF65-F5344CB8AC3E}">
        <p14:creationId xmlns:p14="http://schemas.microsoft.com/office/powerpoint/2010/main" val="3603701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9768" y="2603500"/>
            <a:ext cx="8266176" cy="4053332"/>
          </a:xfrm>
          <a:solidFill>
            <a:schemeClr val="accent6">
              <a:lumMod val="40000"/>
              <a:lumOff val="60000"/>
            </a:schemeClr>
          </a:solidFill>
        </p:spPr>
        <p:txBody>
          <a:bodyPr>
            <a:normAutofit fontScale="92500" lnSpcReduction="20000"/>
          </a:bodyPr>
          <a:lstStyle/>
          <a:p>
            <a:pPr marL="0" indent="0" algn="just">
              <a:buNone/>
            </a:pPr>
            <a:r>
              <a:rPr lang="it-IT" b="1" dirty="0" smtClean="0">
                <a:solidFill>
                  <a:srgbClr val="FF0000"/>
                </a:solidFill>
              </a:rPr>
              <a:t>L’Italia è stato il primo paese dell’Europa meridionale a imboccare la strada dell’universalismo in campo sanitario </a:t>
            </a:r>
            <a:r>
              <a:rPr lang="it-IT" dirty="0" smtClean="0">
                <a:solidFill>
                  <a:schemeClr val="tx1"/>
                </a:solidFill>
              </a:rPr>
              <a:t>abolendo le casse mutue e </a:t>
            </a:r>
            <a:r>
              <a:rPr lang="it-IT" b="1" dirty="0">
                <a:solidFill>
                  <a:srgbClr val="FF0000"/>
                </a:solidFill>
              </a:rPr>
              <a:t>introducendo nel 1978 un servizio sanitario nazionale.</a:t>
            </a:r>
          </a:p>
          <a:p>
            <a:pPr marL="0" indent="0" algn="just">
              <a:buNone/>
            </a:pPr>
            <a:r>
              <a:rPr lang="it-IT" dirty="0" smtClean="0">
                <a:solidFill>
                  <a:schemeClr val="tx1"/>
                </a:solidFill>
              </a:rPr>
              <a:t>Un servizio sanitario nazionale tende a essere </a:t>
            </a:r>
            <a:r>
              <a:rPr lang="it-IT" b="1" dirty="0">
                <a:solidFill>
                  <a:srgbClr val="FF0000"/>
                </a:solidFill>
              </a:rPr>
              <a:t>più omogeneo e standardizzato </a:t>
            </a:r>
            <a:r>
              <a:rPr lang="it-IT" dirty="0" smtClean="0">
                <a:solidFill>
                  <a:schemeClr val="tx1"/>
                </a:solidFill>
              </a:rPr>
              <a:t>rispetto ai tradizionali sistemi di mutue obbligatorie.</a:t>
            </a:r>
          </a:p>
          <a:p>
            <a:pPr marL="0" indent="0" algn="just">
              <a:buNone/>
            </a:pPr>
            <a:r>
              <a:rPr lang="it-IT" dirty="0" smtClean="0">
                <a:solidFill>
                  <a:schemeClr val="tx1"/>
                </a:solidFill>
              </a:rPr>
              <a:t>Inoltre esso </a:t>
            </a:r>
            <a:r>
              <a:rPr lang="it-IT" b="1" dirty="0">
                <a:solidFill>
                  <a:srgbClr val="FF0000"/>
                </a:solidFill>
              </a:rPr>
              <a:t>tende a erodere gli spazi di azione del settore non pubblico e a indurre una progressiva omologazione dei comportamenti sanitari </a:t>
            </a:r>
            <a:r>
              <a:rPr lang="it-IT" dirty="0" smtClean="0">
                <a:solidFill>
                  <a:schemeClr val="tx1"/>
                </a:solidFill>
              </a:rPr>
              <a:t>sia degli utenti che dei fornitori di prestazioni.</a:t>
            </a:r>
          </a:p>
          <a:p>
            <a:pPr marL="0" indent="0" algn="just">
              <a:buNone/>
            </a:pPr>
            <a:r>
              <a:rPr lang="it-IT" dirty="0" smtClean="0">
                <a:solidFill>
                  <a:schemeClr val="tx1"/>
                </a:solidFill>
              </a:rPr>
              <a:t>Infine, un servizio sanitario nazionale </a:t>
            </a:r>
            <a:r>
              <a:rPr lang="it-IT" b="1" dirty="0">
                <a:solidFill>
                  <a:srgbClr val="FF0000"/>
                </a:solidFill>
              </a:rPr>
              <a:t>realizza pienamente l’ideale della cittadinanza sanitaria</a:t>
            </a:r>
            <a:r>
              <a:rPr lang="it-IT" dirty="0" smtClean="0">
                <a:solidFill>
                  <a:schemeClr val="tx1"/>
                </a:solidFill>
              </a:rPr>
              <a:t>: ossia di una garanzia di assistenza universale, collegata al solo status di cittadino e quindi indipendentemente da ogni altra condizione socioeconomica.</a:t>
            </a:r>
            <a:endParaRPr lang="it-IT" dirty="0">
              <a:solidFill>
                <a:schemeClr val="tx1"/>
              </a:solidFill>
            </a:endParaRPr>
          </a:p>
        </p:txBody>
      </p:sp>
      <p:sp>
        <p:nvSpPr>
          <p:cNvPr id="2" name="Titolo 1"/>
          <p:cNvSpPr>
            <a:spLocks noGrp="1"/>
          </p:cNvSpPr>
          <p:nvPr>
            <p:ph type="title"/>
          </p:nvPr>
        </p:nvSpPr>
        <p:spPr/>
        <p:txBody>
          <a:bodyPr/>
          <a:lstStyle/>
          <a:p>
            <a:pPr algn="ctr"/>
            <a:r>
              <a:rPr lang="it-IT" b="1" dirty="0" smtClean="0">
                <a:solidFill>
                  <a:srgbClr val="FFFF00"/>
                </a:solidFill>
              </a:rPr>
              <a:t>Il sistema sanitario nazionale</a:t>
            </a:r>
            <a:endParaRPr lang="it-IT" b="1" dirty="0">
              <a:solidFill>
                <a:srgbClr val="FFFF00"/>
              </a:solidFill>
            </a:endParaRPr>
          </a:p>
        </p:txBody>
      </p:sp>
    </p:spTree>
    <p:extLst>
      <p:ext uri="{BB962C8B-B14F-4D97-AF65-F5344CB8AC3E}">
        <p14:creationId xmlns:p14="http://schemas.microsoft.com/office/powerpoint/2010/main" val="3951212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4904" y="2615692"/>
            <a:ext cx="8311896" cy="3870452"/>
          </a:xfrm>
          <a:solidFill>
            <a:schemeClr val="tx2">
              <a:lumMod val="20000"/>
              <a:lumOff val="80000"/>
            </a:schemeClr>
          </a:solidFill>
        </p:spPr>
        <p:txBody>
          <a:bodyPr>
            <a:noAutofit/>
          </a:bodyPr>
          <a:lstStyle/>
          <a:p>
            <a:pPr marL="0" indent="0">
              <a:buNone/>
            </a:pPr>
            <a:r>
              <a:rPr lang="it-IT" sz="2000" dirty="0" smtClean="0"/>
              <a:t>Una dimensione rilevante della variazione tra i sistemi sanitari dei vari paesi occidentali è costituita dalle configurazioni particolari del </a:t>
            </a:r>
            <a:r>
              <a:rPr lang="it-IT" sz="2000" b="1" dirty="0" smtClean="0">
                <a:solidFill>
                  <a:srgbClr val="FF0000"/>
                </a:solidFill>
              </a:rPr>
              <a:t>mix tra pubblico, privato e «sociale».</a:t>
            </a:r>
          </a:p>
          <a:p>
            <a:pPr marL="0" indent="0">
              <a:buNone/>
            </a:pPr>
            <a:r>
              <a:rPr lang="it-IT" sz="2000" dirty="0" smtClean="0"/>
              <a:t>Possiamo perciò collocare i principali paesi OCSE in base a </a:t>
            </a:r>
            <a:r>
              <a:rPr lang="it-IT" sz="2000" b="1" dirty="0">
                <a:solidFill>
                  <a:srgbClr val="FF0000"/>
                </a:solidFill>
              </a:rPr>
              <a:t>due dimensioni</a:t>
            </a:r>
            <a:r>
              <a:rPr lang="it-IT" sz="2000" dirty="0" smtClean="0"/>
              <a:t>.</a:t>
            </a:r>
          </a:p>
          <a:p>
            <a:pPr>
              <a:buAutoNum type="arabicParenR"/>
            </a:pPr>
            <a:r>
              <a:rPr lang="it-IT" sz="2000" b="1" dirty="0">
                <a:solidFill>
                  <a:srgbClr val="FF0000"/>
                </a:solidFill>
              </a:rPr>
              <a:t>Erogazione dell’assistenza sanitaria nelle tre forme</a:t>
            </a:r>
            <a:r>
              <a:rPr lang="it-IT" sz="2000" dirty="0" smtClean="0"/>
              <a:t>: pubblica, privata e mista.</a:t>
            </a:r>
          </a:p>
          <a:p>
            <a:pPr>
              <a:buAutoNum type="arabicParenR"/>
            </a:pPr>
            <a:r>
              <a:rPr lang="it-IT" sz="2000" b="1" dirty="0">
                <a:solidFill>
                  <a:srgbClr val="FF0000"/>
                </a:solidFill>
              </a:rPr>
              <a:t>Finanziamento,</a:t>
            </a:r>
            <a:r>
              <a:rPr lang="it-IT" sz="2000" dirty="0" smtClean="0"/>
              <a:t> di tipo prevalentemente </a:t>
            </a:r>
            <a:r>
              <a:rPr lang="it-IT" sz="2000" b="1" dirty="0">
                <a:solidFill>
                  <a:srgbClr val="FF0000"/>
                </a:solidFill>
              </a:rPr>
              <a:t>fiscale o contributivo</a:t>
            </a:r>
            <a:r>
              <a:rPr lang="it-IT" sz="2000" dirty="0" smtClean="0"/>
              <a:t>.</a:t>
            </a:r>
          </a:p>
          <a:p>
            <a:pPr marL="0" indent="0">
              <a:buNone/>
            </a:pPr>
            <a:r>
              <a:rPr lang="it-IT" sz="2000" dirty="0" smtClean="0"/>
              <a:t>Tra i paesi che presentano un sistema di finanziamento di tipo fiscale troviamo, oltre ai paesi scandinavi e alla </a:t>
            </a:r>
            <a:r>
              <a:rPr lang="it-IT" sz="2000" dirty="0"/>
              <a:t>G</a:t>
            </a:r>
            <a:r>
              <a:rPr lang="it-IT" sz="2000" dirty="0" smtClean="0"/>
              <a:t>ran Bretagna, anche l’Italia e la Spagna.</a:t>
            </a:r>
          </a:p>
          <a:p>
            <a:pPr marL="0" indent="0">
              <a:buNone/>
            </a:pPr>
            <a:r>
              <a:rPr lang="it-IT" sz="2000" dirty="0" smtClean="0"/>
              <a:t>In tutti i paesi gli </a:t>
            </a:r>
            <a:r>
              <a:rPr lang="it-IT" sz="2000" b="1" dirty="0">
                <a:solidFill>
                  <a:srgbClr val="FF0000"/>
                </a:solidFill>
              </a:rPr>
              <a:t>schemi</a:t>
            </a:r>
            <a:r>
              <a:rPr lang="it-IT" sz="2000" dirty="0" smtClean="0"/>
              <a:t> </a:t>
            </a:r>
            <a:r>
              <a:rPr lang="it-IT" sz="2000" b="1" dirty="0">
                <a:solidFill>
                  <a:srgbClr val="FF0000"/>
                </a:solidFill>
              </a:rPr>
              <a:t>privati sono complementari e integrativi di quelli pubblici </a:t>
            </a:r>
            <a:r>
              <a:rPr lang="it-IT" sz="2000" dirty="0" smtClean="0"/>
              <a:t>e coprono dai rischi di malattia fasce circoscritte di popolazione, escludendo in genere  individui e gruppi ad alto rischio.</a:t>
            </a:r>
            <a:endParaRPr lang="it-IT" sz="2000" dirty="0"/>
          </a:p>
        </p:txBody>
      </p:sp>
      <p:sp>
        <p:nvSpPr>
          <p:cNvPr id="2" name="Titolo 1"/>
          <p:cNvSpPr>
            <a:spLocks noGrp="1"/>
          </p:cNvSpPr>
          <p:nvPr>
            <p:ph type="title"/>
          </p:nvPr>
        </p:nvSpPr>
        <p:spPr/>
        <p:txBody>
          <a:bodyPr/>
          <a:lstStyle/>
          <a:p>
            <a:pPr algn="ctr"/>
            <a:r>
              <a:rPr lang="it-IT" b="1" dirty="0" smtClean="0">
                <a:solidFill>
                  <a:srgbClr val="FFFF00"/>
                </a:solidFill>
              </a:rPr>
              <a:t>Il sistema sanitario nazionale </a:t>
            </a:r>
            <a:endParaRPr lang="it-IT" b="1" dirty="0">
              <a:solidFill>
                <a:srgbClr val="FFFF00"/>
              </a:solidFill>
            </a:endParaRPr>
          </a:p>
        </p:txBody>
      </p:sp>
    </p:spTree>
    <p:extLst>
      <p:ext uri="{BB962C8B-B14F-4D97-AF65-F5344CB8AC3E}">
        <p14:creationId xmlns:p14="http://schemas.microsoft.com/office/powerpoint/2010/main" val="3849512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8912" y="2499360"/>
            <a:ext cx="8375904" cy="4096512"/>
          </a:xfrm>
          <a:solidFill>
            <a:srgbClr val="FFFF66"/>
          </a:solidFill>
        </p:spPr>
        <p:txBody>
          <a:bodyPr>
            <a:normAutofit fontScale="92500"/>
          </a:bodyPr>
          <a:lstStyle/>
          <a:p>
            <a:pPr marL="0" indent="0" algn="just">
              <a:buNone/>
            </a:pPr>
            <a:r>
              <a:rPr lang="it-IT" sz="2000" dirty="0" smtClean="0">
                <a:solidFill>
                  <a:schemeClr val="tx1"/>
                </a:solidFill>
              </a:rPr>
              <a:t>L’evoluzione della politica sanitaria e il processo di statalizzazione del settore sono stati influenzati dai </a:t>
            </a:r>
            <a:r>
              <a:rPr lang="it-IT" sz="2000" b="1" dirty="0" smtClean="0">
                <a:solidFill>
                  <a:srgbClr val="FF0000"/>
                </a:solidFill>
              </a:rPr>
              <a:t>rapporti di forza esistenti tra i seguenti attori</a:t>
            </a:r>
            <a:r>
              <a:rPr lang="it-IT" sz="2000" dirty="0" smtClean="0">
                <a:solidFill>
                  <a:schemeClr val="tx1"/>
                </a:solidFill>
              </a:rPr>
              <a:t>: 1) i partiti e i movimenti politici; 2) la professione medica e le sue associazioni di categoria; c) la burocrazia e gli apparati che erogano servizi; 4) le amministrazioni subnazionali.</a:t>
            </a:r>
          </a:p>
          <a:p>
            <a:pPr marL="0" indent="0" algn="just">
              <a:buNone/>
            </a:pPr>
            <a:r>
              <a:rPr lang="it-IT" sz="2000" dirty="0" smtClean="0">
                <a:solidFill>
                  <a:schemeClr val="tx1"/>
                </a:solidFill>
              </a:rPr>
              <a:t>Il campo di forza tra questi attori è stato storicamente abbastanza bilanciato.</a:t>
            </a:r>
          </a:p>
          <a:p>
            <a:pPr marL="0" indent="0" algn="just">
              <a:buNone/>
            </a:pPr>
            <a:r>
              <a:rPr lang="it-IT" sz="2000" dirty="0" smtClean="0">
                <a:solidFill>
                  <a:schemeClr val="tx1"/>
                </a:solidFill>
              </a:rPr>
              <a:t>Nel </a:t>
            </a:r>
            <a:r>
              <a:rPr lang="it-IT" sz="2000" b="1" dirty="0">
                <a:solidFill>
                  <a:srgbClr val="FF0000"/>
                </a:solidFill>
              </a:rPr>
              <a:t>1978 l’Italia ha smantellato il vecchio sistema mutualistico </a:t>
            </a:r>
            <a:r>
              <a:rPr lang="it-IT" sz="2000" dirty="0" smtClean="0">
                <a:solidFill>
                  <a:schemeClr val="tx1"/>
                </a:solidFill>
              </a:rPr>
              <a:t>imperniato su una molteplicità di schemi categoriali </a:t>
            </a:r>
            <a:r>
              <a:rPr lang="it-IT" sz="2000" b="1" dirty="0">
                <a:solidFill>
                  <a:srgbClr val="FF0000"/>
                </a:solidFill>
              </a:rPr>
              <a:t>per istituire un servizio sanitario nazionale</a:t>
            </a:r>
            <a:r>
              <a:rPr lang="it-IT" sz="2000" dirty="0" smtClean="0">
                <a:solidFill>
                  <a:schemeClr val="tx1"/>
                </a:solidFill>
              </a:rPr>
              <a:t>.</a:t>
            </a:r>
          </a:p>
          <a:p>
            <a:pPr marL="0" indent="0" algn="just">
              <a:buNone/>
            </a:pPr>
            <a:r>
              <a:rPr lang="it-IT" sz="2000" dirty="0" smtClean="0">
                <a:solidFill>
                  <a:schemeClr val="tx1"/>
                </a:solidFill>
              </a:rPr>
              <a:t>La </a:t>
            </a:r>
            <a:r>
              <a:rPr lang="it-IT" sz="2000" b="1" dirty="0">
                <a:solidFill>
                  <a:srgbClr val="FF0000"/>
                </a:solidFill>
              </a:rPr>
              <a:t>Legge 138/1968 </a:t>
            </a:r>
            <a:r>
              <a:rPr lang="it-IT" sz="2000" dirty="0" smtClean="0">
                <a:solidFill>
                  <a:schemeClr val="tx1"/>
                </a:solidFill>
              </a:rPr>
              <a:t>(Legge Mariotti) ha istituito gli enti ospedalieri. Uno degli aspetti più rilevanti di questa legge riguardava il decentramento dei compiti e delle funzioni sanitarie alle regioni. Essa sanciva anche l’estensione a tutti i cittadini del diritto all’assistenza ospedaliera.</a:t>
            </a:r>
            <a:endParaRPr lang="it-IT" sz="2000" dirty="0">
              <a:solidFill>
                <a:schemeClr val="tx1"/>
              </a:solidFill>
            </a:endParaRPr>
          </a:p>
        </p:txBody>
      </p:sp>
      <p:sp>
        <p:nvSpPr>
          <p:cNvPr id="2" name="Titolo 1"/>
          <p:cNvSpPr>
            <a:spLocks noGrp="1"/>
          </p:cNvSpPr>
          <p:nvPr>
            <p:ph type="title"/>
          </p:nvPr>
        </p:nvSpPr>
        <p:spPr>
          <a:xfrm>
            <a:off x="365760" y="973668"/>
            <a:ext cx="8211312" cy="706964"/>
          </a:xfrm>
        </p:spPr>
        <p:txBody>
          <a:bodyPr>
            <a:normAutofit fontScale="90000"/>
          </a:bodyPr>
          <a:lstStyle/>
          <a:p>
            <a:pPr algn="ctr"/>
            <a:r>
              <a:rPr lang="it-IT" b="1" dirty="0" smtClean="0">
                <a:solidFill>
                  <a:srgbClr val="FFFF00"/>
                </a:solidFill>
              </a:rPr>
              <a:t>L’Italia: dal servizio mutualistico </a:t>
            </a:r>
            <a:br>
              <a:rPr lang="it-IT" b="1" dirty="0" smtClean="0">
                <a:solidFill>
                  <a:srgbClr val="FFFF00"/>
                </a:solidFill>
              </a:rPr>
            </a:br>
            <a:r>
              <a:rPr lang="it-IT" b="1" dirty="0" smtClean="0">
                <a:solidFill>
                  <a:srgbClr val="FFFF00"/>
                </a:solidFill>
              </a:rPr>
              <a:t>al servizio sanitario nazionale</a:t>
            </a:r>
            <a:endParaRPr lang="it-IT" b="1" dirty="0">
              <a:solidFill>
                <a:srgbClr val="FFFF00"/>
              </a:solidFill>
            </a:endParaRPr>
          </a:p>
        </p:txBody>
      </p:sp>
    </p:spTree>
    <p:extLst>
      <p:ext uri="{BB962C8B-B14F-4D97-AF65-F5344CB8AC3E}">
        <p14:creationId xmlns:p14="http://schemas.microsoft.com/office/powerpoint/2010/main" val="1352411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4904" y="2603500"/>
            <a:ext cx="8330184" cy="3894836"/>
          </a:xfrm>
          <a:solidFill>
            <a:srgbClr val="99FF66"/>
          </a:solidFill>
        </p:spPr>
        <p:txBody>
          <a:bodyPr>
            <a:normAutofit fontScale="85000" lnSpcReduction="20000"/>
          </a:bodyPr>
          <a:lstStyle/>
          <a:p>
            <a:pPr marL="0" indent="0" algn="just">
              <a:buNone/>
            </a:pPr>
            <a:r>
              <a:rPr lang="it-IT" dirty="0" smtClean="0">
                <a:solidFill>
                  <a:schemeClr val="tx1"/>
                </a:solidFill>
              </a:rPr>
              <a:t>Per portare a compimento l’istituzione del servizio sanitario nazionale (SSN) venne approvata la </a:t>
            </a:r>
            <a:r>
              <a:rPr lang="it-IT" b="1" dirty="0" smtClean="0">
                <a:solidFill>
                  <a:srgbClr val="FF0000"/>
                </a:solidFill>
              </a:rPr>
              <a:t>L.386/1974.</a:t>
            </a:r>
          </a:p>
          <a:p>
            <a:pPr marL="0" indent="0" algn="just">
              <a:buNone/>
            </a:pPr>
            <a:r>
              <a:rPr lang="it-IT" dirty="0" smtClean="0">
                <a:solidFill>
                  <a:schemeClr val="tx1"/>
                </a:solidFill>
              </a:rPr>
              <a:t>Infine, preceduta da lunga elaborazione, venne approvata la </a:t>
            </a:r>
            <a:r>
              <a:rPr lang="it-IT" b="1" dirty="0">
                <a:solidFill>
                  <a:srgbClr val="FF0000"/>
                </a:solidFill>
              </a:rPr>
              <a:t>legge istitutiva del SSN (L.833/1979).</a:t>
            </a:r>
          </a:p>
          <a:p>
            <a:pPr marL="0" indent="0" algn="just">
              <a:buNone/>
            </a:pPr>
            <a:r>
              <a:rPr lang="it-IT" dirty="0" smtClean="0">
                <a:solidFill>
                  <a:schemeClr val="tx1"/>
                </a:solidFill>
              </a:rPr>
              <a:t>L’istituzione del SSN ha comportato la sostituzione di tutte le mutue categoriali con un’unica assicurazione nazionale estesa a tutti i cittadini.</a:t>
            </a:r>
          </a:p>
          <a:p>
            <a:pPr marL="0" indent="0" algn="just">
              <a:buNone/>
            </a:pPr>
            <a:r>
              <a:rPr lang="it-IT" dirty="0" smtClean="0">
                <a:solidFill>
                  <a:schemeClr val="tx1"/>
                </a:solidFill>
              </a:rPr>
              <a:t>Il </a:t>
            </a:r>
            <a:r>
              <a:rPr lang="it-IT" b="1" dirty="0">
                <a:solidFill>
                  <a:srgbClr val="FF0000"/>
                </a:solidFill>
              </a:rPr>
              <a:t>sistema venne articolato su tre livelli </a:t>
            </a:r>
            <a:r>
              <a:rPr lang="it-IT" dirty="0" smtClean="0">
                <a:solidFill>
                  <a:schemeClr val="tx1"/>
                </a:solidFill>
              </a:rPr>
              <a:t>dotati di autonomia politico-istituzionale: stato, regioni, comuni.</a:t>
            </a:r>
          </a:p>
          <a:p>
            <a:pPr marL="0" indent="0" algn="just">
              <a:buNone/>
            </a:pPr>
            <a:r>
              <a:rPr lang="it-IT" dirty="0" smtClean="0">
                <a:solidFill>
                  <a:schemeClr val="tx1"/>
                </a:solidFill>
              </a:rPr>
              <a:t>Allo </a:t>
            </a:r>
            <a:r>
              <a:rPr lang="it-IT" b="1" dirty="0">
                <a:solidFill>
                  <a:srgbClr val="FF0000"/>
                </a:solidFill>
              </a:rPr>
              <a:t>stato </a:t>
            </a:r>
            <a:r>
              <a:rPr lang="it-IT" dirty="0" smtClean="0">
                <a:solidFill>
                  <a:schemeClr val="tx1"/>
                </a:solidFill>
              </a:rPr>
              <a:t>spettava la definizione del </a:t>
            </a:r>
            <a:r>
              <a:rPr lang="it-IT" b="1" dirty="0">
                <a:solidFill>
                  <a:srgbClr val="FF0000"/>
                </a:solidFill>
              </a:rPr>
              <a:t>quadro giuridico-operativo </a:t>
            </a:r>
            <a:r>
              <a:rPr lang="it-IT" dirty="0" smtClean="0">
                <a:solidFill>
                  <a:schemeClr val="tx1"/>
                </a:solidFill>
              </a:rPr>
              <a:t>di svolgimento delle attività di tutela della salute</a:t>
            </a:r>
          </a:p>
          <a:p>
            <a:pPr marL="0" indent="0" algn="just">
              <a:buNone/>
            </a:pPr>
            <a:r>
              <a:rPr lang="it-IT" dirty="0" smtClean="0">
                <a:solidFill>
                  <a:schemeClr val="tx1"/>
                </a:solidFill>
              </a:rPr>
              <a:t>Alle </a:t>
            </a:r>
            <a:r>
              <a:rPr lang="it-IT" b="1" dirty="0">
                <a:solidFill>
                  <a:srgbClr val="FF0000"/>
                </a:solidFill>
              </a:rPr>
              <a:t>regioni</a:t>
            </a:r>
            <a:r>
              <a:rPr lang="it-IT" dirty="0" smtClean="0">
                <a:solidFill>
                  <a:schemeClr val="tx1"/>
                </a:solidFill>
              </a:rPr>
              <a:t> erano attribuite </a:t>
            </a:r>
            <a:r>
              <a:rPr lang="it-IT" b="1" dirty="0">
                <a:solidFill>
                  <a:srgbClr val="FF0000"/>
                </a:solidFill>
              </a:rPr>
              <a:t>competenze di programmazione e di attuazione del SSN</a:t>
            </a:r>
          </a:p>
          <a:p>
            <a:pPr marL="0" indent="0" algn="just">
              <a:buNone/>
            </a:pPr>
            <a:r>
              <a:rPr lang="it-IT" dirty="0" smtClean="0">
                <a:solidFill>
                  <a:schemeClr val="tx1"/>
                </a:solidFill>
              </a:rPr>
              <a:t>Al </a:t>
            </a:r>
            <a:r>
              <a:rPr lang="it-IT" b="1" dirty="0">
                <a:solidFill>
                  <a:srgbClr val="FF0000"/>
                </a:solidFill>
              </a:rPr>
              <a:t>livello locale </a:t>
            </a:r>
            <a:r>
              <a:rPr lang="it-IT" dirty="0" smtClean="0">
                <a:solidFill>
                  <a:schemeClr val="tx1"/>
                </a:solidFill>
              </a:rPr>
              <a:t>faceva capo </a:t>
            </a:r>
            <a:r>
              <a:rPr lang="it-IT" b="1" dirty="0">
                <a:solidFill>
                  <a:srgbClr val="FF0000"/>
                </a:solidFill>
              </a:rPr>
              <a:t>l’organizzazione di base dei servizi attraverso le USL.</a:t>
            </a:r>
          </a:p>
        </p:txBody>
      </p:sp>
      <p:sp>
        <p:nvSpPr>
          <p:cNvPr id="2" name="Titolo 1"/>
          <p:cNvSpPr>
            <a:spLocks noGrp="1"/>
          </p:cNvSpPr>
          <p:nvPr>
            <p:ph type="title"/>
          </p:nvPr>
        </p:nvSpPr>
        <p:spPr/>
        <p:txBody>
          <a:bodyPr>
            <a:normAutofit fontScale="90000"/>
          </a:bodyPr>
          <a:lstStyle/>
          <a:p>
            <a:pPr algn="ctr"/>
            <a:r>
              <a:rPr lang="it-IT" b="1" dirty="0">
                <a:solidFill>
                  <a:srgbClr val="FFFF00"/>
                </a:solidFill>
              </a:rPr>
              <a:t>L’Italia: dal servizio mutualistico </a:t>
            </a:r>
            <a:br>
              <a:rPr lang="it-IT" b="1" dirty="0">
                <a:solidFill>
                  <a:srgbClr val="FFFF00"/>
                </a:solidFill>
              </a:rPr>
            </a:br>
            <a:r>
              <a:rPr lang="it-IT" b="1" dirty="0">
                <a:solidFill>
                  <a:srgbClr val="FFFF00"/>
                </a:solidFill>
              </a:rPr>
              <a:t>al servizio sanitario nazionale</a:t>
            </a:r>
            <a:endParaRPr lang="it-IT" dirty="0"/>
          </a:p>
        </p:txBody>
      </p:sp>
    </p:spTree>
    <p:extLst>
      <p:ext uri="{BB962C8B-B14F-4D97-AF65-F5344CB8AC3E}">
        <p14:creationId xmlns:p14="http://schemas.microsoft.com/office/powerpoint/2010/main" val="2135475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2880" y="2603500"/>
            <a:ext cx="8385048" cy="4089908"/>
          </a:xfrm>
          <a:solidFill>
            <a:srgbClr val="92D050"/>
          </a:solidFill>
        </p:spPr>
        <p:txBody>
          <a:bodyPr>
            <a:noAutofit/>
          </a:bodyPr>
          <a:lstStyle/>
          <a:p>
            <a:pPr marL="0" indent="0" algn="just">
              <a:buNone/>
            </a:pPr>
            <a:r>
              <a:rPr lang="it-IT" sz="2200" dirty="0" smtClean="0">
                <a:solidFill>
                  <a:schemeClr val="tx1"/>
                </a:solidFill>
              </a:rPr>
              <a:t>Lo scopo dei sussidi all’occupazione è quello di</a:t>
            </a:r>
            <a:r>
              <a:rPr lang="it-IT" sz="2200" dirty="0" smtClean="0"/>
              <a:t> </a:t>
            </a:r>
            <a:r>
              <a:rPr lang="it-IT" sz="2200" b="1" dirty="0">
                <a:solidFill>
                  <a:srgbClr val="FF0000"/>
                </a:solidFill>
              </a:rPr>
              <a:t>integrare il salario dei lavoratori meno qualificati e dei </a:t>
            </a:r>
            <a:r>
              <a:rPr lang="it-IT" sz="2200" b="1" dirty="0" err="1">
                <a:solidFill>
                  <a:srgbClr val="FF0000"/>
                </a:solidFill>
              </a:rPr>
              <a:t>working</a:t>
            </a:r>
            <a:r>
              <a:rPr lang="it-IT" sz="2200" b="1" dirty="0">
                <a:solidFill>
                  <a:srgbClr val="FF0000"/>
                </a:solidFill>
              </a:rPr>
              <a:t> </a:t>
            </a:r>
            <a:r>
              <a:rPr lang="it-IT" sz="2200" b="1" dirty="0" err="1">
                <a:solidFill>
                  <a:srgbClr val="FF0000"/>
                </a:solidFill>
              </a:rPr>
              <a:t>poor</a:t>
            </a:r>
            <a:r>
              <a:rPr lang="it-IT" sz="2200" b="1" dirty="0">
                <a:solidFill>
                  <a:srgbClr val="FF0000"/>
                </a:solidFill>
              </a:rPr>
              <a:t>.</a:t>
            </a:r>
          </a:p>
          <a:p>
            <a:pPr marL="0" indent="0" algn="just">
              <a:buNone/>
            </a:pPr>
            <a:r>
              <a:rPr lang="it-IT" sz="2200" dirty="0" smtClean="0">
                <a:solidFill>
                  <a:schemeClr val="tx1"/>
                </a:solidFill>
              </a:rPr>
              <a:t>Sono incentivi monetari al lavoro che possono assumere la forma alternativa di: </a:t>
            </a:r>
          </a:p>
          <a:p>
            <a:pPr algn="just">
              <a:buAutoNum type="arabicParenR"/>
            </a:pPr>
            <a:r>
              <a:rPr lang="it-IT" sz="2200" b="1" dirty="0" smtClean="0">
                <a:solidFill>
                  <a:srgbClr val="FF0000"/>
                </a:solidFill>
              </a:rPr>
              <a:t>Sussidi vincolati all’occupazione</a:t>
            </a:r>
            <a:r>
              <a:rPr lang="it-IT" sz="2200" dirty="0" smtClean="0"/>
              <a:t>: </a:t>
            </a:r>
            <a:r>
              <a:rPr lang="it-IT" sz="2200" dirty="0" smtClean="0">
                <a:solidFill>
                  <a:schemeClr val="tx1"/>
                </a:solidFill>
              </a:rPr>
              <a:t>a) crediti di imposta condizionati all’occupazione b) sussidi condizionati all’occupazione. L’obiettivo principale è quello fi sostenere i redditi dei lavoratori.</a:t>
            </a:r>
          </a:p>
          <a:p>
            <a:pPr algn="just">
              <a:buAutoNum type="arabicParenR"/>
            </a:pPr>
            <a:r>
              <a:rPr lang="it-IT" sz="2200" b="1" dirty="0">
                <a:solidFill>
                  <a:srgbClr val="FF0000"/>
                </a:solidFill>
              </a:rPr>
              <a:t>Sussidi al salario</a:t>
            </a:r>
            <a:r>
              <a:rPr lang="it-IT" sz="2200" dirty="0" smtClean="0"/>
              <a:t>: </a:t>
            </a:r>
            <a:r>
              <a:rPr lang="it-IT" sz="2200" dirty="0" smtClean="0">
                <a:solidFill>
                  <a:schemeClr val="tx1"/>
                </a:solidFill>
              </a:rPr>
              <a:t>a) sussidi all’occupazione pagati ai datori di lavoro; b)riduzione dei contributi sociali pagati dal datore di lavoro. I sussidi al salario sono contributi erogati per favorire l’occupazione di lavoratori a bassa remunerazione.</a:t>
            </a:r>
            <a:endParaRPr lang="it-IT" sz="2200" dirty="0">
              <a:solidFill>
                <a:schemeClr val="tx1"/>
              </a:solidFill>
            </a:endParaRPr>
          </a:p>
        </p:txBody>
      </p:sp>
      <p:sp>
        <p:nvSpPr>
          <p:cNvPr id="2" name="Titolo 1"/>
          <p:cNvSpPr>
            <a:spLocks noGrp="1"/>
          </p:cNvSpPr>
          <p:nvPr>
            <p:ph type="title"/>
          </p:nvPr>
        </p:nvSpPr>
        <p:spPr/>
        <p:txBody>
          <a:bodyPr/>
          <a:lstStyle/>
          <a:p>
            <a:pPr algn="ctr"/>
            <a:r>
              <a:rPr lang="it-IT" b="1" dirty="0" smtClean="0">
                <a:solidFill>
                  <a:srgbClr val="FFFF00"/>
                </a:solidFill>
              </a:rPr>
              <a:t>I sussidi all’occupazione</a:t>
            </a:r>
            <a:endParaRPr lang="it-IT" b="1" dirty="0">
              <a:solidFill>
                <a:srgbClr val="FFFF00"/>
              </a:solidFill>
            </a:endParaRPr>
          </a:p>
        </p:txBody>
      </p:sp>
    </p:spTree>
    <p:extLst>
      <p:ext uri="{BB962C8B-B14F-4D97-AF65-F5344CB8AC3E}">
        <p14:creationId xmlns:p14="http://schemas.microsoft.com/office/powerpoint/2010/main" val="2931904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6304" y="2353056"/>
            <a:ext cx="8851392" cy="4096512"/>
          </a:xfrm>
          <a:solidFill>
            <a:schemeClr val="accent6">
              <a:lumMod val="60000"/>
              <a:lumOff val="40000"/>
            </a:schemeClr>
          </a:solidFill>
        </p:spPr>
        <p:txBody>
          <a:bodyPr>
            <a:noAutofit/>
          </a:bodyPr>
          <a:lstStyle/>
          <a:p>
            <a:pPr marL="0" indent="0" algn="just">
              <a:buNone/>
            </a:pPr>
            <a:r>
              <a:rPr lang="it-IT" dirty="0" smtClean="0">
                <a:solidFill>
                  <a:schemeClr val="tx1"/>
                </a:solidFill>
              </a:rPr>
              <a:t>Costituiscono un filone di intervento che si propone come </a:t>
            </a:r>
            <a:r>
              <a:rPr lang="it-IT" b="1" dirty="0" smtClean="0">
                <a:solidFill>
                  <a:srgbClr val="FF0000"/>
                </a:solidFill>
              </a:rPr>
              <a:t>obiettivo quello di migliorare e costituire le competenze e conoscenze necessarie ai lavoratori per accedere o rimanere all’interno del mercato del lavoro.</a:t>
            </a:r>
          </a:p>
          <a:p>
            <a:pPr marL="0" indent="0" algn="just">
              <a:buNone/>
            </a:pPr>
            <a:r>
              <a:rPr lang="it-IT" dirty="0" smtClean="0">
                <a:solidFill>
                  <a:schemeClr val="tx1"/>
                </a:solidFill>
              </a:rPr>
              <a:t>Vi sono differenze tra formazione e addestramento professionale.</a:t>
            </a:r>
          </a:p>
          <a:p>
            <a:pPr marL="0" indent="0" algn="just">
              <a:buNone/>
            </a:pPr>
            <a:r>
              <a:rPr lang="it-IT" dirty="0" smtClean="0">
                <a:solidFill>
                  <a:schemeClr val="tx1"/>
                </a:solidFill>
              </a:rPr>
              <a:t>Attraverso questi due interventi si mira a </a:t>
            </a:r>
            <a:r>
              <a:rPr lang="it-IT" b="1" dirty="0">
                <a:solidFill>
                  <a:srgbClr val="FF0000"/>
                </a:solidFill>
              </a:rPr>
              <a:t>ridurre principalmente l’impatto dei costi di selezione e formazione per le imprese che porta a discriminare i soggetti più fragili sotto il profilo delle competenze professionali.</a:t>
            </a:r>
          </a:p>
          <a:p>
            <a:pPr marL="0" indent="0" algn="just">
              <a:buNone/>
            </a:pPr>
            <a:r>
              <a:rPr lang="it-IT" dirty="0" smtClean="0">
                <a:solidFill>
                  <a:schemeClr val="tx1"/>
                </a:solidFill>
              </a:rPr>
              <a:t>Esistono differenze sostanziali per qualificare la formazione e l’addestramento professionale in base:</a:t>
            </a:r>
          </a:p>
          <a:p>
            <a:pPr algn="just">
              <a:buAutoNum type="alphaLcParenR"/>
            </a:pPr>
            <a:r>
              <a:rPr lang="it-IT" dirty="0" smtClean="0">
                <a:solidFill>
                  <a:schemeClr val="tx1"/>
                </a:solidFill>
              </a:rPr>
              <a:t>Al luogo dove vengono somministrate </a:t>
            </a:r>
          </a:p>
          <a:p>
            <a:pPr algn="just">
              <a:buAutoNum type="alphaLcParenR"/>
            </a:pPr>
            <a:r>
              <a:rPr lang="it-IT" dirty="0" smtClean="0">
                <a:solidFill>
                  <a:schemeClr val="tx1"/>
                </a:solidFill>
              </a:rPr>
              <a:t>Ai sistemi di finanziamento</a:t>
            </a:r>
          </a:p>
          <a:p>
            <a:pPr algn="just">
              <a:buAutoNum type="alphaLcParenR"/>
            </a:pPr>
            <a:r>
              <a:rPr lang="it-IT" dirty="0" smtClean="0">
                <a:solidFill>
                  <a:schemeClr val="tx1"/>
                </a:solidFill>
              </a:rPr>
              <a:t>Alla </a:t>
            </a:r>
            <a:r>
              <a:rPr lang="it-IT" dirty="0" err="1" smtClean="0">
                <a:solidFill>
                  <a:schemeClr val="tx1"/>
                </a:solidFill>
              </a:rPr>
              <a:t>certificabilità</a:t>
            </a:r>
            <a:r>
              <a:rPr lang="it-IT" dirty="0" smtClean="0">
                <a:solidFill>
                  <a:schemeClr val="tx1"/>
                </a:solidFill>
              </a:rPr>
              <a:t> generale dei risultati ottenuti</a:t>
            </a:r>
            <a:endParaRPr lang="it-IT" dirty="0">
              <a:solidFill>
                <a:schemeClr val="tx1"/>
              </a:solidFill>
            </a:endParaRPr>
          </a:p>
        </p:txBody>
      </p:sp>
      <p:sp>
        <p:nvSpPr>
          <p:cNvPr id="2" name="Titolo 1"/>
          <p:cNvSpPr>
            <a:spLocks noGrp="1"/>
          </p:cNvSpPr>
          <p:nvPr>
            <p:ph type="title"/>
          </p:nvPr>
        </p:nvSpPr>
        <p:spPr>
          <a:xfrm>
            <a:off x="347472" y="973668"/>
            <a:ext cx="8110728" cy="706964"/>
          </a:xfrm>
        </p:spPr>
        <p:txBody>
          <a:bodyPr>
            <a:normAutofit fontScale="90000"/>
          </a:bodyPr>
          <a:lstStyle/>
          <a:p>
            <a:pPr algn="ctr"/>
            <a:r>
              <a:rPr lang="it-IT" b="1" dirty="0" smtClean="0">
                <a:solidFill>
                  <a:srgbClr val="FFFF00"/>
                </a:solidFill>
              </a:rPr>
              <a:t>La formazione e l’addestramento professionale </a:t>
            </a:r>
            <a:endParaRPr lang="it-IT" b="1" dirty="0">
              <a:solidFill>
                <a:srgbClr val="FFFF00"/>
              </a:solidFill>
            </a:endParaRPr>
          </a:p>
        </p:txBody>
      </p:sp>
    </p:spTree>
    <p:extLst>
      <p:ext uri="{BB962C8B-B14F-4D97-AF65-F5344CB8AC3E}">
        <p14:creationId xmlns:p14="http://schemas.microsoft.com/office/powerpoint/2010/main" val="1555151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65760" y="2603500"/>
            <a:ext cx="8266176" cy="3273044"/>
          </a:xfrm>
          <a:solidFill>
            <a:srgbClr val="FFFF00"/>
          </a:solidFill>
        </p:spPr>
        <p:txBody>
          <a:bodyPr>
            <a:noAutofit/>
          </a:bodyPr>
          <a:lstStyle/>
          <a:p>
            <a:pPr marL="0" indent="0" algn="just">
              <a:buNone/>
            </a:pPr>
            <a:r>
              <a:rPr lang="it-IT" sz="2800" dirty="0" smtClean="0">
                <a:solidFill>
                  <a:schemeClr val="tx1"/>
                </a:solidFill>
              </a:rPr>
              <a:t>Le politiche attive del lavoro possono concretizzarsi anche attraverso la </a:t>
            </a:r>
            <a:r>
              <a:rPr lang="it-IT" sz="2800" b="1" dirty="0" smtClean="0">
                <a:solidFill>
                  <a:srgbClr val="FF0000"/>
                </a:solidFill>
              </a:rPr>
              <a:t>creazione di posti di lavoro</a:t>
            </a:r>
            <a:r>
              <a:rPr lang="it-IT" sz="2800" dirty="0" smtClean="0">
                <a:solidFill>
                  <a:schemeClr val="tx1"/>
                </a:solidFill>
              </a:rPr>
              <a:t>. In genere le strategie di creazione di posti di lavoro sono indirizzate o a offrire occupazione </a:t>
            </a:r>
            <a:r>
              <a:rPr lang="it-IT" sz="2800" b="1" dirty="0">
                <a:solidFill>
                  <a:srgbClr val="FF0000"/>
                </a:solidFill>
              </a:rPr>
              <a:t>a persone appartenenti a categorie svantaggiate oppure a promuovere occupazione in aree svantaggiate </a:t>
            </a:r>
            <a:r>
              <a:rPr lang="it-IT" sz="2800" dirty="0" smtClean="0">
                <a:solidFill>
                  <a:schemeClr val="tx1"/>
                </a:solidFill>
              </a:rPr>
              <a:t>(es. i lavori socialmente utili)</a:t>
            </a:r>
            <a:endParaRPr lang="it-IT" sz="2800" dirty="0">
              <a:solidFill>
                <a:schemeClr val="tx1"/>
              </a:solidFill>
            </a:endParaRPr>
          </a:p>
        </p:txBody>
      </p:sp>
      <p:sp>
        <p:nvSpPr>
          <p:cNvPr id="2" name="Titolo 1"/>
          <p:cNvSpPr>
            <a:spLocks noGrp="1"/>
          </p:cNvSpPr>
          <p:nvPr>
            <p:ph type="title"/>
          </p:nvPr>
        </p:nvSpPr>
        <p:spPr/>
        <p:txBody>
          <a:bodyPr/>
          <a:lstStyle/>
          <a:p>
            <a:pPr algn="ctr"/>
            <a:r>
              <a:rPr lang="it-IT" b="1" dirty="0" smtClean="0">
                <a:solidFill>
                  <a:srgbClr val="FFFF00"/>
                </a:solidFill>
              </a:rPr>
              <a:t>La creazione di posti di lavoro</a:t>
            </a:r>
            <a:endParaRPr lang="it-IT" b="1" dirty="0">
              <a:solidFill>
                <a:srgbClr val="FFFF00"/>
              </a:solidFill>
            </a:endParaRPr>
          </a:p>
        </p:txBody>
      </p:sp>
    </p:spTree>
    <p:extLst>
      <p:ext uri="{BB962C8B-B14F-4D97-AF65-F5344CB8AC3E}">
        <p14:creationId xmlns:p14="http://schemas.microsoft.com/office/powerpoint/2010/main" val="1839958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3464" y="2279904"/>
            <a:ext cx="8494776" cy="4389120"/>
          </a:xfrm>
          <a:solidFill>
            <a:srgbClr val="66FFCC"/>
          </a:solidFill>
        </p:spPr>
        <p:txBody>
          <a:bodyPr>
            <a:normAutofit fontScale="85000" lnSpcReduction="20000"/>
          </a:bodyPr>
          <a:lstStyle/>
          <a:p>
            <a:pPr marL="0" indent="0" algn="just">
              <a:buNone/>
            </a:pPr>
            <a:r>
              <a:rPr lang="it-IT" dirty="0" smtClean="0">
                <a:solidFill>
                  <a:schemeClr val="tx1"/>
                </a:solidFill>
              </a:rPr>
              <a:t>Sono misure finalizzate all’</a:t>
            </a:r>
            <a:r>
              <a:rPr lang="it-IT" b="1" dirty="0" smtClean="0">
                <a:solidFill>
                  <a:srgbClr val="FF0000"/>
                </a:solidFill>
              </a:rPr>
              <a:t>inserimento di soggetti deboli nell’ambito del mercato del lavoro che per limitazioni funzionali </a:t>
            </a:r>
            <a:r>
              <a:rPr lang="it-IT" dirty="0" smtClean="0">
                <a:solidFill>
                  <a:schemeClr val="tx1"/>
                </a:solidFill>
              </a:rPr>
              <a:t>(fisiche, psichiche, relazionali) non sono in grado di sopportare un ammontare di lavoro standard e di svolgere un numero di mansioni normale.</a:t>
            </a:r>
          </a:p>
          <a:p>
            <a:pPr marL="0" indent="0" algn="just">
              <a:buNone/>
            </a:pPr>
            <a:r>
              <a:rPr lang="it-IT" dirty="0" smtClean="0">
                <a:solidFill>
                  <a:schemeClr val="tx1"/>
                </a:solidFill>
              </a:rPr>
              <a:t>Tra questi ricadono i </a:t>
            </a:r>
            <a:r>
              <a:rPr lang="it-IT" b="1" dirty="0">
                <a:solidFill>
                  <a:srgbClr val="FF0000"/>
                </a:solidFill>
              </a:rPr>
              <a:t>soggetti portatori di handicap e i disabili</a:t>
            </a:r>
            <a:r>
              <a:rPr lang="it-IT" dirty="0" smtClean="0">
                <a:solidFill>
                  <a:schemeClr val="tx1"/>
                </a:solidFill>
              </a:rPr>
              <a:t>, ma anche i </a:t>
            </a:r>
            <a:r>
              <a:rPr lang="it-IT" b="1" dirty="0">
                <a:solidFill>
                  <a:srgbClr val="FF0000"/>
                </a:solidFill>
              </a:rPr>
              <a:t>malati psichici, tossicodipendenti o altri individui con problemi psicologici o sociali.</a:t>
            </a:r>
          </a:p>
          <a:p>
            <a:pPr marL="0" indent="0" algn="just">
              <a:buNone/>
            </a:pPr>
            <a:r>
              <a:rPr lang="it-IT" dirty="0" smtClean="0">
                <a:solidFill>
                  <a:schemeClr val="tx1"/>
                </a:solidFill>
              </a:rPr>
              <a:t>La situazione di svantaggio si concretizza in una </a:t>
            </a:r>
            <a:r>
              <a:rPr lang="it-IT" b="1" dirty="0">
                <a:solidFill>
                  <a:srgbClr val="FF0000"/>
                </a:solidFill>
              </a:rPr>
              <a:t>riduzione</a:t>
            </a:r>
            <a:r>
              <a:rPr lang="it-IT" dirty="0" smtClean="0">
                <a:solidFill>
                  <a:schemeClr val="tx1"/>
                </a:solidFill>
              </a:rPr>
              <a:t> </a:t>
            </a:r>
            <a:r>
              <a:rPr lang="it-IT" b="1" dirty="0">
                <a:solidFill>
                  <a:srgbClr val="FF0000"/>
                </a:solidFill>
              </a:rPr>
              <a:t>della performance delle prestazione lavorativa o in un restringimento delle mansioni che possono essere svolte</a:t>
            </a:r>
            <a:r>
              <a:rPr lang="it-IT" dirty="0" smtClean="0">
                <a:solidFill>
                  <a:schemeClr val="tx1"/>
                </a:solidFill>
              </a:rPr>
              <a:t>.</a:t>
            </a:r>
          </a:p>
          <a:p>
            <a:pPr marL="0" indent="0" algn="just">
              <a:buNone/>
            </a:pPr>
            <a:r>
              <a:rPr lang="it-IT" dirty="0" smtClean="0">
                <a:solidFill>
                  <a:schemeClr val="tx1"/>
                </a:solidFill>
              </a:rPr>
              <a:t>Per favorire l’inserimento lavorativo dei soggetti deboli possono essere attivate </a:t>
            </a:r>
            <a:r>
              <a:rPr lang="it-IT" b="1" dirty="0">
                <a:solidFill>
                  <a:srgbClr val="FF0000"/>
                </a:solidFill>
              </a:rPr>
              <a:t>diverse misure</a:t>
            </a:r>
            <a:r>
              <a:rPr lang="it-IT" dirty="0" smtClean="0">
                <a:solidFill>
                  <a:schemeClr val="tx1"/>
                </a:solidFill>
              </a:rPr>
              <a:t>. Le principali sono: a) misure </a:t>
            </a:r>
            <a:r>
              <a:rPr lang="it-IT" dirty="0" err="1" smtClean="0">
                <a:solidFill>
                  <a:schemeClr val="tx1"/>
                </a:solidFill>
              </a:rPr>
              <a:t>regolamentative</a:t>
            </a:r>
            <a:r>
              <a:rPr lang="it-IT" dirty="0" smtClean="0">
                <a:solidFill>
                  <a:schemeClr val="tx1"/>
                </a:solidFill>
              </a:rPr>
              <a:t>; b) misure migliorative o compensative; c) misure sostitutive o integrative .</a:t>
            </a:r>
          </a:p>
          <a:p>
            <a:pPr marL="0" indent="0" algn="just">
              <a:buNone/>
            </a:pPr>
            <a:r>
              <a:rPr lang="it-IT" dirty="0" smtClean="0">
                <a:solidFill>
                  <a:schemeClr val="tx1"/>
                </a:solidFill>
              </a:rPr>
              <a:t>Le diverse misure non sono mutualmente esclusive, ma possono prendere forma in politiche di sostegno integrate.</a:t>
            </a:r>
          </a:p>
        </p:txBody>
      </p:sp>
      <p:sp>
        <p:nvSpPr>
          <p:cNvPr id="2" name="Titolo 1"/>
          <p:cNvSpPr>
            <a:spLocks noGrp="1"/>
          </p:cNvSpPr>
          <p:nvPr>
            <p:ph type="title"/>
          </p:nvPr>
        </p:nvSpPr>
        <p:spPr/>
        <p:txBody>
          <a:bodyPr>
            <a:normAutofit fontScale="90000"/>
          </a:bodyPr>
          <a:lstStyle/>
          <a:p>
            <a:pPr algn="ctr"/>
            <a:r>
              <a:rPr lang="it-IT" b="1" dirty="0" smtClean="0">
                <a:solidFill>
                  <a:srgbClr val="FFFF00"/>
                </a:solidFill>
              </a:rPr>
              <a:t>I programmi di inserimento lavorativo</a:t>
            </a:r>
            <a:endParaRPr lang="it-IT" b="1" dirty="0">
              <a:solidFill>
                <a:srgbClr val="FFFF00"/>
              </a:solidFill>
            </a:endParaRPr>
          </a:p>
        </p:txBody>
      </p:sp>
    </p:spTree>
    <p:extLst>
      <p:ext uri="{BB962C8B-B14F-4D97-AF65-F5344CB8AC3E}">
        <p14:creationId xmlns:p14="http://schemas.microsoft.com/office/powerpoint/2010/main" val="41753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1369136" y="2502070"/>
            <a:ext cx="6619244" cy="1094571"/>
          </a:xfrm>
        </p:spPr>
        <p:txBody>
          <a:bodyPr/>
          <a:lstStyle/>
          <a:p>
            <a:pPr algn="ctr"/>
            <a:r>
              <a:rPr lang="it-IT" b="1" dirty="0" smtClean="0">
                <a:solidFill>
                  <a:srgbClr val="FFFF00"/>
                </a:solidFill>
              </a:rPr>
              <a:t>La politica sanitaria</a:t>
            </a:r>
            <a:endParaRPr lang="it-IT" b="1" dirty="0">
              <a:solidFill>
                <a:srgbClr val="FFFF00"/>
              </a:solidFill>
            </a:endParaRPr>
          </a:p>
        </p:txBody>
      </p:sp>
    </p:spTree>
    <p:extLst>
      <p:ext uri="{BB962C8B-B14F-4D97-AF65-F5344CB8AC3E}">
        <p14:creationId xmlns:p14="http://schemas.microsoft.com/office/powerpoint/2010/main" val="47798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6531CD5C-14D3-463C-B5EE-28623F8E5073}"/>
              </a:ext>
            </a:extLst>
          </p:cNvPr>
          <p:cNvSpPr>
            <a:spLocks noGrp="1"/>
          </p:cNvSpPr>
          <p:nvPr>
            <p:ph idx="1"/>
          </p:nvPr>
        </p:nvSpPr>
        <p:spPr>
          <a:xfrm>
            <a:off x="866216" y="2603500"/>
            <a:ext cx="7508095" cy="3973469"/>
          </a:xfrm>
          <a:solidFill>
            <a:srgbClr val="FFC000"/>
          </a:solidFill>
        </p:spPr>
        <p:txBody>
          <a:bodyPr>
            <a:noAutofit/>
          </a:bodyPr>
          <a:lstStyle/>
          <a:p>
            <a:r>
              <a:rPr lang="it-IT" sz="2400" dirty="0"/>
              <a:t>Il </a:t>
            </a:r>
            <a:r>
              <a:rPr lang="it-IT" sz="2400" b="1" dirty="0">
                <a:solidFill>
                  <a:srgbClr val="FF0000"/>
                </a:solidFill>
              </a:rPr>
              <a:t>sistema sanitario </a:t>
            </a:r>
            <a:r>
              <a:rPr lang="it-IT" sz="2400" dirty="0"/>
              <a:t>è l’insieme delle istituzioni, degli attori e delle risorse, umane e materiali, che concorrono alla promozione, al recupero e al mantenimento della salute.</a:t>
            </a:r>
          </a:p>
          <a:p>
            <a:r>
              <a:rPr lang="it-IT" sz="2400" dirty="0"/>
              <a:t>Esso si compone di diversi sottosistemi.</a:t>
            </a:r>
          </a:p>
          <a:p>
            <a:r>
              <a:rPr lang="it-IT" sz="2400" dirty="0"/>
              <a:t>I principali sottosistemi sono tre:</a:t>
            </a:r>
          </a:p>
          <a:p>
            <a:r>
              <a:rPr lang="it-IT" sz="2400" dirty="0"/>
              <a:t>1) domanda</a:t>
            </a:r>
          </a:p>
          <a:p>
            <a:r>
              <a:rPr lang="it-IT" sz="2400" dirty="0"/>
              <a:t>2) offerta </a:t>
            </a:r>
          </a:p>
          <a:p>
            <a:r>
              <a:rPr lang="it-IT" sz="2400" dirty="0"/>
              <a:t>3) finanziamento</a:t>
            </a:r>
          </a:p>
        </p:txBody>
      </p:sp>
      <p:sp>
        <p:nvSpPr>
          <p:cNvPr id="2" name="Titolo 1">
            <a:extLst>
              <a:ext uri="{FF2B5EF4-FFF2-40B4-BE49-F238E27FC236}">
                <a16:creationId xmlns:a16="http://schemas.microsoft.com/office/drawing/2014/main" xmlns="" id="{3B2C0E27-2921-4CA1-8F60-72CC1C90B98F}"/>
              </a:ext>
            </a:extLst>
          </p:cNvPr>
          <p:cNvSpPr>
            <a:spLocks noGrp="1"/>
          </p:cNvSpPr>
          <p:nvPr>
            <p:ph type="title"/>
          </p:nvPr>
        </p:nvSpPr>
        <p:spPr/>
        <p:txBody>
          <a:bodyPr/>
          <a:lstStyle/>
          <a:p>
            <a:pPr algn="ctr"/>
            <a:r>
              <a:rPr lang="it-IT" b="1" dirty="0">
                <a:solidFill>
                  <a:srgbClr val="FFFF00"/>
                </a:solidFill>
              </a:rPr>
              <a:t>La politica sanitaria</a:t>
            </a:r>
          </a:p>
        </p:txBody>
      </p:sp>
    </p:spTree>
    <p:extLst>
      <p:ext uri="{BB962C8B-B14F-4D97-AF65-F5344CB8AC3E}">
        <p14:creationId xmlns:p14="http://schemas.microsoft.com/office/powerpoint/2010/main" val="751104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9F6D47BE-973C-4C0B-B450-6C55C3772F77}"/>
              </a:ext>
            </a:extLst>
          </p:cNvPr>
          <p:cNvSpPr>
            <a:spLocks noGrp="1"/>
          </p:cNvSpPr>
          <p:nvPr>
            <p:ph idx="1"/>
          </p:nvPr>
        </p:nvSpPr>
        <p:spPr>
          <a:xfrm>
            <a:off x="866216" y="2603500"/>
            <a:ext cx="7520678" cy="3763744"/>
          </a:xfrm>
          <a:solidFill>
            <a:srgbClr val="FFFF99"/>
          </a:solidFill>
        </p:spPr>
        <p:txBody>
          <a:bodyPr>
            <a:normAutofit lnSpcReduction="10000"/>
          </a:bodyPr>
          <a:lstStyle/>
          <a:p>
            <a:r>
              <a:rPr lang="it-IT" sz="2400" dirty="0"/>
              <a:t>Il sottosistema della </a:t>
            </a:r>
            <a:r>
              <a:rPr lang="it-IT" sz="2400" b="1" dirty="0">
                <a:solidFill>
                  <a:srgbClr val="FF0000"/>
                </a:solidFill>
              </a:rPr>
              <a:t>domanda</a:t>
            </a:r>
            <a:r>
              <a:rPr lang="it-IT" sz="2400" dirty="0"/>
              <a:t> raggruppa tutta la popolazione che esprime un bisogno di salute e richiede prestazioni per ripristinare il proprio stato di benessere</a:t>
            </a:r>
          </a:p>
          <a:p>
            <a:r>
              <a:rPr lang="it-IT" sz="2400" dirty="0"/>
              <a:t>Il sottosistema dell’</a:t>
            </a:r>
            <a:r>
              <a:rPr lang="it-IT" sz="2400" b="1" dirty="0">
                <a:solidFill>
                  <a:srgbClr val="FF0000"/>
                </a:solidFill>
              </a:rPr>
              <a:t>offerta</a:t>
            </a:r>
            <a:r>
              <a:rPr lang="it-IT" sz="2400" dirty="0"/>
              <a:t> ha il compito di produrre e distribuire servizi e prestazioni sanitarie</a:t>
            </a:r>
          </a:p>
          <a:p>
            <a:r>
              <a:rPr lang="it-IT" sz="2400" dirty="0"/>
              <a:t>Il sottosistema del </a:t>
            </a:r>
            <a:r>
              <a:rPr lang="it-IT" sz="2400" b="1" dirty="0">
                <a:solidFill>
                  <a:srgbClr val="FF0000"/>
                </a:solidFill>
              </a:rPr>
              <a:t>finanziamento</a:t>
            </a:r>
            <a:r>
              <a:rPr lang="it-IT" sz="2400" dirty="0"/>
              <a:t> si occupa di raccogliere e distribuire le risorse monetarie necessarie per far funzionare il sistema nel suo complesso.</a:t>
            </a:r>
          </a:p>
          <a:p>
            <a:endParaRPr lang="it-IT" dirty="0"/>
          </a:p>
        </p:txBody>
      </p:sp>
      <p:sp>
        <p:nvSpPr>
          <p:cNvPr id="2" name="Titolo 1">
            <a:extLst>
              <a:ext uri="{FF2B5EF4-FFF2-40B4-BE49-F238E27FC236}">
                <a16:creationId xmlns:a16="http://schemas.microsoft.com/office/drawing/2014/main" xmlns="" id="{1FB87A31-B8E2-4E78-91B5-E1365D181B86}"/>
              </a:ext>
            </a:extLst>
          </p:cNvPr>
          <p:cNvSpPr>
            <a:spLocks noGrp="1"/>
          </p:cNvSpPr>
          <p:nvPr>
            <p:ph type="title"/>
          </p:nvPr>
        </p:nvSpPr>
        <p:spPr/>
        <p:txBody>
          <a:bodyPr>
            <a:normAutofit fontScale="90000"/>
          </a:bodyPr>
          <a:lstStyle/>
          <a:p>
            <a:pPr algn="ctr"/>
            <a:r>
              <a:rPr lang="it-IT" b="1" dirty="0">
                <a:solidFill>
                  <a:srgbClr val="FFFF00"/>
                </a:solidFill>
              </a:rPr>
              <a:t>I sottosistemi della domanda, dell’offerta e del finanziamento</a:t>
            </a:r>
          </a:p>
        </p:txBody>
      </p:sp>
    </p:spTree>
    <p:extLst>
      <p:ext uri="{BB962C8B-B14F-4D97-AF65-F5344CB8AC3E}">
        <p14:creationId xmlns:p14="http://schemas.microsoft.com/office/powerpoint/2010/main" val="42407117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2335</Words>
  <Application>Microsoft Office PowerPoint</Application>
  <PresentationFormat>Presentazione su schermo (4:3)</PresentationFormat>
  <Paragraphs>146</Paragraphs>
  <Slides>26</Slides>
  <Notes>0</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Onde</vt:lpstr>
      <vt:lpstr>Le politiche attive del lavoro</vt:lpstr>
      <vt:lpstr>I servizi all’impiego</vt:lpstr>
      <vt:lpstr>I sussidi all’occupazione</vt:lpstr>
      <vt:lpstr>La formazione e l’addestramento professionale </vt:lpstr>
      <vt:lpstr>La creazione di posti di lavoro</vt:lpstr>
      <vt:lpstr>I programmi di inserimento lavorativo</vt:lpstr>
      <vt:lpstr>La politica sanitaria</vt:lpstr>
      <vt:lpstr>La politica sanitaria</vt:lpstr>
      <vt:lpstr>I sottosistemi della domanda, dell’offerta e del finanziamento</vt:lpstr>
      <vt:lpstr>Finalità e attività del sistema sanitario</vt:lpstr>
      <vt:lpstr>Prevenzione primaria, prevenzione secondaria, diagnosi e cura, riabilitazione</vt:lpstr>
      <vt:lpstr>Fattori che influenzano la salute</vt:lpstr>
      <vt:lpstr>Scopo del sistema sanitario</vt:lpstr>
      <vt:lpstr>L’efficienza, l’efficacia,  i costi, l’equità</vt:lpstr>
      <vt:lpstr>Tre modelli dei sistemi sanitari</vt:lpstr>
      <vt:lpstr>I modelli sanitari mutualistico e nazionale si differenziano: </vt:lpstr>
      <vt:lpstr>Prestazioni monetarie</vt:lpstr>
      <vt:lpstr>I principali attori istituzionali di un sistema sanitario </vt:lpstr>
      <vt:lpstr>Una panoramica storica. Origine ed evoluzione dei sistemi sanitari nel secondo dopoguerra.</vt:lpstr>
      <vt:lpstr>Presentazione standard di PowerPoint</vt:lpstr>
      <vt:lpstr>Una panoramica storica. Origine ed evoluzione dei sistemi sanitari nel secondo dopoguerra </vt:lpstr>
      <vt:lpstr>L’espansione del settore sanitario  dagli anni ‘50 in poi</vt:lpstr>
      <vt:lpstr>Il sistema sanitario nazionale</vt:lpstr>
      <vt:lpstr>Il sistema sanitario nazionale </vt:lpstr>
      <vt:lpstr>L’Italia: dal servizio mutualistico  al servizio sanitario nazionale</vt:lpstr>
      <vt:lpstr>L’Italia: dal servizio mutualistico  al servizio sanitario nazionale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politiche attive del lavoro</dc:title>
  <dc:creator>Rosemary</dc:creator>
  <cp:lastModifiedBy>Rosemary</cp:lastModifiedBy>
  <cp:revision>1</cp:revision>
  <dcterms:created xsi:type="dcterms:W3CDTF">2020-04-24T05:58:43Z</dcterms:created>
  <dcterms:modified xsi:type="dcterms:W3CDTF">2020-04-24T06:00:43Z</dcterms:modified>
</cp:coreProperties>
</file>