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3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3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4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26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53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39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10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97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52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187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86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6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03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54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977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95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342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6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178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94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60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04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6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048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189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611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956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31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006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480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955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67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900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944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3555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900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928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072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4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3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6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1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0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4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9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9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STUDIO EFFETTI A LUNGO TERMINE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I media svolgono un ruolo di costruzione della realtà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Aiutano a strutturare l’immagine della realtà sociale nel LUNGO PERIODO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A organizzare nuovi elementi di tale immagine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A formare nuove opinioni e credenze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800" b="1" dirty="0">
                <a:solidFill>
                  <a:prstClr val="black"/>
                </a:solidFill>
              </a:rPr>
              <a:t>Non più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prstClr val="black"/>
                </a:solidFill>
              </a:rPr>
              <a:t>Effetti intenzionali legati ad un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prstClr val="black"/>
                </a:solidFill>
              </a:rPr>
              <a:t>Contesto comunicativo circoscritto nel tempo (campagne) e caratterizzato da scopi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800" b="1" dirty="0">
                <a:solidFill>
                  <a:prstClr val="black"/>
                </a:solidFill>
              </a:rPr>
              <a:t>Ma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800" dirty="0">
                <a:solidFill>
                  <a:prstClr val="black"/>
                </a:solidFill>
              </a:rPr>
              <a:t>Da </a:t>
            </a:r>
            <a:r>
              <a:rPr lang="it-IT" sz="2800" b="1" dirty="0">
                <a:solidFill>
                  <a:prstClr val="black"/>
                </a:solidFill>
                <a:latin typeface="Harlow Solid Italic" panose="04030604020F02020D02" pitchFamily="82" charset="0"/>
              </a:rPr>
              <a:t>effetti limitati</a:t>
            </a:r>
            <a:r>
              <a:rPr lang="it-IT" sz="2800" dirty="0">
                <a:solidFill>
                  <a:prstClr val="black"/>
                </a:solidFill>
              </a:rPr>
              <a:t>                                       a </a:t>
            </a:r>
            <a:r>
              <a:rPr lang="it-IT" sz="2800" b="1" dirty="0">
                <a:solidFill>
                  <a:prstClr val="black"/>
                </a:solidFill>
                <a:latin typeface="Harlow Solid Italic" panose="04030604020F02020D02" pitchFamily="82" charset="0"/>
              </a:rPr>
              <a:t>effetti cumulativi</a:t>
            </a:r>
          </a:p>
          <a:p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3131840" y="5517232"/>
            <a:ext cx="2448272" cy="7200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99992" y="64533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59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RITORNO ALLA CONCEZIONE DEL MEDIUM «FORTE»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12568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Rinnovato potere dei media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L’effetto </a:t>
            </a:r>
            <a:r>
              <a:rPr lang="it-IT" sz="2800" dirty="0">
                <a:solidFill>
                  <a:prstClr val="black"/>
                </a:solidFill>
              </a:rPr>
              <a:t>non riguarda attitudini, valori, comportamenti del destinatario, ma è un EFFETTO COGNITIVO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Effetti cumulativi sedimentati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Da «effetti intenzionali» a «effetti latenti»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800" dirty="0">
                <a:solidFill>
                  <a:prstClr val="black"/>
                </a:solidFill>
              </a:rPr>
              <a:t>I media sono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prstClr val="black"/>
                </a:solidFill>
              </a:rPr>
              <a:t>Cumulativi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prstClr val="black"/>
                </a:solidFill>
              </a:rPr>
              <a:t>Consonanti – messaggi più simili che dissimili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prstClr val="black"/>
                </a:solidFill>
              </a:rPr>
              <a:t>Onnipresenti– sapere pubblico, pubblicamente noto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(E. </a:t>
            </a:r>
            <a:r>
              <a:rPr lang="it-IT" sz="2800" dirty="0" err="1" smtClean="0">
                <a:solidFill>
                  <a:prstClr val="black"/>
                </a:solidFill>
              </a:rPr>
              <a:t>Noelle-Neumann</a:t>
            </a:r>
            <a:r>
              <a:rPr lang="it-IT" sz="2800" dirty="0" smtClean="0">
                <a:solidFill>
                  <a:prstClr val="black"/>
                </a:solidFill>
              </a:rPr>
              <a:t>, 1973</a:t>
            </a:r>
            <a:r>
              <a:rPr lang="it-IT" sz="2800" dirty="0">
                <a:solidFill>
                  <a:prstClr val="black"/>
                </a:solidFill>
              </a:rPr>
              <a:t>)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60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48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SETTING</a:t>
            </a:r>
            <a:br>
              <a:rPr lang="en-US" dirty="0"/>
            </a:br>
            <a:r>
              <a:rPr lang="en-US" dirty="0" smtClean="0"/>
              <a:t>(Mc </a:t>
            </a:r>
            <a:r>
              <a:rPr lang="en-US" dirty="0"/>
              <a:t>Combs, Shaw, </a:t>
            </a:r>
            <a:r>
              <a:rPr lang="en-US" dirty="0" smtClean="0"/>
              <a:t>1979)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528" y="1628800"/>
            <a:ext cx="8229600" cy="4525963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I media non inducono </a:t>
            </a:r>
            <a:r>
              <a:rPr lang="it-IT" sz="2800" b="1" dirty="0">
                <a:solidFill>
                  <a:prstClr val="black"/>
                </a:solidFill>
              </a:rPr>
              <a:t>cosa</a:t>
            </a:r>
            <a:r>
              <a:rPr lang="it-IT" sz="2800" dirty="0">
                <a:solidFill>
                  <a:prstClr val="black"/>
                </a:solidFill>
              </a:rPr>
              <a:t> pensare ma </a:t>
            </a:r>
            <a:r>
              <a:rPr lang="it-IT" sz="2800" b="1" dirty="0">
                <a:solidFill>
                  <a:prstClr val="black"/>
                </a:solidFill>
              </a:rPr>
              <a:t>su cosa </a:t>
            </a:r>
            <a:r>
              <a:rPr lang="it-IT" sz="2800" dirty="0" smtClean="0">
                <a:solidFill>
                  <a:prstClr val="black"/>
                </a:solidFill>
              </a:rPr>
              <a:t>riflettere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Due livelli:</a:t>
            </a:r>
            <a:endParaRPr lang="it-IT" sz="2800" dirty="0">
              <a:solidFill>
                <a:prstClr val="black"/>
              </a:solidFill>
            </a:endParaRP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it-IT" sz="2800" dirty="0">
                <a:solidFill>
                  <a:prstClr val="black"/>
                </a:solidFill>
              </a:rPr>
              <a:t>Ordine del giorno</a:t>
            </a: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it-IT" sz="2800" dirty="0">
                <a:solidFill>
                  <a:prstClr val="black"/>
                </a:solidFill>
              </a:rPr>
              <a:t>Gerarchia di importanza   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it-IT" sz="2800" dirty="0">
              <a:solidFill>
                <a:prstClr val="black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Differente </a:t>
            </a:r>
            <a:r>
              <a:rPr lang="it-IT" sz="2800" dirty="0">
                <a:solidFill>
                  <a:prstClr val="black"/>
                </a:solidFill>
              </a:rPr>
              <a:t>potere di agenda sui diversi media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55976" y="643598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61</a:t>
            </a:r>
          </a:p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PROCESSO DI </a:t>
            </a:r>
            <a:r>
              <a:rPr lang="it-IT" sz="3200" i="1" dirty="0" smtClean="0"/>
              <a:t>NEWSMAKING</a:t>
            </a:r>
            <a:r>
              <a:rPr lang="it-IT" sz="3200" dirty="0" smtClean="0"/>
              <a:t> E VALORI-NOTIZIA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b="1" dirty="0">
                <a:solidFill>
                  <a:prstClr val="black"/>
                </a:solidFill>
              </a:rPr>
              <a:t>CRITERI SOSTANTIVI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Grado di importanza dei soggetti coinvolti, prestigio e notorietà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Impatto sulla nazione e sugli interessi nazionali (significatività)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Quantità di persone che l’evento coinvolge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Rilevanza riguardo gli sviluppi futuri di una situazione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Capacità di intrattenere – destare curiosità e attenzione; storie di </a:t>
            </a:r>
            <a:r>
              <a:rPr lang="it-IT" sz="2000" i="1" dirty="0">
                <a:solidFill>
                  <a:prstClr val="black"/>
                </a:solidFill>
              </a:rPr>
              <a:t>human </a:t>
            </a:r>
            <a:r>
              <a:rPr lang="it-IT" sz="2000" i="1" dirty="0" err="1">
                <a:solidFill>
                  <a:prstClr val="black"/>
                </a:solidFill>
              </a:rPr>
              <a:t>interest</a:t>
            </a:r>
            <a:endParaRPr lang="it-IT" sz="2000" i="1" dirty="0">
              <a:solidFill>
                <a:prstClr val="black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b="1" dirty="0">
                <a:solidFill>
                  <a:prstClr val="black"/>
                </a:solidFill>
              </a:rPr>
              <a:t>CRITERI RELATIVI AL PRODOTTO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Tecnicamente trattabile, breve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Novità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Qualità della storia (azione, ritmo, completezza, chiarezza del linguaggio, standard tecnici minimi)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Drammaticità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Bilanciamento ( deve interessare tutti: generazione; geografia, ideologia politica)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b="1" dirty="0">
                <a:solidFill>
                  <a:prstClr val="black"/>
                </a:solidFill>
              </a:rPr>
              <a:t>CRITERI RELATIVI AL MEZZO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Deve fornire «buon materiale visivo»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000" dirty="0">
                <a:solidFill>
                  <a:prstClr val="black"/>
                </a:solidFill>
              </a:rPr>
              <a:t>Struttura narrativa (apertura, svolgimento, chiusura)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64846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62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279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276</Words>
  <Application>Microsoft Office PowerPoint</Application>
  <PresentationFormat>Presentazione su schermo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1_Tema di Office</vt:lpstr>
      <vt:lpstr>2_Tema di Office</vt:lpstr>
      <vt:lpstr>3_Tema di Office</vt:lpstr>
      <vt:lpstr>4_Tema di Office</vt:lpstr>
      <vt:lpstr>STUDIO EFFETTI A LUNGO TERMINE</vt:lpstr>
      <vt:lpstr>RITORNO ALLA CONCEZIONE DEL MEDIUM «FORTE»</vt:lpstr>
      <vt:lpstr>AGENDA SETTING (Mc Combs, Shaw, 1979) </vt:lpstr>
      <vt:lpstr>PROCESSO DI NEWSMAKING E VALORI-NOTIZIA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EFFETTI A LUNGO TERMINE</dc:title>
  <dc:creator>Elena</dc:creator>
  <cp:lastModifiedBy>Elena</cp:lastModifiedBy>
  <cp:revision>1</cp:revision>
  <dcterms:created xsi:type="dcterms:W3CDTF">2020-04-26T12:17:50Z</dcterms:created>
  <dcterms:modified xsi:type="dcterms:W3CDTF">2020-04-26T12:20:30Z</dcterms:modified>
</cp:coreProperties>
</file>