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7" r:id="rId10"/>
    <p:sldId id="270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A6E6B7-CD84-40C7-9566-D8F97FA43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7CF3310-1711-4ADE-8DF8-BCAA2BEB2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A403D4-D8D1-4908-AF35-C124AA2FA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59E-564E-4AE1-927E-31CB5182934A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A54E5D-AA90-434A-B8BA-EB02C8609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F90643-FC4E-444D-88D9-7E178016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2D18-00D3-4100-AA08-B74DAF30C1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94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D6A6FB-786F-43A3-9AA0-6F84397C7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823AA3E-EA16-48DE-AFBE-7F2A11507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14D0D4-9863-46B3-B874-4C5A2D156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59E-564E-4AE1-927E-31CB5182934A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A5B8D4-52D2-4A8A-A0B1-B43E18EBA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7CD2CA-9365-4192-BB6A-D1289ABA1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2D18-00D3-4100-AA08-B74DAF30C1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75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AF35BEE-5EED-49E8-A37C-8C6B1DE60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87B533E-CE78-422F-B820-D2C29107E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43DC34-2EB5-4371-9411-300E4FE1E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59E-564E-4AE1-927E-31CB5182934A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6BD1D4-A94D-4082-8133-B15644745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FB9D9B-3D6B-4B0D-B10D-5F712B61B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2D18-00D3-4100-AA08-B74DAF30C1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58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8CECC7-F7D9-40BA-80DF-5230B2977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B167D5-2DC8-4303-9924-3133A2F2C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B80E0F-ED00-4D01-B7F7-2B9091B3E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59E-564E-4AE1-927E-31CB5182934A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7DC6E1-BADB-4799-A561-4E2CB84B0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1527CF-D1B5-4F2E-93F8-9D73B1AF2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2D18-00D3-4100-AA08-B74DAF30C1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61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4BCCE5-F8E3-4154-A013-63021149F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1B7BC96-3510-48E2-939D-B8A817A2D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B827BD-8D2D-4027-8232-90540826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59E-564E-4AE1-927E-31CB5182934A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99D658-37E1-4C70-8125-4D873E94F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389D6E-B751-4A65-8819-D907F8996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2D18-00D3-4100-AA08-B74DAF30C1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918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782164-ECDC-4D30-9D13-1194B378D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151146-F9E0-4F63-B067-55D555414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719FBAD-FE7C-40BF-8A24-54BF7ECEF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80EC2C4-5B72-48A7-A911-E7DE00B39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59E-564E-4AE1-927E-31CB5182934A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BC9DA29-C5C7-4B88-A160-ED73746D6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8DD258A-B951-46E0-ADDA-391BD1344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2D18-00D3-4100-AA08-B74DAF30C1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34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D8AD4F-2B01-4688-BF4D-560C1C711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8B9FC5-1682-4366-BF3D-C350473F6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BE2EC43-B86B-4BC8-A48A-A40359D51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4AC1166-C700-4B16-AA46-BBEAD0152A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2636B29-FBDC-4B38-9B29-2C417B7152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EBFD348-F3BA-49EE-B304-6E658DB2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59E-564E-4AE1-927E-31CB5182934A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E93D37C-E781-4783-B2DA-911C3046C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3AD9377-7C0D-4E1A-AB62-B14B310C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2D18-00D3-4100-AA08-B74DAF30C1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22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B6C21D-39E3-49B0-823A-72F3030F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00BB400-83C4-496A-BBEE-9D127EFEA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59E-564E-4AE1-927E-31CB5182934A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A6A542E-949D-473C-9319-0EEFD7B25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5C87378-271A-4B5A-B2EA-07061032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2D18-00D3-4100-AA08-B74DAF30C1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05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ECA6FB6-EC5B-48DC-BE05-C026A853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59E-564E-4AE1-927E-31CB5182934A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4863359-857C-4A98-9B6F-16F9FF401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2D58E31-CB46-445C-9E0E-EB328B450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2D18-00D3-4100-AA08-B74DAF30C1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22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AC795A-40A8-4749-9BF4-6FECA33D3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E6388F-E245-42C7-9286-E9150F982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97BAB23-1C84-4DA4-9BFB-FACFF7DA5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256266-85FB-4100-B7B0-7F71CA6D6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59E-564E-4AE1-927E-31CB5182934A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A197B3B-E30E-47D4-935F-9BA0E433C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EB5810-1D2F-41F7-AEEA-542F4D033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2D18-00D3-4100-AA08-B74DAF30C1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10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1F4C5F-F0DC-4A18-B1EF-5F414E569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87E754D-FC8F-40C5-AA1D-340BD08B2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B28C074-C679-4CD4-A98E-DDF8BC4DB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B4F39C-8940-443D-AB02-CAF5C761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59E-564E-4AE1-927E-31CB5182934A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E5CD242-A3C4-4D3C-AD4D-E28507AA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2562F2D-D62C-4094-8A5B-B6286379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2D18-00D3-4100-AA08-B74DAF30C1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19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7FDB7E6-BCC3-469C-A487-906374E32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CC41781-A06F-48BB-AEEE-AC455F792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7639BD-C7B3-4628-B88D-FA5476AAC9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1959E-564E-4AE1-927E-31CB5182934A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C7FD09-1661-43C0-BE1C-E56BFDDDA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0B060F-EFD1-45AD-A2DC-AE07AD57B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E2D18-00D3-4100-AA08-B74DAF30C1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803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4BD39B-88DD-4380-A511-E3138BA75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Wortbildung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9FD8809-6B0C-488C-9519-3AB013DAAA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Komposita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6647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184160-7ADF-4617-A3FD-A39709BE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7084"/>
          </a:xfrm>
        </p:spPr>
        <p:txBody>
          <a:bodyPr>
            <a:normAutofit fontScale="90000"/>
          </a:bodyPr>
          <a:lstStyle/>
          <a:p>
            <a:r>
              <a:rPr lang="it-IT" dirty="0"/>
              <a:t>UNTRENNBARE VERBEN </a:t>
            </a:r>
            <a:r>
              <a:rPr lang="it-IT" dirty="0" err="1"/>
              <a:t>auf</a:t>
            </a:r>
            <a:r>
              <a:rPr lang="it-IT" dirty="0"/>
              <a:t> –VER (LÖSUNGEN)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6B9F32-0CFD-49EE-8E76-C051B5E5F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1272210"/>
            <a:ext cx="10624930" cy="49047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u="sng" dirty="0" err="1"/>
              <a:t>Bilden</a:t>
            </a:r>
            <a:r>
              <a:rPr lang="it-IT" b="1" u="sng" dirty="0"/>
              <a:t> </a:t>
            </a:r>
            <a:r>
              <a:rPr lang="it-IT" b="1" u="sng" dirty="0" err="1"/>
              <a:t>Sie</a:t>
            </a:r>
            <a:r>
              <a:rPr lang="it-IT" b="1" u="sng" dirty="0"/>
              <a:t> transitive </a:t>
            </a:r>
            <a:r>
              <a:rPr lang="it-IT" b="1" u="sng" dirty="0" err="1"/>
              <a:t>Verben</a:t>
            </a:r>
            <a:r>
              <a:rPr lang="it-IT" b="1" u="sng" dirty="0"/>
              <a:t> </a:t>
            </a:r>
            <a:r>
              <a:rPr lang="it-IT" b="1" u="sng" dirty="0" err="1"/>
              <a:t>aus</a:t>
            </a:r>
            <a:r>
              <a:rPr lang="it-IT" b="1" u="sng" dirty="0"/>
              <a:t> </a:t>
            </a:r>
            <a:r>
              <a:rPr lang="it-IT" b="1" u="sng" dirty="0" err="1"/>
              <a:t>folgenden</a:t>
            </a:r>
            <a:r>
              <a:rPr lang="it-IT" b="1" u="sng" dirty="0"/>
              <a:t> </a:t>
            </a:r>
            <a:r>
              <a:rPr lang="it-IT" b="1" u="sng" dirty="0" err="1"/>
              <a:t>Adjektiven</a:t>
            </a:r>
            <a:r>
              <a:rPr lang="it-IT" b="1" u="sng" dirty="0"/>
              <a:t>:</a:t>
            </a:r>
          </a:p>
          <a:p>
            <a:pPr marL="0" indent="0">
              <a:buNone/>
            </a:pPr>
            <a:r>
              <a:rPr lang="de-DE" i="1" dirty="0">
                <a:solidFill>
                  <a:srgbClr val="FF0000"/>
                </a:solidFill>
              </a:rPr>
              <a:t>ver</a:t>
            </a:r>
            <a:r>
              <a:rPr lang="de-DE" i="1" dirty="0">
                <a:solidFill>
                  <a:srgbClr val="FF0000"/>
                </a:solidFill>
                <a:highlight>
                  <a:srgbClr val="FFFF00"/>
                </a:highlight>
              </a:rPr>
              <a:t>größer</a:t>
            </a:r>
            <a:r>
              <a:rPr lang="de-DE" i="1" dirty="0">
                <a:solidFill>
                  <a:srgbClr val="FF0000"/>
                </a:solidFill>
              </a:rPr>
              <a:t>n, ver</a:t>
            </a:r>
            <a:r>
              <a:rPr lang="de-DE" i="1" dirty="0">
                <a:solidFill>
                  <a:srgbClr val="FF0000"/>
                </a:solidFill>
                <a:highlight>
                  <a:srgbClr val="FFFF00"/>
                </a:highlight>
              </a:rPr>
              <a:t>schlechter</a:t>
            </a:r>
            <a:r>
              <a:rPr lang="de-DE" i="1" dirty="0">
                <a:solidFill>
                  <a:srgbClr val="FF0000"/>
                </a:solidFill>
              </a:rPr>
              <a:t>n, ver</a:t>
            </a:r>
            <a:r>
              <a:rPr lang="de-DE" i="1" dirty="0">
                <a:solidFill>
                  <a:srgbClr val="FF0000"/>
                </a:solidFill>
                <a:highlight>
                  <a:srgbClr val="FFFF00"/>
                </a:highlight>
              </a:rPr>
              <a:t>schlimme</a:t>
            </a:r>
            <a:r>
              <a:rPr lang="de-DE" i="1" dirty="0">
                <a:solidFill>
                  <a:srgbClr val="FF0000"/>
                </a:solidFill>
              </a:rPr>
              <a:t>rn, ver</a:t>
            </a:r>
            <a:r>
              <a:rPr lang="de-DE" i="1" dirty="0">
                <a:solidFill>
                  <a:srgbClr val="FF0000"/>
                </a:solidFill>
                <a:highlight>
                  <a:srgbClr val="FFFF00"/>
                </a:highlight>
              </a:rPr>
              <a:t>länger</a:t>
            </a:r>
            <a:r>
              <a:rPr lang="de-DE" i="1" dirty="0">
                <a:solidFill>
                  <a:srgbClr val="FF0000"/>
                </a:solidFill>
              </a:rPr>
              <a:t>n, ver</a:t>
            </a:r>
            <a:r>
              <a:rPr lang="de-DE" i="1" dirty="0">
                <a:solidFill>
                  <a:srgbClr val="FF0000"/>
                </a:solidFill>
                <a:highlight>
                  <a:srgbClr val="FFFF00"/>
                </a:highlight>
              </a:rPr>
              <a:t>besser</a:t>
            </a:r>
            <a:r>
              <a:rPr lang="de-DE" i="1" dirty="0">
                <a:solidFill>
                  <a:srgbClr val="FF0000"/>
                </a:solidFill>
              </a:rPr>
              <a:t>n</a:t>
            </a:r>
          </a:p>
          <a:p>
            <a:pPr marL="0" indent="0">
              <a:buNone/>
            </a:pPr>
            <a:r>
              <a:rPr lang="de-DE" i="1" dirty="0"/>
              <a:t>verkürzen, verlangsamen, vertiefen</a:t>
            </a:r>
            <a:r>
              <a:rPr lang="de-DE" sz="2000" i="1" dirty="0"/>
              <a:t>, </a:t>
            </a:r>
            <a:r>
              <a:rPr lang="de-DE" i="1" dirty="0"/>
              <a:t>verewigen, verunsichern, vervollständigen, vervollkomm</a:t>
            </a:r>
            <a:r>
              <a:rPr lang="de-DE" i="1" u="sng" dirty="0"/>
              <a:t>ne</a:t>
            </a:r>
            <a:r>
              <a:rPr lang="de-DE" i="1" dirty="0"/>
              <a:t>n, vereinfachen, vereinheitlichen, veröffentlichen </a:t>
            </a:r>
            <a:endParaRPr lang="de-DE" dirty="0"/>
          </a:p>
          <a:p>
            <a:pPr marL="0" indent="0">
              <a:buNone/>
            </a:pPr>
            <a:r>
              <a:rPr lang="de-DE" b="1" u="sng" dirty="0"/>
              <a:t>Bilden Sie Verben aus folgenden Adjektiven</a:t>
            </a:r>
            <a:r>
              <a:rPr lang="de-DE" dirty="0"/>
              <a:t>:                                                               sich ver</a:t>
            </a:r>
            <a:r>
              <a:rPr lang="de-DE" i="1" dirty="0"/>
              <a:t>späten</a:t>
            </a:r>
            <a:r>
              <a:rPr lang="de-DE" dirty="0"/>
              <a:t>, </a:t>
            </a:r>
            <a:r>
              <a:rPr lang="de-DE" i="1" dirty="0"/>
              <a:t>verfaulen</a:t>
            </a:r>
            <a:r>
              <a:rPr lang="de-DE" dirty="0"/>
              <a:t>, </a:t>
            </a:r>
            <a:r>
              <a:rPr lang="de-DE" i="1" dirty="0"/>
              <a:t>sich verschärfen, sich verhärten </a:t>
            </a:r>
            <a:r>
              <a:rPr lang="de-DE" sz="1900" dirty="0"/>
              <a:t>(Die Fronten verhärten sich.)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u="sng" dirty="0"/>
              <a:t>Bilden Sie Verben aus folgenden Nomen:                                                                    </a:t>
            </a:r>
            <a:r>
              <a:rPr lang="de-DE" i="1" dirty="0"/>
              <a:t>Gift </a:t>
            </a:r>
            <a:r>
              <a:rPr lang="de-DE" dirty="0"/>
              <a:t>(</a:t>
            </a:r>
            <a:r>
              <a:rPr lang="de-DE" dirty="0" err="1"/>
              <a:t>veleno</a:t>
            </a:r>
            <a:r>
              <a:rPr lang="de-DE" i="1" dirty="0"/>
              <a:t>) &gt; vergiften, Körper &gt; verkörpern, Stein&gt; versteinern,                   Wüste &gt; verwüsten</a:t>
            </a:r>
          </a:p>
          <a:p>
            <a:pPr marL="0" indent="0">
              <a:buNone/>
            </a:pPr>
            <a:r>
              <a:rPr lang="de-DE" sz="1700" dirty="0">
                <a:solidFill>
                  <a:srgbClr val="0070C0"/>
                </a:solidFill>
              </a:rPr>
              <a:t>Lerntipps:</a:t>
            </a:r>
          </a:p>
          <a:p>
            <a:pPr marL="342900" indent="-342900">
              <a:buAutoNum type="arabicParenR"/>
            </a:pPr>
            <a:r>
              <a:rPr lang="de-DE" sz="1700" dirty="0">
                <a:solidFill>
                  <a:srgbClr val="0070C0"/>
                </a:solidFill>
              </a:rPr>
              <a:t>https://www.schubert-verlag.de/aufgaben/uebungen_c2/C2-Onlineaufgabe.pdf   (1. und 2. Seite) </a:t>
            </a:r>
          </a:p>
          <a:p>
            <a:pPr marL="342900" indent="-342900">
              <a:buAutoNum type="arabicParenR"/>
            </a:pPr>
            <a:r>
              <a:rPr lang="de-DE" sz="1700" dirty="0">
                <a:solidFill>
                  <a:srgbClr val="0070C0"/>
                </a:solidFill>
              </a:rPr>
              <a:t>Beispiele im einsprachigen Wörterbuch/im Online-Wörterbuch/im Internet suchen</a:t>
            </a:r>
          </a:p>
        </p:txBody>
      </p:sp>
    </p:spTree>
    <p:extLst>
      <p:ext uri="{BB962C8B-B14F-4D97-AF65-F5344CB8AC3E}">
        <p14:creationId xmlns:p14="http://schemas.microsoft.com/office/powerpoint/2010/main" val="347541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ADE635B1-27E6-4C21-B7DF-9658472396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9080" y="1510145"/>
            <a:ext cx="5127296" cy="208108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112BD607-3850-43B3-9364-C2152EB2B6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961" y="4039848"/>
            <a:ext cx="5737261" cy="186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2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A2B780-0C84-447F-8ECE-B1C23E7A2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97344"/>
          </a:xfrm>
        </p:spPr>
        <p:txBody>
          <a:bodyPr>
            <a:normAutofit/>
          </a:bodyPr>
          <a:lstStyle/>
          <a:p>
            <a:br>
              <a:rPr lang="de-DE" sz="3200" dirty="0"/>
            </a:br>
            <a:br>
              <a:rPr lang="de-DE" sz="3200" dirty="0"/>
            </a:br>
            <a:br>
              <a:rPr lang="de-DE" sz="3200" dirty="0"/>
            </a:br>
            <a:r>
              <a:rPr lang="de-DE" sz="3200" dirty="0"/>
              <a:t>    </a:t>
            </a:r>
            <a:r>
              <a:rPr lang="de-DE" sz="3200" dirty="0" err="1">
                <a:highlight>
                  <a:srgbClr val="C0C0C0"/>
                </a:highlight>
              </a:rPr>
              <a:t>Specchio</a:t>
            </a:r>
            <a:r>
              <a:rPr lang="de-DE" sz="3200" dirty="0"/>
              <a:t> + </a:t>
            </a:r>
            <a:r>
              <a:rPr lang="de-DE" sz="3200" dirty="0" err="1">
                <a:highlight>
                  <a:srgbClr val="00FFFF"/>
                </a:highlight>
              </a:rPr>
              <a:t>sacco</a:t>
            </a:r>
            <a:r>
              <a:rPr lang="de-DE" sz="3200" dirty="0"/>
              <a:t> a </a:t>
            </a:r>
            <a:r>
              <a:rPr lang="de-DE" sz="3200" dirty="0" err="1">
                <a:highlight>
                  <a:srgbClr val="FFFF00"/>
                </a:highlight>
              </a:rPr>
              <a:t>mano</a:t>
            </a:r>
            <a:r>
              <a:rPr lang="de-DE" sz="3200" dirty="0"/>
              <a:t>         </a:t>
            </a:r>
            <a:r>
              <a:rPr lang="de-DE" sz="3200" dirty="0">
                <a:highlight>
                  <a:srgbClr val="FFFF00"/>
                </a:highlight>
              </a:rPr>
              <a:t>Hand</a:t>
            </a:r>
            <a:r>
              <a:rPr lang="de-DE" sz="3200" dirty="0">
                <a:highlight>
                  <a:srgbClr val="00FFFF"/>
                </a:highlight>
              </a:rPr>
              <a:t>taschen</a:t>
            </a:r>
            <a:r>
              <a:rPr lang="de-DE" sz="3200" dirty="0">
                <a:highlight>
                  <a:srgbClr val="C0C0C0"/>
                </a:highlight>
              </a:rPr>
              <a:t>spiegel</a:t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04430F4-756B-4FF5-B426-BD8133476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7102"/>
            <a:ext cx="10515600" cy="3869861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/>
              <a:t>Aufgabe:</a:t>
            </a:r>
            <a:endParaRPr lang="de-DE" dirty="0"/>
          </a:p>
          <a:p>
            <a:pPr marL="0" indent="0">
              <a:buNone/>
            </a:pPr>
            <a:r>
              <a:rPr lang="it-IT" dirty="0"/>
              <a:t>1) aspirapolvere a mano  (</a:t>
            </a:r>
            <a:r>
              <a:rPr lang="it-IT" dirty="0" err="1"/>
              <a:t>saugen</a:t>
            </a:r>
            <a:r>
              <a:rPr lang="it-IT" dirty="0"/>
              <a:t>, -r </a:t>
            </a:r>
            <a:r>
              <a:rPr lang="it-IT" dirty="0" err="1"/>
              <a:t>Staub</a:t>
            </a:r>
            <a:r>
              <a:rPr lang="it-IT" dirty="0"/>
              <a:t>, -e Hand)</a:t>
            </a:r>
          </a:p>
          <a:p>
            <a:pPr marL="0" indent="0">
              <a:buNone/>
            </a:pPr>
            <a:r>
              <a:rPr lang="it-IT" dirty="0"/>
              <a:t>2) ferro da stiro senza cavo (-s </a:t>
            </a:r>
            <a:r>
              <a:rPr lang="it-IT" dirty="0" err="1"/>
              <a:t>Eisen</a:t>
            </a:r>
            <a:r>
              <a:rPr lang="it-IT" dirty="0"/>
              <a:t>, </a:t>
            </a:r>
            <a:r>
              <a:rPr lang="it-IT" dirty="0" err="1"/>
              <a:t>bügeln</a:t>
            </a:r>
            <a:r>
              <a:rPr lang="it-IT" dirty="0"/>
              <a:t>, -s </a:t>
            </a:r>
            <a:r>
              <a:rPr lang="it-IT" dirty="0" err="1"/>
              <a:t>Kabel</a:t>
            </a:r>
            <a:r>
              <a:rPr lang="it-IT" dirty="0"/>
              <a:t>) &gt; SYNTAGMA!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0D2ED2C3-8FD7-4726-AD2F-FE18E523833B}"/>
              </a:ext>
            </a:extLst>
          </p:cNvPr>
          <p:cNvCxnSpPr/>
          <p:nvPr/>
        </p:nvCxnSpPr>
        <p:spPr>
          <a:xfrm>
            <a:off x="6639339" y="940904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ccia circolare in giù 9">
            <a:extLst>
              <a:ext uri="{FF2B5EF4-FFF2-40B4-BE49-F238E27FC236}">
                <a16:creationId xmlns:a16="http://schemas.microsoft.com/office/drawing/2014/main" id="{62322F1A-C19E-445D-8925-F1286C60EE0A}"/>
              </a:ext>
            </a:extLst>
          </p:cNvPr>
          <p:cNvSpPr/>
          <p:nvPr/>
        </p:nvSpPr>
        <p:spPr>
          <a:xfrm>
            <a:off x="5128588" y="1335572"/>
            <a:ext cx="1272209" cy="2974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Freccia circolare in giù 11">
            <a:extLst>
              <a:ext uri="{FF2B5EF4-FFF2-40B4-BE49-F238E27FC236}">
                <a16:creationId xmlns:a16="http://schemas.microsoft.com/office/drawing/2014/main" id="{64D8F47F-79B1-401A-8C73-70AF025331CB}"/>
              </a:ext>
            </a:extLst>
          </p:cNvPr>
          <p:cNvSpPr/>
          <p:nvPr/>
        </p:nvSpPr>
        <p:spPr>
          <a:xfrm>
            <a:off x="3608055" y="963983"/>
            <a:ext cx="3975653" cy="5300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circolare in giù 12">
            <a:extLst>
              <a:ext uri="{FF2B5EF4-FFF2-40B4-BE49-F238E27FC236}">
                <a16:creationId xmlns:a16="http://schemas.microsoft.com/office/drawing/2014/main" id="{E844CAA4-F3A2-4237-A062-05ACFE62B3D1}"/>
              </a:ext>
            </a:extLst>
          </p:cNvPr>
          <p:cNvSpPr/>
          <p:nvPr/>
        </p:nvSpPr>
        <p:spPr>
          <a:xfrm>
            <a:off x="1678950" y="568280"/>
            <a:ext cx="7209182" cy="72155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3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A2B780-0C84-447F-8ECE-B1C23E7A2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97344"/>
          </a:xfrm>
        </p:spPr>
        <p:txBody>
          <a:bodyPr>
            <a:normAutofit/>
          </a:bodyPr>
          <a:lstStyle/>
          <a:p>
            <a:br>
              <a:rPr lang="de-DE" sz="3200" dirty="0"/>
            </a:br>
            <a:br>
              <a:rPr lang="de-DE" sz="3200" dirty="0"/>
            </a:br>
            <a:br>
              <a:rPr lang="de-DE" sz="3200" dirty="0"/>
            </a:br>
            <a:r>
              <a:rPr lang="de-DE" sz="3200" dirty="0"/>
              <a:t>    </a:t>
            </a:r>
            <a:r>
              <a:rPr lang="de-DE" sz="3200" dirty="0" err="1">
                <a:highlight>
                  <a:srgbClr val="C0C0C0"/>
                </a:highlight>
              </a:rPr>
              <a:t>Specchio</a:t>
            </a:r>
            <a:r>
              <a:rPr lang="de-DE" sz="3200" dirty="0"/>
              <a:t> + </a:t>
            </a:r>
            <a:r>
              <a:rPr lang="de-DE" sz="3200" dirty="0" err="1">
                <a:highlight>
                  <a:srgbClr val="00FFFF"/>
                </a:highlight>
              </a:rPr>
              <a:t>sacco</a:t>
            </a:r>
            <a:r>
              <a:rPr lang="de-DE" sz="3200" dirty="0"/>
              <a:t> a </a:t>
            </a:r>
            <a:r>
              <a:rPr lang="de-DE" sz="3200" dirty="0" err="1">
                <a:highlight>
                  <a:srgbClr val="FFFF00"/>
                </a:highlight>
              </a:rPr>
              <a:t>mano</a:t>
            </a:r>
            <a:r>
              <a:rPr lang="de-DE" sz="3200" dirty="0"/>
              <a:t>        </a:t>
            </a:r>
            <a:r>
              <a:rPr lang="de-DE" sz="3200" dirty="0">
                <a:highlight>
                  <a:srgbClr val="FFFF00"/>
                </a:highlight>
              </a:rPr>
              <a:t>Hand</a:t>
            </a:r>
            <a:r>
              <a:rPr lang="de-DE" sz="3200" dirty="0">
                <a:highlight>
                  <a:srgbClr val="00FFFF"/>
                </a:highlight>
              </a:rPr>
              <a:t>taschen</a:t>
            </a:r>
            <a:r>
              <a:rPr lang="de-DE" sz="3200" dirty="0">
                <a:highlight>
                  <a:srgbClr val="C0C0C0"/>
                </a:highlight>
              </a:rPr>
              <a:t>spiegel</a:t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04430F4-756B-4FF5-B426-BD8133476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7102"/>
            <a:ext cx="10515600" cy="3869861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                                                   Genus? (die </a:t>
            </a:r>
            <a:r>
              <a:rPr lang="de-DE" dirty="0" err="1"/>
              <a:t>Hand+dieTasche</a:t>
            </a:r>
            <a:r>
              <a:rPr lang="de-DE" dirty="0"/>
              <a:t> + der Spiegel)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it-IT" dirty="0"/>
              <a:t>1) aspirapolvere a mano – </a:t>
            </a:r>
            <a:r>
              <a:rPr lang="it-IT" dirty="0" err="1"/>
              <a:t>Handstaubsauger</a:t>
            </a:r>
            <a:r>
              <a:rPr lang="it-IT" dirty="0"/>
              <a:t> (</a:t>
            </a:r>
            <a:r>
              <a:rPr lang="it-IT" dirty="0" err="1"/>
              <a:t>auch</a:t>
            </a:r>
            <a:r>
              <a:rPr lang="it-IT" dirty="0"/>
              <a:t> Auto~)</a:t>
            </a:r>
          </a:p>
          <a:p>
            <a:pPr marL="0" indent="0">
              <a:buNone/>
            </a:pPr>
            <a:r>
              <a:rPr lang="it-IT" dirty="0"/>
              <a:t>2) ferro da stiro senza cavo- </a:t>
            </a:r>
            <a:r>
              <a:rPr lang="it-IT" dirty="0" err="1">
                <a:highlight>
                  <a:srgbClr val="00FFFF"/>
                </a:highlight>
              </a:rPr>
              <a:t>kabel</a:t>
            </a:r>
            <a:r>
              <a:rPr lang="it-IT" dirty="0" err="1">
                <a:highlight>
                  <a:srgbClr val="FFFF00"/>
                </a:highlight>
              </a:rPr>
              <a:t>los</a:t>
            </a:r>
            <a:r>
              <a:rPr lang="it-IT" dirty="0" err="1"/>
              <a:t>es</a:t>
            </a:r>
            <a:r>
              <a:rPr lang="it-IT" dirty="0"/>
              <a:t> </a:t>
            </a:r>
            <a:r>
              <a:rPr lang="it-IT" dirty="0" err="1">
                <a:highlight>
                  <a:srgbClr val="00FF00"/>
                </a:highlight>
              </a:rPr>
              <a:t>Bügel</a:t>
            </a:r>
            <a:r>
              <a:rPr lang="it-IT" dirty="0" err="1">
                <a:highlight>
                  <a:srgbClr val="C0C0C0"/>
                </a:highlight>
              </a:rPr>
              <a:t>eisen</a:t>
            </a:r>
            <a:endParaRPr lang="it-IT" dirty="0">
              <a:highlight>
                <a:srgbClr val="C0C0C0"/>
              </a:highlight>
            </a:endParaRPr>
          </a:p>
          <a:p>
            <a:pPr marL="0" indent="0">
              <a:buNone/>
            </a:pPr>
            <a:endParaRPr lang="it-IT" dirty="0"/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0D2ED2C3-8FD7-4726-AD2F-FE18E523833B}"/>
              </a:ext>
            </a:extLst>
          </p:cNvPr>
          <p:cNvCxnSpPr/>
          <p:nvPr/>
        </p:nvCxnSpPr>
        <p:spPr>
          <a:xfrm>
            <a:off x="6639339" y="940904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ccia circolare in giù 9">
            <a:extLst>
              <a:ext uri="{FF2B5EF4-FFF2-40B4-BE49-F238E27FC236}">
                <a16:creationId xmlns:a16="http://schemas.microsoft.com/office/drawing/2014/main" id="{62322F1A-C19E-445D-8925-F1286C60EE0A}"/>
              </a:ext>
            </a:extLst>
          </p:cNvPr>
          <p:cNvSpPr/>
          <p:nvPr/>
        </p:nvSpPr>
        <p:spPr>
          <a:xfrm>
            <a:off x="5128588" y="1335572"/>
            <a:ext cx="1272209" cy="2974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Freccia circolare in giù 11">
            <a:extLst>
              <a:ext uri="{FF2B5EF4-FFF2-40B4-BE49-F238E27FC236}">
                <a16:creationId xmlns:a16="http://schemas.microsoft.com/office/drawing/2014/main" id="{64D8F47F-79B1-401A-8C73-70AF025331CB}"/>
              </a:ext>
            </a:extLst>
          </p:cNvPr>
          <p:cNvSpPr/>
          <p:nvPr/>
        </p:nvSpPr>
        <p:spPr>
          <a:xfrm>
            <a:off x="3608055" y="963983"/>
            <a:ext cx="3975653" cy="5300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circolare in giù 12">
            <a:extLst>
              <a:ext uri="{FF2B5EF4-FFF2-40B4-BE49-F238E27FC236}">
                <a16:creationId xmlns:a16="http://schemas.microsoft.com/office/drawing/2014/main" id="{E844CAA4-F3A2-4237-A062-05ACFE62B3D1}"/>
              </a:ext>
            </a:extLst>
          </p:cNvPr>
          <p:cNvSpPr/>
          <p:nvPr/>
        </p:nvSpPr>
        <p:spPr>
          <a:xfrm>
            <a:off x="1678950" y="568280"/>
            <a:ext cx="7209182" cy="72155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94D2E58B-D07C-47E9-B624-C3F7B09BBA12}"/>
              </a:ext>
            </a:extLst>
          </p:cNvPr>
          <p:cNvCxnSpPr>
            <a:cxnSpLocks/>
          </p:cNvCxnSpPr>
          <p:nvPr/>
        </p:nvCxnSpPr>
        <p:spPr>
          <a:xfrm>
            <a:off x="6602893" y="4804446"/>
            <a:ext cx="1736035" cy="559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>
            <a:extLst>
              <a:ext uri="{FF2B5EF4-FFF2-40B4-BE49-F238E27FC236}">
                <a16:creationId xmlns:a16="http://schemas.microsoft.com/office/drawing/2014/main" id="{466D7C69-B420-4095-98AA-D9CC36BFF7DA}"/>
              </a:ext>
            </a:extLst>
          </p:cNvPr>
          <p:cNvSpPr/>
          <p:nvPr/>
        </p:nvSpPr>
        <p:spPr>
          <a:xfrm>
            <a:off x="8375372" y="5179520"/>
            <a:ext cx="14709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Unterschied</a:t>
            </a:r>
            <a:r>
              <a:rPr lang="it-IT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7289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742AEE-338B-478C-BD86-F478D5738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dirty="0"/>
              <a:t>Die </a:t>
            </a:r>
            <a:r>
              <a:rPr lang="it-IT" dirty="0" err="1"/>
              <a:t>Fugenelemente</a:t>
            </a:r>
            <a:r>
              <a:rPr lang="it-IT" dirty="0"/>
              <a:t> (-s/-es, -en/-n, e, </a:t>
            </a:r>
            <a:r>
              <a:rPr lang="it-IT" dirty="0" err="1"/>
              <a:t>er</a:t>
            </a:r>
            <a:r>
              <a:rPr lang="it-IT" dirty="0"/>
              <a:t>)</a:t>
            </a:r>
            <a:br>
              <a:rPr lang="it-IT" dirty="0"/>
            </a:br>
            <a:r>
              <a:rPr lang="it-IT" dirty="0"/>
              <a:t>                                </a:t>
            </a:r>
            <a:r>
              <a:rPr lang="it-IT" sz="3100" i="1" dirty="0" err="1"/>
              <a:t>Bilderrahmen</a:t>
            </a:r>
            <a:r>
              <a:rPr lang="it-IT" sz="3100" i="1" dirty="0"/>
              <a:t>, </a:t>
            </a:r>
            <a:r>
              <a:rPr lang="it-IT" sz="3100" i="1" dirty="0" err="1"/>
              <a:t>Herzenswunsch</a:t>
            </a:r>
            <a:r>
              <a:rPr lang="it-IT" sz="3100" i="1" dirty="0"/>
              <a:t>, </a:t>
            </a:r>
            <a:r>
              <a:rPr lang="it-IT" sz="3100" i="1" dirty="0" err="1"/>
              <a:t>Freundeskreis</a:t>
            </a:r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F3B4E5-0EE1-4B34-872A-B194B3776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/>
              <a:t>der</a:t>
            </a:r>
            <a:r>
              <a:rPr lang="it-IT" dirty="0"/>
              <a:t> </a:t>
            </a:r>
            <a:r>
              <a:rPr lang="it-IT" dirty="0" err="1"/>
              <a:t>Advent</a:t>
            </a:r>
            <a:r>
              <a:rPr lang="it-IT" dirty="0"/>
              <a:t> + </a:t>
            </a:r>
            <a:r>
              <a:rPr lang="it-IT" dirty="0" err="1">
                <a:solidFill>
                  <a:srgbClr val="0070C0"/>
                </a:solidFill>
              </a:rPr>
              <a:t>der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Kranz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/>
              <a:t>&gt; </a:t>
            </a:r>
            <a:r>
              <a:rPr lang="it-IT" dirty="0" err="1">
                <a:solidFill>
                  <a:srgbClr val="0070C0"/>
                </a:solidFill>
              </a:rPr>
              <a:t>der</a:t>
            </a:r>
            <a:r>
              <a:rPr lang="it-IT" dirty="0"/>
              <a:t> </a:t>
            </a:r>
            <a:r>
              <a:rPr lang="it-IT" dirty="0" err="1"/>
              <a:t>Advents</a:t>
            </a:r>
            <a:r>
              <a:rPr lang="it-IT" dirty="0" err="1">
                <a:solidFill>
                  <a:srgbClr val="0070C0"/>
                </a:solidFill>
              </a:rPr>
              <a:t>kranz</a:t>
            </a:r>
            <a:endParaRPr lang="it-IT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dirty="0" err="1"/>
              <a:t>der</a:t>
            </a:r>
            <a:r>
              <a:rPr lang="it-IT" dirty="0"/>
              <a:t> </a:t>
            </a:r>
            <a:r>
              <a:rPr lang="it-IT" dirty="0" err="1"/>
              <a:t>Advent</a:t>
            </a:r>
            <a:r>
              <a:rPr lang="it-IT" dirty="0"/>
              <a:t> + die Zeit</a:t>
            </a:r>
          </a:p>
          <a:p>
            <a:pPr marL="0" indent="0">
              <a:buNone/>
            </a:pPr>
            <a:r>
              <a:rPr lang="it-IT" dirty="0"/>
              <a:t>die </a:t>
            </a:r>
            <a:r>
              <a:rPr lang="it-IT" dirty="0" err="1"/>
              <a:t>Tanne</a:t>
            </a:r>
            <a:r>
              <a:rPr lang="it-IT" dirty="0"/>
              <a:t> + </a:t>
            </a:r>
            <a:r>
              <a:rPr lang="it-IT" dirty="0" err="1"/>
              <a:t>der</a:t>
            </a:r>
            <a:r>
              <a:rPr lang="it-IT" dirty="0"/>
              <a:t> </a:t>
            </a:r>
            <a:r>
              <a:rPr lang="it-IT" dirty="0" err="1"/>
              <a:t>Baum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i="1" dirty="0" err="1"/>
              <a:t>Weihnachts</a:t>
            </a:r>
            <a:r>
              <a:rPr lang="it-IT" dirty="0"/>
              <a:t> ……………KUGEL / GEB</a:t>
            </a:r>
            <a:r>
              <a:rPr lang="de-DE" dirty="0"/>
              <a:t>ÄCK/ BAUM / MARKT / KARTE</a:t>
            </a:r>
          </a:p>
          <a:p>
            <a:pPr marL="0" indent="0">
              <a:buNone/>
            </a:pPr>
            <a:r>
              <a:rPr lang="de-DE" dirty="0"/>
              <a:t>                                     BELEUCHTUNG / ESSEN / TAG / MANN / LIED</a:t>
            </a:r>
          </a:p>
          <a:p>
            <a:pPr marL="0" indent="0">
              <a:buNone/>
            </a:pPr>
            <a:r>
              <a:rPr lang="de-DE" dirty="0"/>
              <a:t>			 </a:t>
            </a:r>
            <a:r>
              <a:rPr lang="de-DE" dirty="0">
                <a:solidFill>
                  <a:srgbClr val="0070C0"/>
                </a:solidFill>
              </a:rPr>
              <a:t>&gt; Tipp: google.de Wortschatz Weihnachten, </a:t>
            </a:r>
            <a:r>
              <a:rPr lang="de-DE" dirty="0" err="1">
                <a:solidFill>
                  <a:srgbClr val="0070C0"/>
                </a:solidFill>
              </a:rPr>
              <a:t>lingolia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17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BA652B-A68E-4098-8A94-15EE40651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 Lexem – verschiedene </a:t>
            </a:r>
            <a:r>
              <a:rPr lang="de-DE" dirty="0">
                <a:highlight>
                  <a:srgbClr val="FFFF00"/>
                </a:highlight>
              </a:rPr>
              <a:t>Fugenelemente</a:t>
            </a:r>
            <a:endParaRPr lang="it-IT" dirty="0">
              <a:highlight>
                <a:srgbClr val="FFFF00"/>
              </a:highligh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36E424-E243-44FF-86DA-1072AA219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Kind</a:t>
            </a:r>
            <a:r>
              <a:rPr lang="de-DE" dirty="0">
                <a:highlight>
                  <a:srgbClr val="FFFF00"/>
                </a:highlight>
              </a:rPr>
              <a:t>s</a:t>
            </a:r>
            <a:r>
              <a:rPr lang="de-DE" dirty="0"/>
              <a:t>kopf &gt; Adj. kindsköpfig</a:t>
            </a:r>
          </a:p>
          <a:p>
            <a:endParaRPr lang="de-DE" dirty="0"/>
          </a:p>
          <a:p>
            <a:r>
              <a:rPr lang="de-DE" dirty="0"/>
              <a:t>von Kind</a:t>
            </a:r>
            <a:r>
              <a:rPr lang="de-DE" dirty="0">
                <a:highlight>
                  <a:srgbClr val="FFFF00"/>
                </a:highlight>
              </a:rPr>
              <a:t>es</a:t>
            </a:r>
            <a:r>
              <a:rPr lang="de-DE" dirty="0"/>
              <a:t>beinen an</a:t>
            </a:r>
          </a:p>
          <a:p>
            <a:r>
              <a:rPr lang="de-DE" dirty="0"/>
              <a:t>Kind</a:t>
            </a:r>
            <a:r>
              <a:rPr lang="de-DE" dirty="0">
                <a:highlight>
                  <a:srgbClr val="FFFF00"/>
                </a:highlight>
              </a:rPr>
              <a:t>es</a:t>
            </a:r>
            <a:r>
              <a:rPr lang="de-DE" dirty="0"/>
              <a:t>tränen      </a:t>
            </a:r>
            <a:r>
              <a:rPr lang="de-DE" sz="1200" dirty="0"/>
              <a:t>(Tipp: Gedicht von Ferdinand von Saar)</a:t>
            </a:r>
          </a:p>
          <a:p>
            <a:endParaRPr lang="de-DE" sz="1200" dirty="0"/>
          </a:p>
          <a:p>
            <a:r>
              <a:rPr lang="de-DE" dirty="0"/>
              <a:t>Kind</a:t>
            </a:r>
            <a:r>
              <a:rPr lang="de-DE" dirty="0">
                <a:highlight>
                  <a:srgbClr val="FFFF00"/>
                </a:highlight>
              </a:rPr>
              <a:t>er</a:t>
            </a:r>
            <a:r>
              <a:rPr lang="de-DE" dirty="0"/>
              <a:t>lied</a:t>
            </a:r>
          </a:p>
          <a:p>
            <a:r>
              <a:rPr lang="de-DE" dirty="0"/>
              <a:t>Kind</a:t>
            </a:r>
            <a:r>
              <a:rPr lang="de-DE" dirty="0">
                <a:highlight>
                  <a:srgbClr val="FFFF00"/>
                </a:highlight>
              </a:rPr>
              <a:t>er</a:t>
            </a:r>
            <a:r>
              <a:rPr lang="de-DE" dirty="0"/>
              <a:t>wunsch</a:t>
            </a:r>
            <a:r>
              <a:rPr lang="de-DE"/>
              <a:t>, Kinderwünsche</a:t>
            </a:r>
            <a:endParaRPr lang="de-DE" dirty="0"/>
          </a:p>
          <a:p>
            <a:endParaRPr lang="it-IT" sz="1200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D3DF0DF5-9F0B-45BE-ADEC-DBCA921ABB4E}"/>
              </a:ext>
            </a:extLst>
          </p:cNvPr>
          <p:cNvCxnSpPr/>
          <p:nvPr/>
        </p:nvCxnSpPr>
        <p:spPr>
          <a:xfrm flipH="1">
            <a:off x="2756452" y="1338470"/>
            <a:ext cx="7195931" cy="1497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865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E6060A-2862-47AD-8115-5D8D294DB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Kinderwunsch /Kinderwünsche – Bedeutung?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A05309-8FE2-453A-9636-3794ED316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600" i="1" dirty="0"/>
              <a:t>Wunsch nach Kindern… Wünsche nach Kindern…Wünsche der Kinder?</a:t>
            </a:r>
          </a:p>
          <a:p>
            <a:r>
              <a:rPr lang="de-DE" sz="4800" dirty="0"/>
              <a:t>Die Beziehungen zwischen den Bestandteilen eines Kompositums sind </a:t>
            </a:r>
            <a:r>
              <a:rPr lang="de-DE" sz="4800" b="1" dirty="0"/>
              <a:t>implizit/nicht direkt ersichtlich</a:t>
            </a:r>
          </a:p>
          <a:p>
            <a:pPr marL="0" indent="0">
              <a:buNone/>
            </a:pPr>
            <a:r>
              <a:rPr lang="de-DE" sz="4800" b="1" dirty="0"/>
              <a:t> 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402533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DEADJEKTIVISCHE ABLEITUNG </a:t>
            </a:r>
            <a:br>
              <a:rPr lang="en-GB" dirty="0"/>
            </a:br>
            <a:r>
              <a:rPr lang="en-GB" dirty="0"/>
              <a:t>                                     </a:t>
            </a:r>
            <a:r>
              <a:rPr lang="en-GB" dirty="0" err="1"/>
              <a:t>breit</a:t>
            </a:r>
            <a:r>
              <a:rPr lang="en-GB" dirty="0"/>
              <a:t>, </a:t>
            </a:r>
            <a:r>
              <a:rPr lang="en-GB" dirty="0" err="1"/>
              <a:t>eng</a:t>
            </a:r>
            <a:r>
              <a:rPr lang="en-GB" dirty="0"/>
              <a:t>, </a:t>
            </a:r>
            <a:r>
              <a:rPr lang="en-GB" dirty="0" err="1"/>
              <a:t>lang</a:t>
            </a:r>
            <a:r>
              <a:rPr lang="en-GB" dirty="0"/>
              <a:t>, </a:t>
            </a:r>
            <a:r>
              <a:rPr lang="en-GB" dirty="0" err="1"/>
              <a:t>kurz</a:t>
            </a:r>
            <a:r>
              <a:rPr lang="en-GB" dirty="0"/>
              <a:t>,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dirty="0"/>
              <a:t>die </a:t>
            </a:r>
            <a:r>
              <a:rPr lang="en-GB" sz="5400" dirty="0" err="1"/>
              <a:t>Breite</a:t>
            </a:r>
            <a:r>
              <a:rPr lang="en-GB" sz="5400" dirty="0"/>
              <a:t> / </a:t>
            </a:r>
            <a:r>
              <a:rPr lang="en-GB" sz="5400" dirty="0" err="1"/>
              <a:t>Enge</a:t>
            </a:r>
            <a:r>
              <a:rPr lang="en-GB" sz="5400" dirty="0"/>
              <a:t> / </a:t>
            </a:r>
            <a:r>
              <a:rPr lang="en-GB" sz="5400" dirty="0" err="1"/>
              <a:t>L</a:t>
            </a:r>
            <a:r>
              <a:rPr lang="en-GB" sz="5400" dirty="0" err="1">
                <a:solidFill>
                  <a:srgbClr val="FF0000"/>
                </a:solidFill>
              </a:rPr>
              <a:t>ä</a:t>
            </a:r>
            <a:r>
              <a:rPr lang="en-GB" sz="5400" dirty="0" err="1"/>
              <a:t>nge</a:t>
            </a:r>
            <a:r>
              <a:rPr lang="en-GB" sz="5400" dirty="0"/>
              <a:t> / </a:t>
            </a:r>
            <a:r>
              <a:rPr lang="en-GB" sz="5400" dirty="0" err="1"/>
              <a:t>K</a:t>
            </a:r>
            <a:r>
              <a:rPr lang="en-GB" sz="5400" dirty="0" err="1">
                <a:solidFill>
                  <a:srgbClr val="FF0000"/>
                </a:solidFill>
              </a:rPr>
              <a:t>ü</a:t>
            </a:r>
            <a:r>
              <a:rPr lang="en-GB" sz="5400" dirty="0" err="1"/>
              <a:t>rze</a:t>
            </a:r>
            <a:endParaRPr lang="en-GB" sz="5400" dirty="0"/>
          </a:p>
          <a:p>
            <a:pPr marL="0" indent="0">
              <a:buNone/>
            </a:pPr>
            <a:endParaRPr lang="en-GB" sz="5400" dirty="0"/>
          </a:p>
          <a:p>
            <a:pPr marL="0" indent="0">
              <a:buNone/>
            </a:pP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977350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184160-7ADF-4617-A3FD-A39709BE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7084"/>
          </a:xfrm>
        </p:spPr>
        <p:txBody>
          <a:bodyPr/>
          <a:lstStyle/>
          <a:p>
            <a:r>
              <a:rPr lang="it-IT" dirty="0"/>
              <a:t>UNTRENNBARE VERBEN </a:t>
            </a:r>
            <a:r>
              <a:rPr lang="it-IT" dirty="0" err="1"/>
              <a:t>auf</a:t>
            </a:r>
            <a:r>
              <a:rPr lang="it-IT" dirty="0"/>
              <a:t> -VER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6B9F32-0CFD-49EE-8E76-C051B5E5F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1272210"/>
            <a:ext cx="10624930" cy="4904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u="sng" dirty="0" err="1"/>
              <a:t>Bilden</a:t>
            </a:r>
            <a:r>
              <a:rPr lang="it-IT" b="1" u="sng" dirty="0"/>
              <a:t> </a:t>
            </a:r>
            <a:r>
              <a:rPr lang="it-IT" b="1" u="sng" dirty="0" err="1"/>
              <a:t>Sie</a:t>
            </a:r>
            <a:r>
              <a:rPr lang="it-IT" b="1" u="sng" dirty="0"/>
              <a:t> transitive </a:t>
            </a:r>
            <a:r>
              <a:rPr lang="it-IT" b="1" u="sng" dirty="0" err="1"/>
              <a:t>Verben</a:t>
            </a:r>
            <a:r>
              <a:rPr lang="it-IT" b="1" u="sng" dirty="0"/>
              <a:t> </a:t>
            </a:r>
            <a:r>
              <a:rPr lang="it-IT" b="1" u="sng" dirty="0" err="1"/>
              <a:t>aus</a:t>
            </a:r>
            <a:r>
              <a:rPr lang="it-IT" b="1" u="sng" dirty="0"/>
              <a:t> </a:t>
            </a:r>
            <a:r>
              <a:rPr lang="it-IT" b="1" u="sng" dirty="0" err="1"/>
              <a:t>folgenden</a:t>
            </a:r>
            <a:r>
              <a:rPr lang="it-IT" b="1" u="sng" dirty="0"/>
              <a:t> </a:t>
            </a:r>
            <a:r>
              <a:rPr lang="it-IT" b="1" u="sng" dirty="0" err="1"/>
              <a:t>Adjektiven</a:t>
            </a:r>
            <a:r>
              <a:rPr lang="it-IT" b="1" u="sng" dirty="0"/>
              <a:t>:</a:t>
            </a:r>
          </a:p>
          <a:p>
            <a:pPr marL="0" indent="0">
              <a:buNone/>
            </a:pPr>
            <a:r>
              <a:rPr lang="de-DE" i="1" dirty="0">
                <a:solidFill>
                  <a:srgbClr val="FF0000"/>
                </a:solidFill>
              </a:rPr>
              <a:t>groß, schlecht, schlimm, lang, besser</a:t>
            </a:r>
          </a:p>
          <a:p>
            <a:pPr marL="0" indent="0">
              <a:buNone/>
            </a:pPr>
            <a:r>
              <a:rPr lang="de-DE" i="1" dirty="0"/>
              <a:t>kurz, langsam, tief</a:t>
            </a:r>
            <a:r>
              <a:rPr lang="de-DE" sz="2000" i="1" dirty="0"/>
              <a:t>, </a:t>
            </a:r>
            <a:r>
              <a:rPr lang="de-DE" i="1" dirty="0"/>
              <a:t>ewig, unsicher, vollständig, vollkommen, </a:t>
            </a:r>
          </a:p>
          <a:p>
            <a:pPr marL="0" indent="0">
              <a:buNone/>
            </a:pPr>
            <a:r>
              <a:rPr lang="de-DE" i="1" dirty="0"/>
              <a:t>einfach, einheitlich, öffentlich</a:t>
            </a:r>
            <a:endParaRPr lang="de-DE" dirty="0"/>
          </a:p>
          <a:p>
            <a:pPr marL="0" indent="0">
              <a:buNone/>
            </a:pPr>
            <a:r>
              <a:rPr lang="de-DE" b="1" u="sng" dirty="0"/>
              <a:t>Bilden Sie Verben aus folgenden Adjektiven</a:t>
            </a:r>
            <a:r>
              <a:rPr lang="de-DE" dirty="0"/>
              <a:t>: </a:t>
            </a:r>
            <a:r>
              <a:rPr lang="de-DE" i="1" dirty="0"/>
              <a:t>spät</a:t>
            </a:r>
            <a:r>
              <a:rPr lang="de-DE" sz="2000" i="1" dirty="0"/>
              <a:t>, </a:t>
            </a:r>
            <a:r>
              <a:rPr lang="de-DE" i="1" dirty="0"/>
              <a:t>faul, scharf, hart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u="sng" dirty="0"/>
              <a:t>Bilden Sie Verben aus folgenden Nomen: </a:t>
            </a:r>
            <a:r>
              <a:rPr lang="de-DE" i="1" dirty="0"/>
              <a:t>Gift, Körper, Stein, Wüste</a:t>
            </a:r>
          </a:p>
          <a:p>
            <a:pPr marL="0" indent="0">
              <a:buNone/>
            </a:pPr>
            <a:r>
              <a:rPr lang="de-DE" sz="1700" dirty="0">
                <a:solidFill>
                  <a:srgbClr val="0070C0"/>
                </a:solidFill>
              </a:rPr>
              <a:t>Lerntipps:</a:t>
            </a:r>
          </a:p>
          <a:p>
            <a:pPr marL="342900" indent="-342900">
              <a:buAutoNum type="arabicParenR"/>
            </a:pPr>
            <a:r>
              <a:rPr lang="de-DE" sz="1700" dirty="0">
                <a:solidFill>
                  <a:srgbClr val="0070C0"/>
                </a:solidFill>
              </a:rPr>
              <a:t>https://www.schubert-verlag.de/aufgaben/uebungen_c2/C2-Onlineaufgabe.pdf   (1. und 2. Seite) </a:t>
            </a:r>
          </a:p>
          <a:p>
            <a:pPr marL="342900" indent="-342900">
              <a:buAutoNum type="arabicParenR"/>
            </a:pPr>
            <a:r>
              <a:rPr lang="de-DE" sz="1700" dirty="0">
                <a:solidFill>
                  <a:srgbClr val="0070C0"/>
                </a:solidFill>
              </a:rPr>
              <a:t>Beispiele im einsprachigen Wörterbuch/im Online-Wörterbuch/im Internet suchen</a:t>
            </a:r>
          </a:p>
        </p:txBody>
      </p:sp>
    </p:spTree>
    <p:extLst>
      <p:ext uri="{BB962C8B-B14F-4D97-AF65-F5344CB8AC3E}">
        <p14:creationId xmlns:p14="http://schemas.microsoft.com/office/powerpoint/2010/main" val="8969953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491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Wortbildung</vt:lpstr>
      <vt:lpstr>Presentazione standard di PowerPoint</vt:lpstr>
      <vt:lpstr>       Specchio + sacco a mano         Handtaschenspiegel </vt:lpstr>
      <vt:lpstr>       Specchio + sacco a mano        Handtaschenspiegel </vt:lpstr>
      <vt:lpstr>Die Fugenelemente (-s/-es, -en/-n, e, er)                                 Bilderrahmen, Herzenswunsch, Freundeskreis  </vt:lpstr>
      <vt:lpstr>Ein Lexem – verschiedene Fugenelemente</vt:lpstr>
      <vt:lpstr>Kinderwunsch /Kinderwünsche – Bedeutung?</vt:lpstr>
      <vt:lpstr>DEADJEKTIVISCHE ABLEITUNG                                       breit, eng, lang, kurz, </vt:lpstr>
      <vt:lpstr>UNTRENNBARE VERBEN auf -VER</vt:lpstr>
      <vt:lpstr>UNTRENNBARE VERBEN auf –VER (LÖSUNGEN)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Wortbildung</dc:title>
  <dc:creator>Goranka Rocco</dc:creator>
  <cp:lastModifiedBy>Goranka Rocco</cp:lastModifiedBy>
  <cp:revision>21</cp:revision>
  <dcterms:created xsi:type="dcterms:W3CDTF">2019-10-11T08:54:01Z</dcterms:created>
  <dcterms:modified xsi:type="dcterms:W3CDTF">2020-04-26T12:36:20Z</dcterms:modified>
</cp:coreProperties>
</file>