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3"/>
          <p:cNvSpPr txBox="1">
            <a:spLocks noChangeArrowheads="1"/>
          </p:cNvSpPr>
          <p:nvPr/>
        </p:nvSpPr>
        <p:spPr bwMode="auto">
          <a:xfrm>
            <a:off x="2641982" y="733426"/>
            <a:ext cx="4413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I diversi tipi di armatura urbana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sp>
        <p:nvSpPr>
          <p:cNvPr id="22530" name="CasellaDiTesto 4"/>
          <p:cNvSpPr txBox="1">
            <a:spLocks noChangeArrowheads="1"/>
          </p:cNvSpPr>
          <p:nvPr/>
        </p:nvSpPr>
        <p:spPr bwMode="auto">
          <a:xfrm>
            <a:off x="1550844" y="1642602"/>
            <a:ext cx="1915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Armatura urbana</a:t>
            </a:r>
          </a:p>
        </p:txBody>
      </p:sp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4452982" y="1658820"/>
            <a:ext cx="164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Sistema di reti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442412" y="1642602"/>
            <a:ext cx="3416300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latin typeface="Arial" charset="0"/>
              </a:rPr>
              <a:t>1° livello</a:t>
            </a:r>
          </a:p>
          <a:p>
            <a:pPr>
              <a:defRPr/>
            </a:pPr>
            <a:r>
              <a:rPr lang="it-IT" sz="1400" dirty="0">
                <a:latin typeface="Arial" charset="0"/>
              </a:rPr>
              <a:t>Rete urbana (gestione e organizzazione)</a:t>
            </a:r>
          </a:p>
          <a:p>
            <a:pPr>
              <a:defRPr/>
            </a:pPr>
            <a:r>
              <a:rPr lang="it-IT" sz="1400" dirty="0">
                <a:latin typeface="Arial" charset="0"/>
              </a:rPr>
              <a:t>2° livello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it-IT" sz="1400" dirty="0">
                <a:latin typeface="Arial" charset="0"/>
              </a:rPr>
              <a:t>Rete di produzione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it-IT" sz="1400" dirty="0">
                <a:latin typeface="Arial" charset="0"/>
              </a:rPr>
              <a:t>Rete di consumo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it-IT" sz="1400" dirty="0">
                <a:latin typeface="Arial" charset="0"/>
              </a:rPr>
              <a:t>Rete personale</a:t>
            </a:r>
          </a:p>
          <a:p>
            <a:pPr marL="342900" indent="-342900">
              <a:defRPr/>
            </a:pPr>
            <a:r>
              <a:rPr lang="it-IT" sz="1400" dirty="0">
                <a:latin typeface="Arial" charset="0"/>
              </a:rPr>
              <a:t>3° livello</a:t>
            </a:r>
          </a:p>
          <a:p>
            <a:pPr marL="342900" indent="-342900">
              <a:defRPr/>
            </a:pPr>
            <a:r>
              <a:rPr lang="it-IT" sz="1400" dirty="0">
                <a:latin typeface="Arial" charset="0"/>
              </a:rPr>
              <a:t>Rete delle infrastrutture tecniche</a:t>
            </a:r>
          </a:p>
        </p:txBody>
      </p:sp>
      <p:sp>
        <p:nvSpPr>
          <p:cNvPr id="22536" name="Rettangolo 11"/>
          <p:cNvSpPr>
            <a:spLocks noChangeArrowheads="1"/>
          </p:cNvSpPr>
          <p:nvPr/>
        </p:nvSpPr>
        <p:spPr bwMode="auto">
          <a:xfrm>
            <a:off x="553141" y="3197813"/>
            <a:ext cx="47148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arenR"/>
            </a:pPr>
            <a:r>
              <a:rPr lang="it-IT" altLang="it-IT" sz="1400" b="1" dirty="0"/>
              <a:t>Rete polarizzata: </a:t>
            </a:r>
            <a:r>
              <a:rPr lang="it-IT" altLang="it-IT" sz="1400" dirty="0"/>
              <a:t>armatura urbana caratterizzata dalla presenza di un centro urbano di grosse dimensioni che catalizza i centri circostanti</a:t>
            </a:r>
          </a:p>
          <a:p>
            <a:pPr>
              <a:buFontTx/>
              <a:buAutoNum type="alphaUcParenR"/>
            </a:pPr>
            <a:r>
              <a:rPr lang="it-IT" altLang="it-IT" sz="1400" b="1" dirty="0"/>
              <a:t>rete gerarchica: </a:t>
            </a:r>
            <a:r>
              <a:rPr lang="it-IT" altLang="it-IT" sz="1400" dirty="0"/>
              <a:t>distribuzione ordinata di centri urbani in cui ogni centro assume un certo numero di funzioni urbane e serve un’area di dimensioni proporzionali ai servizi offerti </a:t>
            </a:r>
          </a:p>
          <a:p>
            <a:pPr>
              <a:buFontTx/>
              <a:buAutoNum type="alphaUcParenR"/>
            </a:pPr>
            <a:r>
              <a:rPr lang="it-IT" altLang="it-IT" sz="1400" b="1" dirty="0"/>
              <a:t>Rete complementare: </a:t>
            </a:r>
            <a:r>
              <a:rPr lang="it-IT" altLang="it-IT" sz="1400" dirty="0"/>
              <a:t>armatura urbana in cui vi sono centri urbani di uguale livello gerarchico ma con diverse specializzazioni funzionali</a:t>
            </a: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8779669" y="3608388"/>
            <a:ext cx="3179762" cy="2952750"/>
            <a:chOff x="839" y="0"/>
            <a:chExt cx="3910" cy="4065"/>
          </a:xfrm>
        </p:grpSpPr>
        <p:pic>
          <p:nvPicPr>
            <p:cNvPr id="22539" name="Picture 4" descr="polarizzazione gerarchia complementarietà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0"/>
              <a:ext cx="3910" cy="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5"/>
            <p:cNvSpPr txBox="1">
              <a:spLocks noChangeArrowheads="1"/>
            </p:cNvSpPr>
            <p:nvPr/>
          </p:nvSpPr>
          <p:spPr bwMode="auto">
            <a:xfrm>
              <a:off x="2278" y="1628"/>
              <a:ext cx="385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a</a:t>
              </a:r>
            </a:p>
          </p:txBody>
        </p:sp>
        <p:sp>
          <p:nvSpPr>
            <p:cNvPr id="22541" name="Text Box 6"/>
            <p:cNvSpPr txBox="1">
              <a:spLocks noChangeArrowheads="1"/>
            </p:cNvSpPr>
            <p:nvPr/>
          </p:nvSpPr>
          <p:spPr bwMode="auto">
            <a:xfrm>
              <a:off x="4364" y="1673"/>
              <a:ext cx="385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b</a:t>
              </a:r>
            </a:p>
          </p:txBody>
        </p:sp>
        <p:sp>
          <p:nvSpPr>
            <p:cNvPr id="22542" name="Text Box 7"/>
            <p:cNvSpPr txBox="1">
              <a:spLocks noChangeArrowheads="1"/>
            </p:cNvSpPr>
            <p:nvPr/>
          </p:nvSpPr>
          <p:spPr bwMode="auto">
            <a:xfrm>
              <a:off x="3412" y="3533"/>
              <a:ext cx="369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c</a:t>
              </a:r>
            </a:p>
          </p:txBody>
        </p:sp>
        <p:sp>
          <p:nvSpPr>
            <p:cNvPr id="22543" name="Rectangle 8"/>
            <p:cNvSpPr>
              <a:spLocks noChangeArrowheads="1"/>
            </p:cNvSpPr>
            <p:nvPr/>
          </p:nvSpPr>
          <p:spPr bwMode="auto">
            <a:xfrm>
              <a:off x="839" y="0"/>
              <a:ext cx="1905" cy="1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</p:grp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60298" y="6092503"/>
            <a:ext cx="4500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/>
              <a:t>La rete a) polarizzata; b) gerarchica; c) complementare</a:t>
            </a:r>
          </a:p>
        </p:txBody>
      </p:sp>
      <p:pic>
        <p:nvPicPr>
          <p:cNvPr id="2" name="SlideURB8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131" y="890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123</Words>
  <Application>Microsoft Office PowerPoint</Application>
  <PresentationFormat>Widescreen</PresentationFormat>
  <Paragraphs>18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14</cp:revision>
  <dcterms:created xsi:type="dcterms:W3CDTF">2020-03-31T13:43:48Z</dcterms:created>
  <dcterms:modified xsi:type="dcterms:W3CDTF">2020-04-27T07:09:02Z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