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436" r:id="rId2"/>
    <p:sldId id="437" r:id="rId3"/>
    <p:sldId id="422" r:id="rId4"/>
    <p:sldId id="423" r:id="rId5"/>
    <p:sldId id="424" r:id="rId6"/>
    <p:sldId id="425" r:id="rId7"/>
    <p:sldId id="426" r:id="rId8"/>
    <p:sldId id="427"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0066CC"/>
    <a:srgbClr val="FFCC00"/>
    <a:srgbClr val="FF6600"/>
    <a:srgbClr val="6699FF"/>
    <a:srgbClr val="33CC33"/>
    <a:srgbClr val="CC99FF"/>
    <a:srgbClr val="FF0000"/>
    <a:srgbClr val="6666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92" d="100"/>
          <a:sy n="92" d="100"/>
        </p:scale>
        <p:origin x="10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20663-A1FA-498E-AE0A-95410B7C3C12}" type="datetimeFigureOut">
              <a:rPr lang="it-IT" smtClean="0"/>
              <a:t>20/04/2020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670E9-FF3F-4877-9CC0-E2B405184C07}" type="slidenum">
              <a:rPr lang="it-IT" smtClean="0"/>
              <a:t>‹N›</a:t>
            </a:fld>
            <a:endParaRPr lang="it-IT"/>
          </a:p>
        </p:txBody>
      </p:sp>
    </p:spTree>
    <p:extLst>
      <p:ext uri="{BB962C8B-B14F-4D97-AF65-F5344CB8AC3E}">
        <p14:creationId xmlns:p14="http://schemas.microsoft.com/office/powerpoint/2010/main" val="2317758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9CFDD90-6C2C-4EDF-9CA6-45F1DB7A2E54}" type="datetimeFigureOut">
              <a:rPr lang="it-IT" smtClean="0"/>
              <a:t>20/04/2020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303610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FDD90-6C2C-4EDF-9CA6-45F1DB7A2E54}" type="datetimeFigureOut">
              <a:rPr lang="it-IT" smtClean="0"/>
              <a:t>20/04/2020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2082082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FDD90-6C2C-4EDF-9CA6-45F1DB7A2E54}" type="datetimeFigureOut">
              <a:rPr lang="it-IT" smtClean="0"/>
              <a:t>20/04/2020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205438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9CFDD90-6C2C-4EDF-9CA6-45F1DB7A2E54}" type="datetimeFigureOut">
              <a:rPr lang="it-IT" smtClean="0"/>
              <a:t>20/04/2020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32561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C9CFDD90-6C2C-4EDF-9CA6-45F1DB7A2E54}" type="datetimeFigureOut">
              <a:rPr lang="it-IT" smtClean="0"/>
              <a:t>20/04/2020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36840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9CFDD90-6C2C-4EDF-9CA6-45F1DB7A2E54}" type="datetimeFigureOut">
              <a:rPr lang="it-IT" smtClean="0"/>
              <a:t>20/04/2020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28669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9CFDD90-6C2C-4EDF-9CA6-45F1DB7A2E54}" type="datetimeFigureOut">
              <a:rPr lang="it-IT" smtClean="0"/>
              <a:t>20/04/2020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203926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9CFDD90-6C2C-4EDF-9CA6-45F1DB7A2E54}" type="datetimeFigureOut">
              <a:rPr lang="it-IT" smtClean="0"/>
              <a:t>20/04/2020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2331761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9CFDD90-6C2C-4EDF-9CA6-45F1DB7A2E54}" type="datetimeFigureOut">
              <a:rPr lang="it-IT" smtClean="0"/>
              <a:t>20/04/2020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3994554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9CFDD90-6C2C-4EDF-9CA6-45F1DB7A2E54}" type="datetimeFigureOut">
              <a:rPr lang="it-IT" smtClean="0"/>
              <a:t>20/04/2020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919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C9CFDD90-6C2C-4EDF-9CA6-45F1DB7A2E54}" type="datetimeFigureOut">
              <a:rPr lang="it-IT" smtClean="0"/>
              <a:t>20/04/2020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239653B-A627-42AF-9009-BF506924DD32}" type="slidenum">
              <a:rPr lang="it-IT" smtClean="0"/>
              <a:t>‹N›</a:t>
            </a:fld>
            <a:endParaRPr lang="it-IT"/>
          </a:p>
        </p:txBody>
      </p:sp>
    </p:spTree>
    <p:extLst>
      <p:ext uri="{BB962C8B-B14F-4D97-AF65-F5344CB8AC3E}">
        <p14:creationId xmlns:p14="http://schemas.microsoft.com/office/powerpoint/2010/main" val="153720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FDD90-6C2C-4EDF-9CA6-45F1DB7A2E54}" type="datetimeFigureOut">
              <a:rPr lang="it-IT" smtClean="0"/>
              <a:t>20/04/2020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39653B-A627-42AF-9009-BF506924DD32}" type="slidenum">
              <a:rPr lang="it-IT" smtClean="0"/>
              <a:t>‹N›</a:t>
            </a:fld>
            <a:endParaRPr lang="it-IT"/>
          </a:p>
        </p:txBody>
      </p:sp>
    </p:spTree>
    <p:extLst>
      <p:ext uri="{BB962C8B-B14F-4D97-AF65-F5344CB8AC3E}">
        <p14:creationId xmlns:p14="http://schemas.microsoft.com/office/powerpoint/2010/main" val="867428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hyperlink" Target="http://it.wikipedia.org/wiki/File:Acropolis_Athens_BM_424.jpg"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pic>
        <p:nvPicPr>
          <p:cNvPr id="76802" name="Picture 5" descr="tempioNikePian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85" y="107119"/>
            <a:ext cx="3979984" cy="664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descr="tempio Nike Akropol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600" y="195044"/>
            <a:ext cx="546100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CasellaDiTesto 3"/>
          <p:cNvSpPr txBox="1">
            <a:spLocks noChangeArrowheads="1"/>
          </p:cNvSpPr>
          <p:nvPr/>
        </p:nvSpPr>
        <p:spPr bwMode="auto">
          <a:xfrm>
            <a:off x="4680072" y="133473"/>
            <a:ext cx="1697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t>Tempio di Nike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0065195"/>
      </p:ext>
    </p:extLst>
  </p:cSld>
  <p:clrMapOvr>
    <a:masterClrMapping/>
  </p:clrMapOvr>
  <mc:AlternateContent xmlns:mc="http://schemas.openxmlformats.org/markup-compatibility/2006" xmlns:p14="http://schemas.microsoft.com/office/powerpoint/2010/main">
    <mc:Choice Requires="p14">
      <p:transition spd="slow" p14:dur="2000" advTm="131305"/>
    </mc:Choice>
    <mc:Fallback xmlns="">
      <p:transition spd="slow" advTm="13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pic>
        <p:nvPicPr>
          <p:cNvPr id="77826" name="Picture 4" descr="TempioNikeBalaust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4255" y="266995"/>
            <a:ext cx="4516582" cy="643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5"/>
          <p:cNvSpPr txBox="1">
            <a:spLocks noChangeArrowheads="1"/>
          </p:cNvSpPr>
          <p:nvPr/>
        </p:nvSpPr>
        <p:spPr bwMode="auto">
          <a:xfrm>
            <a:off x="1611314" y="207964"/>
            <a:ext cx="330250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Akropolis di Atene</a:t>
            </a:r>
          </a:p>
          <a:p>
            <a:pPr eaLnBrk="1" hangingPunct="1">
              <a:spcBef>
                <a:spcPct val="0"/>
              </a:spcBef>
              <a:buFontTx/>
              <a:buNone/>
            </a:pPr>
            <a:r>
              <a:rPr lang="it-IT" altLang="it-IT" sz="1800"/>
              <a:t>Tempio di Nike </a:t>
            </a:r>
          </a:p>
          <a:p>
            <a:pPr eaLnBrk="1" hangingPunct="1">
              <a:spcBef>
                <a:spcPct val="0"/>
              </a:spcBef>
              <a:buFontTx/>
              <a:buNone/>
            </a:pPr>
            <a:endParaRPr lang="it-IT" altLang="it-IT" sz="1600"/>
          </a:p>
          <a:p>
            <a:pPr eaLnBrk="1" hangingPunct="1">
              <a:spcBef>
                <a:spcPct val="0"/>
              </a:spcBef>
              <a:buFontTx/>
              <a:buNone/>
            </a:pPr>
            <a:r>
              <a:rPr lang="it-IT" altLang="it-IT" sz="1600"/>
              <a:t>Rilievi della balaustra con 50 Nikai</a:t>
            </a:r>
          </a:p>
          <a:p>
            <a:pPr eaLnBrk="1" hangingPunct="1">
              <a:spcBef>
                <a:spcPct val="0"/>
              </a:spcBef>
              <a:buFontTx/>
              <a:buNone/>
            </a:pPr>
            <a:r>
              <a:rPr lang="it-IT" altLang="it-IT" sz="1600"/>
              <a:t>27 lastre, lunghezza 42 m</a:t>
            </a:r>
            <a:r>
              <a:rPr lang="it-IT" altLang="it-IT" sz="1800"/>
              <a:t> </a:t>
            </a:r>
          </a:p>
          <a:p>
            <a:pPr eaLnBrk="1" hangingPunct="1">
              <a:spcBef>
                <a:spcPct val="0"/>
              </a:spcBef>
              <a:buFontTx/>
              <a:buNone/>
            </a:pPr>
            <a:r>
              <a:rPr lang="it-IT" altLang="it-IT" sz="1600"/>
              <a:t>Scultore Kallimachos</a:t>
            </a:r>
          </a:p>
        </p:txBody>
      </p:sp>
      <p:pic>
        <p:nvPicPr>
          <p:cNvPr id="77828" name="Picture 7" descr="http://upload.wikimedia.org/wikipedia/commons/thumb/7/73/Acropolis_Athens_BM_424.jpg/500px-Acropolis_Athens_BM_42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62" y="3953559"/>
            <a:ext cx="5755569" cy="223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CasellaDiTesto 5"/>
          <p:cNvSpPr txBox="1">
            <a:spLocks noChangeArrowheads="1"/>
          </p:cNvSpPr>
          <p:nvPr/>
        </p:nvSpPr>
        <p:spPr bwMode="auto">
          <a:xfrm>
            <a:off x="1247863" y="2978388"/>
            <a:ext cx="30877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dirty="0"/>
              <a:t>Fregio: greci contro orientali  425 </a:t>
            </a:r>
            <a:r>
              <a:rPr lang="it-IT" altLang="it-IT" sz="1400" dirty="0" err="1"/>
              <a:t>ca</a:t>
            </a:r>
            <a:r>
              <a:rPr lang="it-IT" altLang="it-IT" sz="1400" dirty="0"/>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48045124"/>
      </p:ext>
    </p:extLst>
  </p:cSld>
  <p:clrMapOvr>
    <a:masterClrMapping/>
  </p:clrMapOvr>
  <mc:AlternateContent xmlns:mc="http://schemas.openxmlformats.org/markup-compatibility/2006" xmlns:p14="http://schemas.microsoft.com/office/powerpoint/2010/main">
    <mc:Choice Requires="p14">
      <p:transition spd="slow" p14:dur="2000" advTm="96697"/>
    </mc:Choice>
    <mc:Fallback xmlns="">
      <p:transition spd="slow" advTm="9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1524000" y="274638"/>
            <a:ext cx="8229600" cy="1143000"/>
          </a:xfrm>
        </p:spPr>
        <p:txBody>
          <a:bodyPr>
            <a:normAutofit fontScale="90000"/>
          </a:bodyPr>
          <a:lstStyle/>
          <a:p>
            <a:pPr algn="l" eaLnBrk="1" hangingPunct="1"/>
            <a:r>
              <a:rPr lang="it-IT" altLang="it-IT" sz="1600" b="1"/>
              <a:t/>
            </a:r>
            <a:br>
              <a:rPr lang="it-IT" altLang="it-IT" sz="1600" b="1"/>
            </a:br>
            <a:r>
              <a:rPr lang="it-IT" altLang="it-IT" sz="1600" b="1"/>
              <a:t/>
            </a:r>
            <a:br>
              <a:rPr lang="it-IT" altLang="it-IT" sz="1600" b="1"/>
            </a:br>
            <a:r>
              <a:rPr lang="it-IT" altLang="it-IT" sz="1600" b="1"/>
              <a:t/>
            </a:r>
            <a:br>
              <a:rPr lang="it-IT" altLang="it-IT" sz="1600" b="1"/>
            </a:br>
            <a:r>
              <a:rPr lang="it-IT" altLang="it-IT" sz="1800" b="1"/>
              <a:t>Tempio di Apollo Epicurio a Bassae</a:t>
            </a:r>
            <a:r>
              <a:rPr lang="it-IT" altLang="it-IT" sz="1600" b="1"/>
              <a:t>  </a:t>
            </a:r>
            <a:br>
              <a:rPr lang="it-IT" altLang="it-IT" sz="1600" b="1"/>
            </a:br>
            <a:r>
              <a:rPr lang="it-IT" altLang="it-IT" sz="1600" b="1"/>
              <a:t>6x15</a:t>
            </a:r>
            <a:br>
              <a:rPr lang="it-IT" altLang="it-IT" sz="1600" b="1"/>
            </a:br>
            <a:r>
              <a:rPr lang="it-IT" altLang="it-IT" sz="1600" b="1"/>
              <a:t>dopo la peste del 429 a.C.</a:t>
            </a:r>
            <a:br>
              <a:rPr lang="it-IT" altLang="it-IT" sz="1600" b="1"/>
            </a:br>
            <a:r>
              <a:rPr lang="it-IT" altLang="it-IT" sz="1600" b="1"/>
              <a:t>architetto: Iktinos</a:t>
            </a:r>
            <a:br>
              <a:rPr lang="it-IT" altLang="it-IT" sz="1600" b="1"/>
            </a:br>
            <a:r>
              <a:rPr lang="it-IT" altLang="it-IT" sz="1800"/>
              <a:t/>
            </a:r>
            <a:br>
              <a:rPr lang="it-IT" altLang="it-IT" sz="1800"/>
            </a:br>
            <a:r>
              <a:rPr lang="it-IT" altLang="it-IT" sz="1800"/>
              <a:t/>
            </a:r>
            <a:br>
              <a:rPr lang="it-IT" altLang="it-IT" sz="1800"/>
            </a:br>
            <a:endParaRPr lang="it-IT" altLang="it-IT" sz="1800"/>
          </a:p>
        </p:txBody>
      </p:sp>
      <p:pic>
        <p:nvPicPr>
          <p:cNvPr id="62467" name="Picture 4" descr="piante di Bassae e Teg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5841" y="171821"/>
            <a:ext cx="6508993" cy="650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6"/>
          <p:cNvSpPr txBox="1">
            <a:spLocks noChangeArrowheads="1"/>
          </p:cNvSpPr>
          <p:nvPr/>
        </p:nvSpPr>
        <p:spPr bwMode="auto">
          <a:xfrm>
            <a:off x="1524000" y="5516563"/>
            <a:ext cx="309180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dirty="0"/>
              <a:t>Tempio di Atena Alea, Tegea</a:t>
            </a:r>
            <a:r>
              <a:rPr lang="it-IT" altLang="it-IT" sz="1600" dirty="0"/>
              <a:t/>
            </a:r>
            <a:br>
              <a:rPr lang="it-IT" altLang="it-IT" sz="1600" dirty="0"/>
            </a:br>
            <a:r>
              <a:rPr lang="it-IT" altLang="it-IT" sz="1600" dirty="0"/>
              <a:t/>
            </a:r>
            <a:br>
              <a:rPr lang="it-IT" altLang="it-IT" sz="1600" dirty="0"/>
            </a:br>
            <a:r>
              <a:rPr lang="it-IT" altLang="it-IT" sz="1600" dirty="0"/>
              <a:t>6x14   dopo 394 </a:t>
            </a:r>
            <a:br>
              <a:rPr lang="it-IT" altLang="it-IT" sz="1600" dirty="0"/>
            </a:br>
            <a:r>
              <a:rPr lang="it-IT" altLang="it-IT" sz="1600" dirty="0" err="1"/>
              <a:t>a.C.architetto</a:t>
            </a:r>
            <a:r>
              <a:rPr lang="it-IT" altLang="it-IT" sz="1600" dirty="0"/>
              <a:t>: </a:t>
            </a:r>
            <a:r>
              <a:rPr lang="it-IT" altLang="it-IT" sz="1600" dirty="0" err="1"/>
              <a:t>Skopas</a:t>
            </a:r>
            <a:r>
              <a:rPr lang="it-IT" altLang="it-IT" sz="1600" dirty="0"/>
              <a:t> di </a:t>
            </a:r>
            <a:r>
              <a:rPr lang="it-IT" altLang="it-IT" sz="1600" dirty="0" err="1"/>
              <a:t>Paros</a:t>
            </a:r>
            <a:endParaRPr lang="it-IT" altLang="it-IT"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9647553"/>
      </p:ext>
    </p:extLst>
  </p:cSld>
  <p:clrMapOvr>
    <a:masterClrMapping/>
  </p:clrMapOvr>
  <mc:AlternateContent xmlns:mc="http://schemas.openxmlformats.org/markup-compatibility/2006" xmlns:p14="http://schemas.microsoft.com/office/powerpoint/2010/main">
    <mc:Choice Requires="p14">
      <p:transition spd="slow" p14:dur="2000" advTm="363192"/>
    </mc:Choice>
    <mc:Fallback xmlns="">
      <p:transition spd="slow" advTm="36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3490" name="Rectangle 5"/>
          <p:cNvSpPr>
            <a:spLocks noGrp="1" noChangeArrowheads="1"/>
          </p:cNvSpPr>
          <p:nvPr>
            <p:ph type="title"/>
          </p:nvPr>
        </p:nvSpPr>
        <p:spPr>
          <a:xfrm>
            <a:off x="1524000" y="404813"/>
            <a:ext cx="8686800" cy="1143000"/>
          </a:xfrm>
        </p:spPr>
        <p:txBody>
          <a:bodyPr/>
          <a:lstStyle/>
          <a:p>
            <a:pPr algn="l" eaLnBrk="1" hangingPunct="1"/>
            <a:r>
              <a:rPr lang="it-IT" altLang="it-IT" sz="1800" b="1"/>
              <a:t>Tempio di Bassae, interno</a:t>
            </a:r>
            <a:br>
              <a:rPr lang="it-IT" altLang="it-IT" sz="1800" b="1"/>
            </a:br>
            <a:r>
              <a:rPr lang="it-IT" altLang="it-IT" sz="1800" b="1"/>
              <a:t/>
            </a:r>
            <a:br>
              <a:rPr lang="it-IT" altLang="it-IT" sz="1800" b="1"/>
            </a:br>
            <a:r>
              <a:rPr lang="it-IT" altLang="it-IT" sz="1600" b="1"/>
              <a:t>calcare scuro, capitelli e</a:t>
            </a:r>
            <a:br>
              <a:rPr lang="it-IT" altLang="it-IT" sz="1600" b="1"/>
            </a:br>
            <a:r>
              <a:rPr lang="it-IT" altLang="it-IT" sz="1600" b="1"/>
              <a:t>fregio in marmo</a:t>
            </a:r>
          </a:p>
        </p:txBody>
      </p:sp>
      <p:pic>
        <p:nvPicPr>
          <p:cNvPr id="63491" name="Picture 4" descr="interno tempio di Bassa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84764" y="333375"/>
            <a:ext cx="5583237" cy="6192838"/>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4892256"/>
      </p:ext>
    </p:extLst>
  </p:cSld>
  <p:clrMapOvr>
    <a:masterClrMapping/>
  </p:clrMapOvr>
  <mc:AlternateContent xmlns:mc="http://schemas.openxmlformats.org/markup-compatibility/2006" xmlns:p14="http://schemas.microsoft.com/office/powerpoint/2010/main">
    <mc:Choice Requires="p14">
      <p:transition spd="slow" p14:dur="2000" advTm="8076"/>
    </mc:Choice>
    <mc:Fallback xmlns="">
      <p:transition spd="slow" advTm="8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4514" name="Rectangle 5"/>
          <p:cNvSpPr>
            <a:spLocks noGrp="1" noChangeArrowheads="1"/>
          </p:cNvSpPr>
          <p:nvPr>
            <p:ph type="title"/>
          </p:nvPr>
        </p:nvSpPr>
        <p:spPr>
          <a:xfrm>
            <a:off x="1703388" y="260350"/>
            <a:ext cx="8229600" cy="1143000"/>
          </a:xfrm>
        </p:spPr>
        <p:txBody>
          <a:bodyPr>
            <a:normAutofit fontScale="90000"/>
          </a:bodyPr>
          <a:lstStyle/>
          <a:p>
            <a:pPr algn="l" eaLnBrk="1" hangingPunct="1"/>
            <a:r>
              <a:rPr lang="it-IT" altLang="it-IT" sz="2000"/>
              <a:t>Tempio di Apollo a Bassae</a:t>
            </a:r>
            <a:br>
              <a:rPr lang="it-IT" altLang="it-IT" sz="2000"/>
            </a:br>
            <a:r>
              <a:rPr lang="it-IT" altLang="it-IT" sz="2000"/>
              <a:t> architetto: Iktinos </a:t>
            </a:r>
            <a:br>
              <a:rPr lang="it-IT" altLang="it-IT" sz="2000"/>
            </a:br>
            <a:r>
              <a:rPr lang="it-IT" altLang="it-IT" sz="2000"/>
              <a:t/>
            </a:r>
            <a:br>
              <a:rPr lang="it-IT" altLang="it-IT" sz="2000"/>
            </a:br>
            <a:r>
              <a:rPr lang="it-IT" altLang="it-IT" sz="1800"/>
              <a:t>dopo 429 a.C. (dopo la peste) </a:t>
            </a:r>
            <a:br>
              <a:rPr lang="it-IT" altLang="it-IT" sz="1800"/>
            </a:br>
            <a:endParaRPr lang="it-IT" altLang="it-IT" sz="1800"/>
          </a:p>
        </p:txBody>
      </p:sp>
      <p:pic>
        <p:nvPicPr>
          <p:cNvPr id="64515" name="Picture 4" descr="interno tempio Bass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300" y="0"/>
            <a:ext cx="5600700" cy="66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6438811"/>
      </p:ext>
    </p:extLst>
  </p:cSld>
  <p:clrMapOvr>
    <a:masterClrMapping/>
  </p:clrMapOvr>
  <mc:AlternateContent xmlns:mc="http://schemas.openxmlformats.org/markup-compatibility/2006" xmlns:p14="http://schemas.microsoft.com/office/powerpoint/2010/main">
    <mc:Choice Requires="p14">
      <p:transition spd="slow" p14:dur="2000" advTm="7909"/>
    </mc:Choice>
    <mc:Fallback xmlns="">
      <p:transition spd="slow" advTm="7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5538" name="Rectangle 5"/>
          <p:cNvSpPr>
            <a:spLocks noGrp="1" noChangeArrowheads="1"/>
          </p:cNvSpPr>
          <p:nvPr>
            <p:ph type="title"/>
          </p:nvPr>
        </p:nvSpPr>
        <p:spPr/>
        <p:txBody>
          <a:bodyPr/>
          <a:lstStyle/>
          <a:p>
            <a:pPr eaLnBrk="1" hangingPunct="1"/>
            <a:r>
              <a:rPr lang="it-IT" altLang="it-IT" sz="1800" b="1"/>
              <a:t>Fregio dall’interno del Tempio di Bassae</a:t>
            </a:r>
          </a:p>
        </p:txBody>
      </p:sp>
      <p:pic>
        <p:nvPicPr>
          <p:cNvPr id="65539" name="Picture 4" descr="fregio Bassa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06538" y="1989138"/>
            <a:ext cx="9161463" cy="464820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684151"/>
      </p:ext>
    </p:extLst>
  </p:cSld>
  <p:clrMapOvr>
    <a:masterClrMapping/>
  </p:clrMapOvr>
  <mc:AlternateContent xmlns:mc="http://schemas.openxmlformats.org/markup-compatibility/2006" xmlns:p14="http://schemas.microsoft.com/office/powerpoint/2010/main">
    <mc:Choice Requires="p14">
      <p:transition spd="slow" p14:dur="2000" advTm="10137"/>
    </mc:Choice>
    <mc:Fallback xmlns="">
      <p:transition spd="slow" advTm="10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6562" name="Titolo 1"/>
          <p:cNvSpPr>
            <a:spLocks noGrp="1"/>
          </p:cNvSpPr>
          <p:nvPr>
            <p:ph type="title"/>
          </p:nvPr>
        </p:nvSpPr>
        <p:spPr>
          <a:xfrm>
            <a:off x="1981200" y="274639"/>
            <a:ext cx="8229600" cy="796925"/>
          </a:xfrm>
        </p:spPr>
        <p:txBody>
          <a:bodyPr/>
          <a:lstStyle/>
          <a:p>
            <a:r>
              <a:rPr lang="it-IT" altLang="it-IT" sz="1800" b="1"/>
              <a:t>Invenzione del capitello corinzio, Vitruvio, De arch. IV,1</a:t>
            </a:r>
          </a:p>
        </p:txBody>
      </p:sp>
      <p:sp>
        <p:nvSpPr>
          <p:cNvPr id="66563" name="Segnaposto contenuto 2"/>
          <p:cNvSpPr>
            <a:spLocks noGrp="1"/>
          </p:cNvSpPr>
          <p:nvPr>
            <p:ph idx="1"/>
          </p:nvPr>
        </p:nvSpPr>
        <p:spPr>
          <a:xfrm>
            <a:off x="1881188" y="1000125"/>
            <a:ext cx="8215312" cy="5214938"/>
          </a:xfrm>
          <a:solidFill>
            <a:schemeClr val="bg1"/>
          </a:solidFill>
          <a:ln>
            <a:solidFill>
              <a:schemeClr val="bg1"/>
            </a:solidFill>
            <a:miter lim="800000"/>
            <a:headEnd/>
            <a:tailEnd/>
          </a:ln>
        </p:spPr>
        <p:txBody>
          <a:bodyPr/>
          <a:lstStyle/>
          <a:p>
            <a:r>
              <a:rPr lang="it-IT" altLang="it-IT" sz="1600"/>
              <a:t>C'è una tradizione sull'origine del capitello corinzio. Una fanciulla di Corinto, ormai in età da marito, morì per una malattia. Dopo il funerale, la sua nutrice raccolse tutti quegli oggetti (ninnoli e giocattoli), che le erano stati cari, in un canestro che depose sopra la tomba, coprendolo con una tegola, affinché quei ninnoli durassero più a lungo lì all'aperto. Il canestro fu casualmente appoggiato sopra una radice di acanto. Questa, schiacciata sotto il suo peso, all'inizio di primavera produsse foglie e viticci che, crescendo lungo i fianchi del canestro, furono costretti dagli angoli sporgenti della tegola a piegare la parte più alta delle loro fronde in forma di voluta. Callimaco, passando nei pressi della tomba, notò quel canestro circondato da tenere fronde. Fu attratto dall'originalità di quella composizione e pensò di riprodurla sui capitelli delle colonne a Corinto, determinandone le proporzioni. Così nacque il capitello corinzio".</a:t>
            </a:r>
          </a:p>
        </p:txBody>
      </p:sp>
      <p:pic>
        <p:nvPicPr>
          <p:cNvPr id="66564" name="Picture 2" descr="D:\Backup\Desktop\Capitello-Corinzi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9" y="4000500"/>
            <a:ext cx="452437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3502539"/>
      </p:ext>
    </p:extLst>
  </p:cSld>
  <p:clrMapOvr>
    <a:masterClrMapping/>
  </p:clrMapOvr>
  <mc:AlternateContent xmlns:mc="http://schemas.openxmlformats.org/markup-compatibility/2006" xmlns:p14="http://schemas.microsoft.com/office/powerpoint/2010/main">
    <mc:Choice Requires="p14">
      <p:transition spd="slow" p14:dur="2000" advTm="219882"/>
    </mc:Choice>
    <mc:Fallback xmlns="">
      <p:transition spd="slow" advTm="219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a:xfrm>
            <a:off x="1992313" y="0"/>
            <a:ext cx="8229600" cy="1143000"/>
          </a:xfrm>
        </p:spPr>
        <p:txBody>
          <a:bodyPr/>
          <a:lstStyle/>
          <a:p>
            <a:pPr eaLnBrk="1" hangingPunct="1"/>
            <a:r>
              <a:rPr lang="it-IT" altLang="it-IT" sz="1800" b="1"/>
              <a:t>Primi capitelli corinzi</a:t>
            </a:r>
            <a:br>
              <a:rPr lang="it-IT" altLang="it-IT" sz="1800" b="1"/>
            </a:br>
            <a:r>
              <a:rPr lang="it-IT" altLang="it-IT" sz="1600" b="1"/>
              <a:t/>
            </a:r>
            <a:br>
              <a:rPr lang="it-IT" altLang="it-IT" sz="1600" b="1"/>
            </a:br>
            <a:r>
              <a:rPr lang="it-IT" altLang="it-IT" sz="1600" b="1"/>
              <a:t>a) capitello di Bassae</a:t>
            </a:r>
          </a:p>
        </p:txBody>
      </p:sp>
      <p:pic>
        <p:nvPicPr>
          <p:cNvPr id="67587" name="Picture 4" descr="capitello  corinzio Bassae e Epidauro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881189" y="1152954"/>
            <a:ext cx="8510587" cy="5538787"/>
          </a:xfrm>
          <a:noFill/>
        </p:spPr>
      </p:pic>
      <p:sp>
        <p:nvSpPr>
          <p:cNvPr id="67588" name="Text Box 7"/>
          <p:cNvSpPr txBox="1">
            <a:spLocks noChangeArrowheads="1"/>
          </p:cNvSpPr>
          <p:nvPr/>
        </p:nvSpPr>
        <p:spPr bwMode="auto">
          <a:xfrm>
            <a:off x="4564063" y="3089276"/>
            <a:ext cx="38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800"/>
              <a:t>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27650516"/>
      </p:ext>
    </p:extLst>
  </p:cSld>
  <p:clrMapOvr>
    <a:masterClrMapping/>
  </p:clrMapOvr>
  <mc:AlternateContent xmlns:mc="http://schemas.openxmlformats.org/markup-compatibility/2006" xmlns:p14="http://schemas.microsoft.com/office/powerpoint/2010/main">
    <mc:Choice Requires="p14">
      <p:transition spd="slow" p14:dur="2000" advTm="80735"/>
    </mc:Choice>
    <mc:Fallback xmlns="">
      <p:transition spd="slow" advTm="8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2523</TotalTime>
  <Words>238</Words>
  <Application>Microsoft Office PowerPoint</Application>
  <PresentationFormat>Widescreen</PresentationFormat>
  <Paragraphs>17</Paragraphs>
  <Slides>8</Slides>
  <Notes>0</Notes>
  <HiddenSlides>0</HiddenSlides>
  <MMClips>8</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Arial</vt:lpstr>
      <vt:lpstr>Calibri</vt:lpstr>
      <vt:lpstr>Calibri Light</vt:lpstr>
      <vt:lpstr>Tema di Office</vt:lpstr>
      <vt:lpstr>Presentazione standard di PowerPoint</vt:lpstr>
      <vt:lpstr>Presentazione standard di PowerPoint</vt:lpstr>
      <vt:lpstr>   Tempio di Apollo Epicurio a Bassae   6x15 dopo la peste del 429 a.C. architetto: Iktinos   </vt:lpstr>
      <vt:lpstr>Tempio di Bassae, interno  calcare scuro, capitelli e fregio in marmo</vt:lpstr>
      <vt:lpstr>Tempio di Apollo a Bassae  architetto: Iktinos   dopo 429 a.C. (dopo la peste)  </vt:lpstr>
      <vt:lpstr>Fregio dall’interno del Tempio di Bassae</vt:lpstr>
      <vt:lpstr>Invenzione del capitello corinzio, Vitruvio, De arch. IV,1</vt:lpstr>
      <vt:lpstr>Primi capitelli corinzi  a) capitello di Bassae</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Federica Fontana</dc:creator>
  <cp:lastModifiedBy>Federica Fontana</cp:lastModifiedBy>
  <cp:revision>233</cp:revision>
  <dcterms:created xsi:type="dcterms:W3CDTF">2020-03-26T13:06:42Z</dcterms:created>
  <dcterms:modified xsi:type="dcterms:W3CDTF">2020-04-20T13:21:55Z</dcterms:modified>
</cp:coreProperties>
</file>