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38" r:id="rId2"/>
    <p:sldId id="440" r:id="rId3"/>
    <p:sldId id="521" r:id="rId4"/>
    <p:sldId id="441" r:id="rId5"/>
    <p:sldId id="442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970711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altLang="it-IT" sz="2000" b="1" dirty="0"/>
              <a:t>Agorà di </a:t>
            </a:r>
            <a:r>
              <a:rPr lang="it-IT" altLang="it-IT" sz="2000" b="1" dirty="0" smtClean="0"/>
              <a:t>Atene - </a:t>
            </a:r>
            <a:r>
              <a:rPr lang="it-IT" altLang="it-IT" sz="1400" b="1" dirty="0" smtClean="0"/>
              <a:t>inizio </a:t>
            </a:r>
            <a:r>
              <a:rPr lang="it-IT" altLang="it-IT" sz="1400" b="1" dirty="0"/>
              <a:t>V sec. a.C.</a:t>
            </a:r>
            <a:br>
              <a:rPr lang="it-IT" altLang="it-IT" sz="1400" b="1" dirty="0"/>
            </a:br>
            <a:r>
              <a:rPr lang="it-IT" altLang="it-IT" sz="1400" b="1" dirty="0" err="1" smtClean="0"/>
              <a:t>Tholos</a:t>
            </a:r>
            <a:r>
              <a:rPr lang="it-IT" altLang="it-IT" sz="1400" b="1" dirty="0" smtClean="0"/>
              <a:t> </a:t>
            </a:r>
            <a:r>
              <a:rPr lang="it-IT" altLang="it-IT" sz="1400" b="1" dirty="0"/>
              <a:t>(</a:t>
            </a:r>
            <a:r>
              <a:rPr lang="it-IT" altLang="it-IT" sz="1400" b="1" dirty="0" err="1"/>
              <a:t>Prytanikon</a:t>
            </a:r>
            <a:r>
              <a:rPr lang="it-IT" altLang="it-IT" sz="1400" b="1" dirty="0" smtClean="0"/>
              <a:t>), </a:t>
            </a:r>
            <a:r>
              <a:rPr lang="it-IT" altLang="it-IT" sz="1400" b="1" dirty="0" err="1" smtClean="0"/>
              <a:t>Bouleuterion</a:t>
            </a:r>
            <a:r>
              <a:rPr lang="it-IT" altLang="it-IT" sz="1400" b="1" dirty="0" smtClean="0"/>
              <a:t> </a:t>
            </a:r>
            <a:r>
              <a:rPr lang="it-IT" altLang="it-IT" sz="1400" b="1" dirty="0"/>
              <a:t/>
            </a:r>
            <a:br>
              <a:rPr lang="it-IT" altLang="it-IT" sz="1400" b="1" dirty="0"/>
            </a:br>
            <a:endParaRPr lang="it-IT" altLang="it-IT" sz="1400" b="1" dirty="0"/>
          </a:p>
        </p:txBody>
      </p:sp>
      <p:pic>
        <p:nvPicPr>
          <p:cNvPr id="78851" name="Picture 4" descr="Agora inizio V se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77" y="889460"/>
            <a:ext cx="5696770" cy="5857441"/>
          </a:xfrm>
          <a:noFill/>
        </p:spPr>
      </p:pic>
      <p:pic>
        <p:nvPicPr>
          <p:cNvPr id="4" name="Picture 4" descr="Agora tardo IV s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2364" y="663206"/>
            <a:ext cx="5357431" cy="608369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8"/>
    </mc:Choice>
    <mc:Fallback xmlns="">
      <p:transition spd="slow" advTm="2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Backup\Desktop\300px-AgoraAthens5thcentu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" y="775943"/>
            <a:ext cx="5471075" cy="486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asellaDiTesto 3"/>
          <p:cNvSpPr txBox="1">
            <a:spLocks noChangeArrowheads="1"/>
          </p:cNvSpPr>
          <p:nvPr/>
        </p:nvSpPr>
        <p:spPr bwMode="auto">
          <a:xfrm>
            <a:off x="6238875" y="2928939"/>
            <a:ext cx="424973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u="sng"/>
              <a:t>Strutture dell’epoca classica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7 area chiamata Colonos Agoraios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8 Tholos (Prytanikon), rifatto dopo il 480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10 Monumento Eroi eponimi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11-12 Metroon e Bouleuterion (fine V sec., legato al Metroon nel II sec.a.C.)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13 Hephaistaion/Theseion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14 tempio di Apollo Patroos (statue di Eufranor, Leochares, A. Alexikakos di Kalamis)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15 Stoà di Zeus (con pitture di Eufranor dei 12 dei e di Teseo con il demos) dopo 430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16 Altari 12 dei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17 Stoà Basileios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18 Tempio di Afrodite Urania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19 Stoà delle Erme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20 Stoà Poikile (con pitture di Mykon e di Polignoto)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0900" name="CasellaDiTesto 4"/>
          <p:cNvSpPr txBox="1">
            <a:spLocks noChangeArrowheads="1"/>
          </p:cNvSpPr>
          <p:nvPr/>
        </p:nvSpPr>
        <p:spPr bwMode="auto">
          <a:xfrm>
            <a:off x="2024064" y="142875"/>
            <a:ext cx="1817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Agorà di Atene</a:t>
            </a:r>
          </a:p>
        </p:txBody>
      </p:sp>
      <p:sp>
        <p:nvSpPr>
          <p:cNvPr id="80901" name="AutoShape 6" descr="data:image/jpeg;base64,/9j/4AAQSkZJRgABAQAAAQABAAD/2wBDAAkGBwgHBgkIBwgKCgkLDRYPDQwMDRsUFRAWIB0iIiAdHx8kKDQsJCYxJx8fLT0tMTU3Ojo6Iys/RD84QzQ5Ojf/2wBDAQoKCg0MDRoPDxo3JR8lNzc3Nzc3Nzc3Nzc3Nzc3Nzc3Nzc3Nzc3Nzc3Nzc3Nzc3Nzc3Nzc3Nzc3Nzc3Nzc3Nzf/wAARCAA8AJoDASIAAhEBAxEB/8QAGwAAAgMBAQEAAAAAAAAAAAAABQYAAQQDAgf/xAA5EAACAQIFAgMGBQMCBwAAAAABAgMEEQAFEiExIkETUWEGFCMycaEVUoHB8DNikbHhFiRCgqLR8f/EABQBAQAAAAAAAAAAAAAAAAAAAAD/xAAUEQEAAAAAAAAAAAAAAAAAAAAA/9oADAMBAAIRAxEAPwD6V7Z5hmNKsMeVNokKPIXGkm4tYaT817nb/a5X2clrZsgy6bNNIrZKdHnCiwVyASP0O2F3PqlXzyeJ9DtCiCPqsU1C5vYXI2va4xnmzerkimcT6RJDq6QemwJFjtb17H0wD5fFXHnhDkzatZpi020kRckIwsV120/l+QXvzjrNmlfaa8ttSazpRhpI12tvt8o+u+AeMS+Eh8zrbSHxFuW1noYC4LAAb7DpG33xPxSv1PeRdpA20bc3tbnjjbn1wDviXwkNmdddx4g6XSTdD8x0bfNx1Hp543xYzOvBB1rcSBgNDHdlUkEauOo2A488A63GLvhITMcwFrOCUm2BU76hcg9W/Jtx+veJmeYKY9DqdEjKt0J1Cxvfq349P1wDtceeJceeEgZpmEQQpIpKM6rqUm46+eoXPSPK3rj2MxrkcBJbiNpIlupNwC+56tz0jfbvtgHS4xLjzwlR5jXBogJFIIePZT8oJ3+bnYb8enlIszrmMC61+JEUIAPy3G46ud+ftgHW4xLjzwkw5nXyiC7i0sYjayn5ejcdXPUd/tziqfM8wnWnLutpoQr2U/L0bjq56233+mAd7jEuMJC5lXSwKzyAGWnuxCkWsAQR1bcm9739Mc63M6+amqEeYxrJCHZo1KlSu40nUdPG/N/TACvbCuzCf2uhOuqo6WkYxxhdLCQhonDlT2IEwvzZeQG3aaTP6r3WH32CQVXhr4wjon0h7dVuo7Xv3P1wArGSeonkq/FSRviSTa1VVLnQdip2tEuxPHnck/RQDYX3PngE/wBpcrWPNmzZpJ9LqkbJHptcX5va4Itt6HA56ZUplqJY8wEMiKFYhdwRYD5vr6bnDN7TrE9LGk06QK86rqdgt7g7XPfA6Ro6mhWk9+pGjh0qxFTH0lQNjtt2wAySiijjWokWvSJhYMyrYghtt39TiVNKkNKs0i5iY5BpVrINiGN93HmftglUvFJRxUbZhSALYKTUx7kC3FvXEnMFZRQ03v8ASMkRUBlqY9yBb98AJqolp4RNUQ5nHG4IBYRgMCHPeT+767D1xdVBHTIJKiPM0RtwSEAfk939fsME80eGehjppq6lHhKH0+PGSwCkHb6XxySryz2gyenl/GIo4xtaQoCGtYjtxgMVVTpSOpqYszQymy6ljGqxB/P6DFzwimaMVFPmSF/lDJHvp0js/Ow+/pg1mtLTZotO/wCKxsInNirIQb28seMzFBVyRGbO6aNoWJs0kd77eo8sAGmgFNJGs1NmQdyAoZY+o9IuPic7fc47LS+GQstPmCyIV0xyKmqXUdOode9u/wBfpgrWwQZhUUk8ebREQym+ko3G/Y7bgYyVEokMtQZkmi8Up4tySxPy2tsTxYeo+uAxz0oSVIXpcw1tuE0R3e9x+f1OOUqpHUCmlpMyWeXqRLRAsSX3A8S/c4MwCOvGXV65pHcIpYBkbsSdxtztiVcWX1GaU9ac7p1lhAsviR7gE+v9xwAeaGJKoU5pMyFRJdkTTHcX1bgGT1P+BivDQVYpxR5ktRvpi0x3HfUPi/y2DstHBU5vTZimaIQkZsVKEHtz/wBx/wAY4TikOZx5jBnFNLOOlIhJGC1xpO/0ueO2AFCNBUx0oocy8eNbrEFj1Dg3/q/2jfFw06pPHSrRZn4sYACaY7j5Tv8AE8lGCxppvxf38VkAfRo0+Kvl9PXyx0SCUZk1cK2HURYr4iW2FsAGSmAlWmWlzQyKgummO4XpuPn76f8AyPpiCnSWeSlWDMmn0bxgR3VRYHbxON/vg0kcyZi9Z79THxFsq60/U379sc4KR4M2lzAV0XiSRlGQyJtcg+Xp5YAVBl8VfXvSBK5JAB4qy+HZVB3uNZ/Me30x9Bwp0kTUWeCtWeOX3xmjdfEXp2vfb1W1tufTDZgBmcRxyCnEqqQJwRqPcA2wEFGYZJ46WnZofELALIpBY2vybje4t2tbjBzNiR7tpJv7wo+xxkjk6pQxYWcryNuR+2ABzUkgzvJGkp5UjFURcspDXik6SATtwbHuB6YvK6V/cIvBp2VAg3DKLm253a+5vgjWxtNmWVMgYrHUh2PFhocfruwGPGTk+4x6rixIIP1OAxPCj5nSLNCUk0zDqINx4bbGx4+vcY8UVLH7tBHGpSIxkqFYg3PNz9e/PrfGmYj/AImo0Ck/Bma9uLIR++MeXyhKansdeqFCygc7Dfn/AN/vgLmgAEqyNOpSIkGN2F9hYm2/fHKqVI1YRH4kTLstzclhv98D/aGpmp62hmoZLKyuDdSQwJW4tttz9v0I1AUwxy+GQzvovyzEEcjbvv5EAYDxTojLU63qLoNSlHcefOk2Py977bY0QQBmcImzTEsex6Vv+/2x5y2mmnmqYaV4ozLZGLrqFiJN9iP4cbV9n81CsqZnTIHuWtSm/BFh17DfjzHltgBUFHAyPrZhIkcRVS5AJJ/cWH6Y6UKa/DCFwVgQIt91vz38gP8AH1xumy2ty5XeSopZI5rR6I6dktYMRvrPlbGala8a2cAmJSRe9t727YDkKWnK1MjiS/joNKs2ggkXuBsb3PONEsb/AA0YkgyorL3tqF/UcH6YvSz01SQ6AGpUHa+40977YuwaanRwpAmjGlgD06gP8b2/hwGbNYEjzCaOFQDueoE/9bC9+/lv5jHGfT4huhICJfpP5F/+Y65sFWqBEcdgt06eCWbgY41L2nKsALxrpbSPyDa+A351RouXo0SWYyKCbk6R8XgduBtxsPLAuVVanpwLHqe/TxuL/wA+mDedsfwiMqA1nHIvx4m+AkjE0lOAqKbuB0DYXHbAMOWUURjyqUoC40b78+BzbDXhOyCSSDMhlsjO8dPJ8MyfMB4XB48/LbDjgEWozRKl46aWFQkcl5ZCJb7KbfKL824/0wYp6SeOBRAtP4ZGoXEhuDvyRfvgUMlonnctGG55VTf7YZ8jp46agEUQsgY2HlgB89BPOAssNOwBvs0g347DF09FPTRLFDTwqg4USSWG/mV23vg/iWwC1VZWauVJp6GOR1Wyk1EotfnYJ6fy+Bv4VUUyR0ytTxRIoEUZncFUtYL/AE7kWFvX6nDvirDAfNq32emzKSN4quhkdTwZGkvuvkg72GCEuQ5wypGPd/DR1cAu5YkX3uI/r9sPNh5YvAKWX5RmMFTNOUTqYhE8dwFA7/KN92/Q4ImnzO39NP0qHwcxMAs1uXZjWReHJGRY3BE5NjYi9jccHAWHIs5IgLhobIPG8GQkse/zIQd7dr7eWPoGJbAJy5PUpSSQf85I0jl2kdl1A7WtZALXA/3xmTKqxK2IhMwkMLJJqkCBXseLgDyP25w82xLDAItflOa1VQ0gogq6dIu4PBJvsPXt/qbY5PkubSTq7UpUWVWC6b2AAuDxfa48r+WPoFsTAKGZ5fU1NAIIaau1KdSeJ4Vibte9t+GPl29cDVyKvb3daijdkiYlxoVtQJ32O3Y/y2PoNsS2ATaLLq2mzyKrjy+fwmW0htGrE2IuevfkD9Lb4cFJKglSCRwe2PWJgP/Z"/>
          <p:cNvSpPr>
            <a:spLocks noChangeAspect="1" noChangeArrowheads="1"/>
          </p:cNvSpPr>
          <p:nvPr/>
        </p:nvSpPr>
        <p:spPr bwMode="auto">
          <a:xfrm>
            <a:off x="1587500" y="-212725"/>
            <a:ext cx="1143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80902" name="Picture 8" descr="http://depthome.brooklyn.cuny.edu/classics/dunkle/athnlife/stoabas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20" y="142875"/>
            <a:ext cx="5105448" cy="201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CasellaDiTesto 6"/>
          <p:cNvSpPr txBox="1">
            <a:spLocks noChangeArrowheads="1"/>
          </p:cNvSpPr>
          <p:nvPr/>
        </p:nvSpPr>
        <p:spPr bwMode="auto">
          <a:xfrm>
            <a:off x="7372005" y="2272606"/>
            <a:ext cx="3225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17 Stoà </a:t>
            </a:r>
            <a:r>
              <a:rPr lang="it-IT" altLang="it-IT" sz="1400" dirty="0" err="1"/>
              <a:t>Basileios</a:t>
            </a:r>
            <a:r>
              <a:rPr lang="it-IT" altLang="it-IT" sz="1400" dirty="0"/>
              <a:t> = sede dell’</a:t>
            </a:r>
            <a:r>
              <a:rPr lang="it-IT" altLang="it-IT" sz="1400" dirty="0" err="1"/>
              <a:t>archonte</a:t>
            </a:r>
            <a:endParaRPr lang="it-IT" altLang="it-IT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55"/>
    </mc:Choice>
    <mc:Fallback xmlns="">
      <p:transition spd="slow" advTm="42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Backup\Desktop\300px-AgoraAthens5thcentu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" y="775943"/>
            <a:ext cx="5471075" cy="486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asellaDiTesto 3"/>
          <p:cNvSpPr txBox="1">
            <a:spLocks noChangeArrowheads="1"/>
          </p:cNvSpPr>
          <p:nvPr/>
        </p:nvSpPr>
        <p:spPr bwMode="auto">
          <a:xfrm>
            <a:off x="6238875" y="2928939"/>
            <a:ext cx="424973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u="sng"/>
              <a:t>Strutture dell’epoca classica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7 area chiamata Colonos Agoraios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8 Tholos (Prytanikon), rifatto dopo il 480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10 Monumento Eroi eponimi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11-12 Metroon e Bouleuterion (fine V sec., legato al Metroon nel II sec.a.C.)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13 Hephaistaion/Theseion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14 tempio di Apollo Patroos (statue di Eufranor, Leochares, A. Alexikakos di Kalamis)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15 Stoà di Zeus (con pitture di Eufranor dei 12 dei e di Teseo con il demos) dopo 430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16 Altari 12 dei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17 Stoà Basileios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18 Tempio di Afrodite Urania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19 Stoà delle Erme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20 Stoà Poikile (con pitture di Mykon e di Polignoto)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0900" name="CasellaDiTesto 4"/>
          <p:cNvSpPr txBox="1">
            <a:spLocks noChangeArrowheads="1"/>
          </p:cNvSpPr>
          <p:nvPr/>
        </p:nvSpPr>
        <p:spPr bwMode="auto">
          <a:xfrm>
            <a:off x="2024064" y="142875"/>
            <a:ext cx="1817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Agorà di Atene</a:t>
            </a:r>
          </a:p>
        </p:txBody>
      </p:sp>
      <p:sp>
        <p:nvSpPr>
          <p:cNvPr id="80901" name="AutoShape 6" descr="data:image/jpeg;base64,/9j/4AAQSkZJRgABAQAAAQABAAD/2wBDAAkGBwgHBgkIBwgKCgkLDRYPDQwMDRsUFRAWIB0iIiAdHx8kKDQsJCYxJx8fLT0tMTU3Ojo6Iys/RD84QzQ5Ojf/2wBDAQoKCg0MDRoPDxo3JR8lNzc3Nzc3Nzc3Nzc3Nzc3Nzc3Nzc3Nzc3Nzc3Nzc3Nzc3Nzc3Nzc3Nzc3Nzc3Nzc3Nzf/wAARCAA8AJoDASIAAhEBAxEB/8QAGwAAAgMBAQEAAAAAAAAAAAAABQYAAQQDAgf/xAA5EAACAQIFAgMGBQMCBwAAAAABAgMEEQAFEiExIkETUWEGFCMycaEVUoHB8DNikbHhFiRCgqLR8f/EABQBAQAAAAAAAAAAAAAAAAAAAAD/xAAUEQEAAAAAAAAAAAAAAAAAAAAA/9oADAMBAAIRAxEAPwD6V7Z5hmNKsMeVNokKPIXGkm4tYaT817nb/a5X2clrZsgy6bNNIrZKdHnCiwVyASP0O2F3PqlXzyeJ9DtCiCPqsU1C5vYXI2va4xnmzerkimcT6RJDq6QemwJFjtb17H0wD5fFXHnhDkzatZpi020kRckIwsV120/l+QXvzjrNmlfaa8ttSazpRhpI12tvt8o+u+AeMS+Eh8zrbSHxFuW1noYC4LAAb7DpG33xPxSv1PeRdpA20bc3tbnjjbn1wDviXwkNmdddx4g6XSTdD8x0bfNx1Hp543xYzOvBB1rcSBgNDHdlUkEauOo2A488A63GLvhITMcwFrOCUm2BU76hcg9W/Jtx+veJmeYKY9DqdEjKt0J1Cxvfq349P1wDtceeJceeEgZpmEQQpIpKM6rqUm46+eoXPSPK3rj2MxrkcBJbiNpIlupNwC+56tz0jfbvtgHS4xLjzwlR5jXBogJFIIePZT8oJ3+bnYb8enlIszrmMC61+JEUIAPy3G46ud+ftgHW4xLjzwkw5nXyiC7i0sYjayn5ejcdXPUd/tziqfM8wnWnLutpoQr2U/L0bjq56233+mAd7jEuMJC5lXSwKzyAGWnuxCkWsAQR1bcm9739Mc63M6+amqEeYxrJCHZo1KlSu40nUdPG/N/TACvbCuzCf2uhOuqo6WkYxxhdLCQhonDlT2IEwvzZeQG3aaTP6r3WH32CQVXhr4wjon0h7dVuo7Xv3P1wArGSeonkq/FSRviSTa1VVLnQdip2tEuxPHnck/RQDYX3PngE/wBpcrWPNmzZpJ9LqkbJHptcX5va4Itt6HA56ZUplqJY8wEMiKFYhdwRYD5vr6bnDN7TrE9LGk06QK86rqdgt7g7XPfA6Ro6mhWk9+pGjh0qxFTH0lQNjtt2wAySiijjWokWvSJhYMyrYghtt39TiVNKkNKs0i5iY5BpVrINiGN93HmftglUvFJRxUbZhSALYKTUx7kC3FvXEnMFZRQ03v8ASMkRUBlqY9yBb98AJqolp4RNUQ5nHG4IBYRgMCHPeT+767D1xdVBHTIJKiPM0RtwSEAfk939fsME80eGehjppq6lHhKH0+PGSwCkHb6XxySryz2gyenl/GIo4xtaQoCGtYjtxgMVVTpSOpqYszQymy6ljGqxB/P6DFzwimaMVFPmSF/lDJHvp0js/Ow+/pg1mtLTZotO/wCKxsInNirIQb28seMzFBVyRGbO6aNoWJs0kd77eo8sAGmgFNJGs1NmQdyAoZY+o9IuPic7fc47LS+GQstPmCyIV0xyKmqXUdOode9u/wBfpgrWwQZhUUk8ebREQym+ko3G/Y7bgYyVEokMtQZkmi8Up4tySxPy2tsTxYeo+uAxz0oSVIXpcw1tuE0R3e9x+f1OOUqpHUCmlpMyWeXqRLRAsSX3A8S/c4MwCOvGXV65pHcIpYBkbsSdxtztiVcWX1GaU9ac7p1lhAsviR7gE+v9xwAeaGJKoU5pMyFRJdkTTHcX1bgGT1P+BivDQVYpxR5ktRvpi0x3HfUPi/y2DstHBU5vTZimaIQkZsVKEHtz/wBx/wAY4TikOZx5jBnFNLOOlIhJGC1xpO/0ueO2AFCNBUx0oocy8eNbrEFj1Dg3/q/2jfFw06pPHSrRZn4sYACaY7j5Tv8AE8lGCxppvxf38VkAfRo0+Kvl9PXyx0SCUZk1cK2HURYr4iW2FsAGSmAlWmWlzQyKgummO4XpuPn76f8AyPpiCnSWeSlWDMmn0bxgR3VRYHbxON/vg0kcyZi9Z79THxFsq60/U379sc4KR4M2lzAV0XiSRlGQyJtcg+Xp5YAVBl8VfXvSBK5JAB4qy+HZVB3uNZ/Me30x9Bwp0kTUWeCtWeOX3xmjdfEXp2vfb1W1tufTDZgBmcRxyCnEqqQJwRqPcA2wEFGYZJ46WnZofELALIpBY2vybje4t2tbjBzNiR7tpJv7wo+xxkjk6pQxYWcryNuR+2ABzUkgzvJGkp5UjFURcspDXik6SATtwbHuB6YvK6V/cIvBp2VAg3DKLm253a+5vgjWxtNmWVMgYrHUh2PFhocfruwGPGTk+4x6rixIIP1OAxPCj5nSLNCUk0zDqINx4bbGx4+vcY8UVLH7tBHGpSIxkqFYg3PNz9e/PrfGmYj/AImo0Ck/Bma9uLIR++MeXyhKansdeqFCygc7Dfn/AN/vgLmgAEqyNOpSIkGN2F9hYm2/fHKqVI1YRH4kTLstzclhv98D/aGpmp62hmoZLKyuDdSQwJW4tttz9v0I1AUwxy+GQzvovyzEEcjbvv5EAYDxTojLU63qLoNSlHcefOk2Py977bY0QQBmcImzTEsex6Vv+/2x5y2mmnmqYaV4ozLZGLrqFiJN9iP4cbV9n81CsqZnTIHuWtSm/BFh17DfjzHltgBUFHAyPrZhIkcRVS5AJJ/cWH6Y6UKa/DCFwVgQIt91vz38gP8AH1xumy2ty5XeSopZI5rR6I6dktYMRvrPlbGala8a2cAmJSRe9t727YDkKWnK1MjiS/joNKs2ggkXuBsb3PONEsb/AA0YkgyorL3tqF/UcH6YvSz01SQ6AGpUHa+40977YuwaanRwpAmjGlgD06gP8b2/hwGbNYEjzCaOFQDueoE/9bC9+/lv5jHGfT4huhICJfpP5F/+Y65sFWqBEcdgt06eCWbgY41L2nKsALxrpbSPyDa+A351RouXo0SWYyKCbk6R8XgduBtxsPLAuVVanpwLHqe/TxuL/wA+mDedsfwiMqA1nHIvx4m+AkjE0lOAqKbuB0DYXHbAMOWUURjyqUoC40b78+BzbDXhOyCSSDMhlsjO8dPJ8MyfMB4XB48/LbDjgEWozRKl46aWFQkcl5ZCJb7KbfKL824/0wYp6SeOBRAtP4ZGoXEhuDvyRfvgUMlonnctGG55VTf7YZ8jp46agEUQsgY2HlgB89BPOAssNOwBvs0g347DF09FPTRLFDTwqg4USSWG/mV23vg/iWwC1VZWauVJp6GOR1Wyk1EotfnYJ6fy+Bv4VUUyR0ytTxRIoEUZncFUtYL/AE7kWFvX6nDvirDAfNq32emzKSN4quhkdTwZGkvuvkg72GCEuQ5wypGPd/DR1cAu5YkX3uI/r9sPNh5YvAKWX5RmMFTNOUTqYhE8dwFA7/KN92/Q4ImnzO39NP0qHwcxMAs1uXZjWReHJGRY3BE5NjYi9jccHAWHIs5IgLhobIPG8GQkse/zIQd7dr7eWPoGJbAJy5PUpSSQf85I0jl2kdl1A7WtZALXA/3xmTKqxK2IhMwkMLJJqkCBXseLgDyP25w82xLDAItflOa1VQ0gogq6dIu4PBJvsPXt/qbY5PkubSTq7UpUWVWC6b2AAuDxfa48r+WPoFsTAKGZ5fU1NAIIaau1KdSeJ4Vibte9t+GPl29cDVyKvb3daijdkiYlxoVtQJ32O3Y/y2PoNsS2ATaLLq2mzyKrjy+fwmW0htGrE2IuevfkD9Lb4cFJKglSCRwe2PWJgP/Z"/>
          <p:cNvSpPr>
            <a:spLocks noChangeAspect="1" noChangeArrowheads="1"/>
          </p:cNvSpPr>
          <p:nvPr/>
        </p:nvSpPr>
        <p:spPr bwMode="auto">
          <a:xfrm>
            <a:off x="1587500" y="-212725"/>
            <a:ext cx="1143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34" y="234950"/>
            <a:ext cx="3701935" cy="2435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90"/>
    </mc:Choice>
    <mc:Fallback xmlns="">
      <p:transition spd="slow" advTm="39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908" y="2358057"/>
            <a:ext cx="5291022" cy="4361381"/>
          </a:xfrm>
          <a:noFill/>
        </p:spPr>
      </p:pic>
      <p:pic>
        <p:nvPicPr>
          <p:cNvPr id="81923" name="Picture 7" descr="Senza titolo-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7810" y="136525"/>
            <a:ext cx="5644733" cy="4031673"/>
          </a:xfrm>
          <a:noFill/>
        </p:spPr>
      </p:pic>
      <p:sp>
        <p:nvSpPr>
          <p:cNvPr id="81924" name="Text Box 10"/>
          <p:cNvSpPr txBox="1">
            <a:spLocks noChangeArrowheads="1"/>
          </p:cNvSpPr>
          <p:nvPr/>
        </p:nvSpPr>
        <p:spPr bwMode="auto">
          <a:xfrm>
            <a:off x="6600825" y="5537200"/>
            <a:ext cx="4324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Lista degli archonti 527-522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con Hippias, Kleisthenes, Miltiades,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Kalliades…</a:t>
            </a:r>
          </a:p>
        </p:txBody>
      </p:sp>
      <p:sp>
        <p:nvSpPr>
          <p:cNvPr id="81925" name="Text Box 11"/>
          <p:cNvSpPr txBox="1">
            <a:spLocks noChangeArrowheads="1"/>
          </p:cNvSpPr>
          <p:nvPr/>
        </p:nvSpPr>
        <p:spPr bwMode="auto">
          <a:xfrm>
            <a:off x="1847850" y="136525"/>
            <a:ext cx="6019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Ostraka con nomi di Kimon,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Themistokles, Miltiades, Perikles,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Lysimachos, Aristeides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0"/>
    </mc:Choice>
    <mc:Fallback xmlns="">
      <p:transition spd="slow" advTm="2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>
          <a:xfrm>
            <a:off x="150265" y="33252"/>
            <a:ext cx="5178193" cy="174567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000" b="1" dirty="0"/>
              <a:t>Agorà di Atene</a:t>
            </a:r>
            <a:br>
              <a:rPr lang="it-IT" altLang="it-IT" sz="2000" b="1" dirty="0"/>
            </a:br>
            <a:r>
              <a:rPr lang="it-IT" altLang="it-IT" sz="2000" b="1" dirty="0" err="1"/>
              <a:t>Odeion</a:t>
            </a:r>
            <a:r>
              <a:rPr lang="it-IT" altLang="it-IT" sz="2000" b="1" dirty="0"/>
              <a:t> di Pericle </a:t>
            </a:r>
            <a:br>
              <a:rPr lang="it-IT" altLang="it-IT" sz="2000" b="1" dirty="0"/>
            </a:br>
            <a:r>
              <a:rPr lang="it-IT" altLang="it-IT" sz="1800" b="1" dirty="0" err="1"/>
              <a:t>ca</a:t>
            </a:r>
            <a:r>
              <a:rPr lang="it-IT" altLang="it-IT" sz="1800" b="1" dirty="0"/>
              <a:t>. 443 a.C.</a:t>
            </a: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1600" b="1" dirty="0" smtClean="0"/>
              <a:t>primo </a:t>
            </a:r>
            <a:r>
              <a:rPr lang="it-IT" altLang="it-IT" sz="1600" b="1" dirty="0"/>
              <a:t>impianto sala </a:t>
            </a:r>
            <a:r>
              <a:rPr lang="it-IT" altLang="it-IT" sz="1600" b="1" dirty="0" smtClean="0"/>
              <a:t>ipostile, </a:t>
            </a:r>
            <a:r>
              <a:rPr lang="it-IT" altLang="it-IT" sz="1400" b="1" dirty="0" smtClean="0"/>
              <a:t>dall’esterno </a:t>
            </a:r>
            <a:r>
              <a:rPr lang="it-IT" altLang="it-IT" sz="1400" b="1" dirty="0"/>
              <a:t>imitazione della tenda di Serse</a:t>
            </a:r>
            <a:br>
              <a:rPr lang="it-IT" altLang="it-IT" sz="1400" b="1" dirty="0"/>
            </a:br>
            <a:r>
              <a:rPr lang="it-IT" altLang="it-IT" sz="1400" b="1" dirty="0" smtClean="0"/>
              <a:t>lungh.82 </a:t>
            </a:r>
            <a:r>
              <a:rPr lang="it-IT" altLang="it-IT" sz="1400" b="1" dirty="0"/>
              <a:t>m, interno quasi quadrato  (62 x 68</a:t>
            </a:r>
            <a:r>
              <a:rPr lang="it-IT" altLang="it-IT" sz="1400" b="1" dirty="0" smtClean="0"/>
              <a:t>)</a:t>
            </a: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>copertura: alberi delle navi della battaglia </a:t>
            </a:r>
            <a:br>
              <a:rPr lang="it-IT" altLang="it-IT" sz="1400" b="1" dirty="0"/>
            </a:br>
            <a:r>
              <a:rPr lang="it-IT" altLang="it-IT" sz="1400" b="1" dirty="0"/>
              <a:t>di Salamina (inizio sotto Temistocle?)</a:t>
            </a:r>
            <a:br>
              <a:rPr lang="it-IT" altLang="it-IT" sz="14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endParaRPr lang="it-IT" altLang="it-IT" sz="1400" b="1" dirty="0"/>
          </a:p>
        </p:txBody>
      </p:sp>
      <p:pic>
        <p:nvPicPr>
          <p:cNvPr id="82947" name="Picture 4" descr="Odeion fase 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8392" y="362886"/>
            <a:ext cx="5011361" cy="6246484"/>
          </a:xfrm>
          <a:noFill/>
        </p:spPr>
      </p:pic>
      <p:pic>
        <p:nvPicPr>
          <p:cNvPr id="82948" name="Picture 4" descr="http://www.maquettes-historiques.net/a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0" y="2286000"/>
            <a:ext cx="549325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5"/>
    </mc:Choice>
    <mc:Fallback xmlns="">
      <p:transition spd="slow" advTm="2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277</Words>
  <Application>Microsoft Office PowerPoint</Application>
  <PresentationFormat>Widescreen</PresentationFormat>
  <Paragraphs>39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Agorà di Atene - inizio V sec. a.C. Tholos (Prytanikon), Bouleuterion  </vt:lpstr>
      <vt:lpstr>Presentazione standard di PowerPoint</vt:lpstr>
      <vt:lpstr>Presentazione standard di PowerPoint</vt:lpstr>
      <vt:lpstr>Presentazione standard di PowerPoint</vt:lpstr>
      <vt:lpstr>Agorà di Atene Odeion di Pericle  ca. 443 a.C. primo impianto sala ipostile, dall’esterno imitazione della tenda di Serse lungh.82 m, interno quasi quadrato  (62 x 68) copertura: alberi delle navi della battaglia  di Salamina (inizio sotto Temistocle?)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236</cp:revision>
  <dcterms:created xsi:type="dcterms:W3CDTF">2020-03-26T13:06:42Z</dcterms:created>
  <dcterms:modified xsi:type="dcterms:W3CDTF">2020-04-20T13:57:21Z</dcterms:modified>
</cp:coreProperties>
</file>