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442" r:id="rId2"/>
    <p:sldId id="443" r:id="rId3"/>
    <p:sldId id="444" r:id="rId4"/>
    <p:sldId id="445" r:id="rId5"/>
    <p:sldId id="446" r:id="rId6"/>
    <p:sldId id="447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66"/>
    <a:srgbClr val="0066CC"/>
    <a:srgbClr val="FFCC00"/>
    <a:srgbClr val="FF6600"/>
    <a:srgbClr val="6699FF"/>
    <a:srgbClr val="33CC33"/>
    <a:srgbClr val="CC99FF"/>
    <a:srgbClr val="FF0000"/>
    <a:srgbClr val="66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0663-A1FA-498E-AE0A-95410B7C3C12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70E9-FF3F-4877-9CC0-E2B405184C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75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1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8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38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1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9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6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6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5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5"/>
          <p:cNvSpPr>
            <a:spLocks noGrp="1" noChangeArrowheads="1"/>
          </p:cNvSpPr>
          <p:nvPr>
            <p:ph type="title"/>
          </p:nvPr>
        </p:nvSpPr>
        <p:spPr>
          <a:xfrm>
            <a:off x="150265" y="33252"/>
            <a:ext cx="5178193" cy="1745673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2000" b="1" dirty="0"/>
              <a:t>Agorà di Atene</a:t>
            </a:r>
            <a:br>
              <a:rPr lang="it-IT" altLang="it-IT" sz="2000" b="1" dirty="0"/>
            </a:br>
            <a:r>
              <a:rPr lang="it-IT" altLang="it-IT" sz="2000" b="1" dirty="0" err="1"/>
              <a:t>Odeion</a:t>
            </a:r>
            <a:r>
              <a:rPr lang="it-IT" altLang="it-IT" sz="2000" b="1" dirty="0"/>
              <a:t> di Pericle </a:t>
            </a:r>
            <a:br>
              <a:rPr lang="it-IT" altLang="it-IT" sz="2000" b="1" dirty="0"/>
            </a:br>
            <a:r>
              <a:rPr lang="it-IT" altLang="it-IT" sz="1800" b="1" dirty="0" err="1"/>
              <a:t>ca</a:t>
            </a:r>
            <a:r>
              <a:rPr lang="it-IT" altLang="it-IT" sz="1800" b="1" dirty="0"/>
              <a:t>. 443 a.C.</a:t>
            </a:r>
            <a:r>
              <a:rPr lang="it-IT" altLang="it-IT" sz="2000" b="1" dirty="0"/>
              <a:t/>
            </a:r>
            <a:br>
              <a:rPr lang="it-IT" altLang="it-IT" sz="2000" b="1" dirty="0"/>
            </a:br>
            <a:r>
              <a:rPr lang="it-IT" altLang="it-IT" sz="1600" b="1" dirty="0" smtClean="0"/>
              <a:t>primo </a:t>
            </a:r>
            <a:r>
              <a:rPr lang="it-IT" altLang="it-IT" sz="1600" b="1" dirty="0"/>
              <a:t>impianto sala </a:t>
            </a:r>
            <a:r>
              <a:rPr lang="it-IT" altLang="it-IT" sz="1600" b="1" dirty="0" smtClean="0"/>
              <a:t>ipostile, </a:t>
            </a:r>
            <a:r>
              <a:rPr lang="it-IT" altLang="it-IT" sz="1400" b="1" dirty="0" smtClean="0"/>
              <a:t>dall’esterno </a:t>
            </a:r>
            <a:r>
              <a:rPr lang="it-IT" altLang="it-IT" sz="1400" b="1" dirty="0"/>
              <a:t>imitazione della tenda di Serse</a:t>
            </a:r>
            <a:br>
              <a:rPr lang="it-IT" altLang="it-IT" sz="1400" b="1" dirty="0"/>
            </a:br>
            <a:r>
              <a:rPr lang="it-IT" altLang="it-IT" sz="1400" b="1" dirty="0" smtClean="0"/>
              <a:t>lungh.82 </a:t>
            </a:r>
            <a:r>
              <a:rPr lang="it-IT" altLang="it-IT" sz="1400" b="1" dirty="0"/>
              <a:t>m, interno quasi quadrato  (62 x 68</a:t>
            </a:r>
            <a:r>
              <a:rPr lang="it-IT" altLang="it-IT" sz="1400" b="1" dirty="0" smtClean="0"/>
              <a:t>)</a:t>
            </a:r>
            <a:r>
              <a:rPr lang="it-IT" altLang="it-IT" sz="1400" b="1" dirty="0"/>
              <a:t/>
            </a:r>
            <a:br>
              <a:rPr lang="it-IT" altLang="it-IT" sz="1400" b="1" dirty="0"/>
            </a:br>
            <a:r>
              <a:rPr lang="it-IT" altLang="it-IT" sz="1400" b="1" dirty="0"/>
              <a:t>copertura: alberi delle navi della battaglia </a:t>
            </a:r>
            <a:br>
              <a:rPr lang="it-IT" altLang="it-IT" sz="1400" b="1" dirty="0"/>
            </a:br>
            <a:r>
              <a:rPr lang="it-IT" altLang="it-IT" sz="1400" b="1" dirty="0"/>
              <a:t>di Salamina (inizio sotto Temistocle?)</a:t>
            </a:r>
            <a:br>
              <a:rPr lang="it-IT" altLang="it-IT" sz="1400" b="1" dirty="0"/>
            </a:br>
            <a:r>
              <a:rPr lang="it-IT" altLang="it-IT" sz="1400" b="1" dirty="0"/>
              <a:t/>
            </a:r>
            <a:br>
              <a:rPr lang="it-IT" altLang="it-IT" sz="1400" b="1" dirty="0"/>
            </a:br>
            <a:endParaRPr lang="it-IT" altLang="it-IT" sz="1400" b="1" dirty="0"/>
          </a:p>
        </p:txBody>
      </p:sp>
      <p:pic>
        <p:nvPicPr>
          <p:cNvPr id="82947" name="Picture 4" descr="Odeion fase I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8392" y="362886"/>
            <a:ext cx="5011361" cy="6246484"/>
          </a:xfrm>
          <a:noFill/>
        </p:spPr>
      </p:pic>
      <p:pic>
        <p:nvPicPr>
          <p:cNvPr id="82948" name="Picture 4" descr="http://www.maquettes-historiques.net/a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9" y="1888216"/>
            <a:ext cx="6029883" cy="446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2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422"/>
    </mc:Choice>
    <mc:Fallback xmlns="">
      <p:transition spd="slow" advTm="379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8686800" cy="1143000"/>
          </a:xfrm>
        </p:spPr>
        <p:txBody>
          <a:bodyPr/>
          <a:lstStyle/>
          <a:p>
            <a:pPr algn="l" eaLnBrk="1" hangingPunct="1"/>
            <a:r>
              <a:rPr lang="it-IT" altLang="it-IT" sz="1800" b="1"/>
              <a:t>Bouleuterion di Priene</a:t>
            </a:r>
            <a:br>
              <a:rPr lang="it-IT" altLang="it-IT" sz="1800" b="1"/>
            </a:br>
            <a:r>
              <a:rPr lang="it-IT" altLang="it-IT" sz="1600" b="1"/>
              <a:t>IV sec. a.C.</a:t>
            </a:r>
          </a:p>
        </p:txBody>
      </p:sp>
      <p:pic>
        <p:nvPicPr>
          <p:cNvPr id="83971" name="Picture 4" descr="Bouleuterion Prie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2" y="908049"/>
            <a:ext cx="4980796" cy="510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 descr="ricostruzione Bouleuterion Prie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"/>
            <a:ext cx="4787900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4" descr="interno Bouleuterion Mile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3527426"/>
            <a:ext cx="4103687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CasellaDiTesto 5"/>
          <p:cNvSpPr txBox="1">
            <a:spLocks noChangeArrowheads="1"/>
          </p:cNvSpPr>
          <p:nvPr/>
        </p:nvSpPr>
        <p:spPr bwMode="auto">
          <a:xfrm>
            <a:off x="4151314" y="6308725"/>
            <a:ext cx="2771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Bouleuterion Mileto 170 a.C.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51"/>
    </mc:Choice>
    <mc:Fallback xmlns="">
      <p:transition spd="slow" advTm="114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piante templi classic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4" y="188914"/>
            <a:ext cx="5380037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 Box 5"/>
          <p:cNvSpPr txBox="1">
            <a:spLocks noChangeArrowheads="1"/>
          </p:cNvSpPr>
          <p:nvPr/>
        </p:nvSpPr>
        <p:spPr bwMode="auto">
          <a:xfrm>
            <a:off x="1703389" y="452438"/>
            <a:ext cx="3437159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Altre tipologie architettoniche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/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it-IT" altLang="it-IT" sz="1600" i="1"/>
              <a:t>Telesterion</a:t>
            </a:r>
            <a:r>
              <a:rPr lang="it-IT" altLang="it-IT" sz="1600"/>
              <a:t> di Eleusi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     </a:t>
            </a:r>
            <a:r>
              <a:rPr lang="it-IT" altLang="it-IT" sz="1400"/>
              <a:t>480 a.C. prima fase con 7x7 colonne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      437- rifatto da Iktinos con 20 col.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      completato 330-310 a.C.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b) </a:t>
            </a:r>
            <a:r>
              <a:rPr lang="it-IT" altLang="it-IT" sz="1600" i="1"/>
              <a:t>Tholos</a:t>
            </a:r>
            <a:r>
              <a:rPr lang="it-IT" altLang="it-IT" sz="1600"/>
              <a:t> di Delfi 400-380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     </a:t>
            </a:r>
            <a:r>
              <a:rPr lang="it-IT" altLang="it-IT" sz="1400"/>
              <a:t>fregio e capitelli dorici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     nel santuario di Atena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     architetto: Theodoros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c) </a:t>
            </a:r>
            <a:r>
              <a:rPr lang="it-IT" altLang="it-IT" sz="1600" i="1"/>
              <a:t>Tholos</a:t>
            </a:r>
            <a:r>
              <a:rPr lang="it-IT" altLang="it-IT" sz="1600"/>
              <a:t> di Epidauro 365-330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    nel santuario di Asclepio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    fregio dorico e capitelli corinzi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d) Teatro di Dioniso ad Atene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    </a:t>
            </a:r>
            <a:r>
              <a:rPr lang="it-IT" altLang="it-IT" sz="1400"/>
              <a:t>nel santuario di Dioniso Eleutherio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     prime fasi in legno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     crollo ai tempi di Aristofane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     forse prima struttura lapidea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     sotto Licurgo (330)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     </a:t>
            </a:r>
          </a:p>
        </p:txBody>
      </p:sp>
      <p:sp>
        <p:nvSpPr>
          <p:cNvPr id="84996" name="Text Box 6"/>
          <p:cNvSpPr txBox="1">
            <a:spLocks noChangeArrowheads="1"/>
          </p:cNvSpPr>
          <p:nvPr/>
        </p:nvSpPr>
        <p:spPr bwMode="auto">
          <a:xfrm>
            <a:off x="5427663" y="3089276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a)</a:t>
            </a:r>
          </a:p>
        </p:txBody>
      </p:sp>
      <p:sp>
        <p:nvSpPr>
          <p:cNvPr id="84997" name="Text Box 7"/>
          <p:cNvSpPr txBox="1">
            <a:spLocks noChangeArrowheads="1"/>
          </p:cNvSpPr>
          <p:nvPr/>
        </p:nvSpPr>
        <p:spPr bwMode="auto">
          <a:xfrm>
            <a:off x="8308975" y="1073151"/>
            <a:ext cx="400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b)</a:t>
            </a:r>
          </a:p>
        </p:txBody>
      </p:sp>
      <p:sp>
        <p:nvSpPr>
          <p:cNvPr id="84998" name="Text Box 8"/>
          <p:cNvSpPr txBox="1">
            <a:spLocks noChangeArrowheads="1"/>
          </p:cNvSpPr>
          <p:nvPr/>
        </p:nvSpPr>
        <p:spPr bwMode="auto">
          <a:xfrm>
            <a:off x="8380413" y="2655888"/>
            <a:ext cx="38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c)</a:t>
            </a:r>
          </a:p>
        </p:txBody>
      </p:sp>
      <p:sp>
        <p:nvSpPr>
          <p:cNvPr id="84999" name="Text Box 9"/>
          <p:cNvSpPr txBox="1">
            <a:spLocks noChangeArrowheads="1"/>
          </p:cNvSpPr>
          <p:nvPr/>
        </p:nvSpPr>
        <p:spPr bwMode="auto">
          <a:xfrm>
            <a:off x="8401050" y="4292601"/>
            <a:ext cx="400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d)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8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54"/>
    </mc:Choice>
    <mc:Fallback xmlns="">
      <p:transition spd="slow" advTm="58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 descr="telesterion, ec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4" y="1"/>
            <a:ext cx="5386387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 Box 6"/>
          <p:cNvSpPr txBox="1">
            <a:spLocks noChangeArrowheads="1"/>
          </p:cNvSpPr>
          <p:nvPr/>
        </p:nvSpPr>
        <p:spPr bwMode="auto">
          <a:xfrm>
            <a:off x="1682751" y="280988"/>
            <a:ext cx="241611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Telesterion di Eleusis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Architetto: Iktinos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440-430 a.C.</a:t>
            </a:r>
          </a:p>
        </p:txBody>
      </p:sp>
      <p:sp>
        <p:nvSpPr>
          <p:cNvPr id="86020" name="CasellaDiTesto 3"/>
          <p:cNvSpPr txBox="1">
            <a:spLocks noChangeArrowheads="1"/>
          </p:cNvSpPr>
          <p:nvPr/>
        </p:nvSpPr>
        <p:spPr bwMode="auto">
          <a:xfrm>
            <a:off x="1774826" y="1557339"/>
            <a:ext cx="2578847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A  Struttura micenea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B  Megaron di Solone 560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C Telesterion di Pisitrato (525)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D  Telesterion di Cimone 470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E   Progetto di Iktinos 440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D  Telesterion eseguito </a:t>
            </a:r>
          </a:p>
        </p:txBody>
      </p:sp>
      <p:sp>
        <p:nvSpPr>
          <p:cNvPr id="86021" name="Rectangle 4"/>
          <p:cNvSpPr>
            <a:spLocks noChangeArrowheads="1"/>
          </p:cNvSpPr>
          <p:nvPr/>
        </p:nvSpPr>
        <p:spPr bwMode="auto">
          <a:xfrm>
            <a:off x="1524000" y="4190851"/>
            <a:ext cx="3332964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u="sng" dirty="0">
                <a:latin typeface="Verdana" panose="020B0604030504040204" pitchFamily="34" charset="0"/>
              </a:rPr>
              <a:t>Culto iniziatico dei Misteri di Eleusi,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200" u="sng" dirty="0">
                <a:latin typeface="Verdana" panose="020B0604030504040204" pitchFamily="34" charset="0"/>
              </a:rPr>
              <a:t>culto di Demetra e </a:t>
            </a:r>
            <a:r>
              <a:rPr lang="it-IT" altLang="it-IT" sz="1200" u="sng" dirty="0" err="1">
                <a:latin typeface="Verdana" panose="020B0604030504040204" pitchFamily="34" charset="0"/>
              </a:rPr>
              <a:t>Persefone</a:t>
            </a:r>
            <a:r>
              <a:rPr lang="it-IT" altLang="it-IT" sz="1200" u="sng" dirty="0">
                <a:latin typeface="Verdana" panose="020B0604030504040204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000" dirty="0">
              <a:latin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Verdana" panose="020B0604030504040204" pitchFamily="34" charset="0"/>
              </a:rPr>
              <a:t>Dottrina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Verdana" panose="020B0604030504040204" pitchFamily="34" charset="0"/>
              </a:rPr>
              <a:t>l</a:t>
            </a:r>
            <a:r>
              <a:rPr lang="it-IT" altLang="it-IT" sz="1000" dirty="0"/>
              <a:t>’</a:t>
            </a:r>
            <a:r>
              <a:rPr lang="it-IT" altLang="it-IT" sz="1000" dirty="0">
                <a:latin typeface="Verdana" panose="020B0604030504040204" pitchFamily="34" charset="0"/>
              </a:rPr>
              <a:t>iniziato si distacca dalla sua forma mortale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Verdana" panose="020B0604030504040204" pitchFamily="34" charset="0"/>
              </a:rPr>
              <a:t>e intravedeva il principio che rinasce. 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it-IT" altLang="it-IT" sz="1000" dirty="0">
              <a:latin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Verdana" panose="020B0604030504040204" pitchFamily="34" charset="0"/>
              </a:rPr>
              <a:t>- la morte, rappresentata dalla notte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Verdana" panose="020B0604030504040204" pitchFamily="34" charset="0"/>
              </a:rPr>
              <a:t>- la macerazione del seme nella terra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Verdana" panose="020B0604030504040204" pitchFamily="34" charset="0"/>
              </a:rPr>
              <a:t>- la rinascita, rappresentata dalle fiaccole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Verdana" panose="020B0604030504040204" pitchFamily="34" charset="0"/>
              </a:rPr>
              <a:t>- sviluppo della spiga di grano derivata dal seme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000" dirty="0">
              <a:latin typeface="Verdana" panose="020B060403050404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3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95"/>
    </mc:Choice>
    <mc:Fallback xmlns="">
      <p:transition spd="slow" advTm="41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5"/>
          <p:cNvSpPr>
            <a:spLocks noGrp="1" noChangeArrowheads="1"/>
          </p:cNvSpPr>
          <p:nvPr>
            <p:ph type="title"/>
          </p:nvPr>
        </p:nvSpPr>
        <p:spPr>
          <a:xfrm>
            <a:off x="108065" y="0"/>
            <a:ext cx="11978639" cy="680085"/>
          </a:xfrm>
        </p:spPr>
        <p:txBody>
          <a:bodyPr/>
          <a:lstStyle/>
          <a:p>
            <a:pPr algn="ctr" eaLnBrk="1" hangingPunct="1"/>
            <a:r>
              <a:rPr lang="it-IT" altLang="it-IT" sz="1800" b="1" dirty="0" err="1"/>
              <a:t>Tholos</a:t>
            </a:r>
            <a:r>
              <a:rPr lang="it-IT" altLang="it-IT" sz="1800" b="1" dirty="0"/>
              <a:t> di Delfi</a:t>
            </a:r>
            <a:r>
              <a:rPr lang="it-IT" altLang="it-IT" sz="1600" b="1" dirty="0"/>
              <a:t>     400/390-380 a.C. </a:t>
            </a:r>
            <a:r>
              <a:rPr lang="it-IT" altLang="it-IT" sz="1600" b="1" dirty="0" smtClean="0"/>
              <a:t> </a:t>
            </a:r>
            <a:r>
              <a:rPr lang="it-IT" altLang="it-IT" sz="1400" b="1" dirty="0" smtClean="0"/>
              <a:t>nel </a:t>
            </a:r>
            <a:r>
              <a:rPr lang="it-IT" altLang="it-IT" sz="1400" b="1" dirty="0"/>
              <a:t>santuario di </a:t>
            </a:r>
            <a:r>
              <a:rPr lang="it-IT" altLang="it-IT" sz="1400" b="1" dirty="0" smtClean="0"/>
              <a:t>Atena, architetto </a:t>
            </a:r>
            <a:r>
              <a:rPr lang="it-IT" altLang="it-IT" sz="1400" b="1" dirty="0" err="1"/>
              <a:t>Teodoros</a:t>
            </a:r>
            <a:r>
              <a:rPr lang="it-IT" altLang="it-IT" sz="1400" b="1" dirty="0"/>
              <a:t> di Focea? </a:t>
            </a:r>
            <a:r>
              <a:rPr lang="it-IT" altLang="it-IT" sz="1400" b="1" dirty="0" smtClean="0"/>
              <a:t> esterno </a:t>
            </a:r>
            <a:r>
              <a:rPr lang="it-IT" altLang="it-IT" sz="1400" b="1" dirty="0"/>
              <a:t>dorico (20 colonne) </a:t>
            </a:r>
            <a:r>
              <a:rPr lang="it-IT" altLang="it-IT" sz="1400" b="1" dirty="0" smtClean="0"/>
              <a:t>interno </a:t>
            </a:r>
            <a:r>
              <a:rPr lang="it-IT" altLang="it-IT" sz="1400" b="1" dirty="0"/>
              <a:t>corinzio (10 colonne)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60" y="539405"/>
            <a:ext cx="5502003" cy="265643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16" y="532589"/>
            <a:ext cx="4662049" cy="621800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46" y="3320559"/>
            <a:ext cx="4370362" cy="341434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4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426"/>
    </mc:Choice>
    <mc:Fallback xmlns="">
      <p:transition spd="slow" advTm="224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tholos di Epidau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"/>
            <a:ext cx="3352800" cy="675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5"/>
          <p:cNvSpPr txBox="1">
            <a:spLocks noChangeArrowheads="1"/>
          </p:cNvSpPr>
          <p:nvPr/>
        </p:nvSpPr>
        <p:spPr bwMode="auto">
          <a:xfrm>
            <a:off x="1809751" y="142875"/>
            <a:ext cx="3801105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Epidauros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Santuario di Asclepio 365-330 a. 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Tholos (Thymele)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Esterno (26) dorico, interno (10) corinzio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Luogo di riunioni?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88068" name="Picture 4" descr="D:\Backup\Desktop\asclepeion_epidaur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03" y="1674814"/>
            <a:ext cx="508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3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61"/>
    </mc:Choice>
    <mc:Fallback xmlns="">
      <p:transition spd="slow" advTm="114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2578</TotalTime>
  <Words>274</Words>
  <Application>Microsoft Office PowerPoint</Application>
  <PresentationFormat>Widescreen</PresentationFormat>
  <Paragraphs>64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Verdana</vt:lpstr>
      <vt:lpstr>Tema di Office</vt:lpstr>
      <vt:lpstr>Agorà di Atene Odeion di Pericle  ca. 443 a.C. primo impianto sala ipostile, dall’esterno imitazione della tenda di Serse lungh.82 m, interno quasi quadrato  (62 x 68) copertura: alberi delle navi della battaglia  di Salamina (inizio sotto Temistocle?)  </vt:lpstr>
      <vt:lpstr>Bouleuterion di Priene IV sec. a.C.</vt:lpstr>
      <vt:lpstr>Presentazione standard di PowerPoint</vt:lpstr>
      <vt:lpstr>Presentazione standard di PowerPoint</vt:lpstr>
      <vt:lpstr>Tholos di Delfi     400/390-380 a.C.  nel santuario di Atena, architetto Teodoros di Focea?  esterno dorico (20 colonne) interno corinzio (10 colonne)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238</cp:revision>
  <dcterms:created xsi:type="dcterms:W3CDTF">2020-03-26T13:06:42Z</dcterms:created>
  <dcterms:modified xsi:type="dcterms:W3CDTF">2020-04-20T14:21:15Z</dcterms:modified>
</cp:coreProperties>
</file>