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47" r:id="rId2"/>
    <p:sldId id="448" r:id="rId3"/>
    <p:sldId id="449" r:id="rId4"/>
    <p:sldId id="450" r:id="rId5"/>
    <p:sldId id="386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tholos di Epida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"/>
            <a:ext cx="335280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1809751" y="142875"/>
            <a:ext cx="380110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Epidauros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Santuario di Asclepio 365-330 a. 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Tholos (Thymele)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Esterno (26) dorico, interno (10) corinzio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Luogo di riunioni?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88068" name="Picture 4" descr="D:\Backup\Desktop\asclepeion_epidau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03" y="1674814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85"/>
    </mc:Choice>
    <mc:Fallback xmlns="">
      <p:transition spd="slow" advTm="221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800" b="1"/>
              <a:t>Epidauro </a:t>
            </a:r>
            <a:br>
              <a:rPr lang="it-IT" altLang="it-IT" sz="1800" b="1"/>
            </a:br>
            <a:r>
              <a:rPr lang="it-IT" altLang="it-IT" sz="1800" b="1"/>
              <a:t>Tempio di Asklepio 380-370 a.C. </a:t>
            </a:r>
            <a:br>
              <a:rPr lang="it-IT" altLang="it-IT" sz="1800" b="1"/>
            </a:b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400" b="1"/>
              <a:t>Architetto Teodoto</a:t>
            </a:r>
            <a:br>
              <a:rPr lang="it-IT" altLang="it-IT" sz="1400" b="1"/>
            </a:br>
            <a:r>
              <a:rPr lang="it-IT" altLang="it-IT" sz="1400" b="1"/>
              <a:t>Sculture di Timoteo </a:t>
            </a:r>
            <a:br>
              <a:rPr lang="it-IT" altLang="it-IT" sz="1400" b="1"/>
            </a:br>
            <a:r>
              <a:rPr lang="it-IT" altLang="it-IT" sz="1400" b="1"/>
              <a:t>tempio dorico 8x11 </a:t>
            </a:r>
            <a:br>
              <a:rPr lang="it-IT" altLang="it-IT" sz="1400" b="1"/>
            </a:br>
            <a:r>
              <a:rPr lang="it-IT" altLang="it-IT" sz="1400" b="1"/>
              <a:t>fregio: Iliupersis e Amazzonomachia</a:t>
            </a:r>
          </a:p>
        </p:txBody>
      </p:sp>
      <p:pic>
        <p:nvPicPr>
          <p:cNvPr id="89091" name="Picture 4" descr="scultura tempio di Asklepio Epidauros 400-38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7988" y="1071564"/>
            <a:ext cx="3910012" cy="5786437"/>
          </a:xfrm>
          <a:noFill/>
        </p:spPr>
      </p:pic>
      <p:pic>
        <p:nvPicPr>
          <p:cNvPr id="89092" name="Picture 5" descr="D:\Backup\Desktop\asclepio_civilta_roma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1884364"/>
            <a:ext cx="2428875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0"/>
    </mc:Choice>
    <mc:Fallback xmlns="">
      <p:transition spd="slow" advTm="9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6875" y="28575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000" b="1"/>
              <a:t>Teatro di Epidauros</a:t>
            </a:r>
            <a:br>
              <a:rPr lang="it-IT" altLang="it-IT" sz="2000" b="1"/>
            </a:br>
            <a:r>
              <a:rPr lang="it-IT" altLang="it-IT" sz="1600" b="1"/>
              <a:t>data  350-340 a.C.</a:t>
            </a:r>
            <a:br>
              <a:rPr lang="it-IT" altLang="it-IT" sz="1600" b="1"/>
            </a:br>
            <a:r>
              <a:rPr lang="it-IT" altLang="it-IT" sz="1600" b="1"/>
              <a:t>architetto: Policleto di Argo</a:t>
            </a:r>
            <a:br>
              <a:rPr lang="it-IT" altLang="it-IT" sz="1600" b="1"/>
            </a:br>
            <a:r>
              <a:rPr lang="it-IT" altLang="it-IT" sz="1600" b="1"/>
              <a:t/>
            </a:r>
            <a:br>
              <a:rPr lang="it-IT" altLang="it-IT" sz="1600" b="1"/>
            </a:br>
            <a:r>
              <a:rPr lang="it-IT" altLang="it-IT" sz="1400" b="1"/>
              <a:t>diam. Orchestra 20 m (teatro di Dioniso ad Atene 24)</a:t>
            </a:r>
          </a:p>
        </p:txBody>
      </p:sp>
      <p:pic>
        <p:nvPicPr>
          <p:cNvPr id="90115" name="Picture 7" descr="http://www.turismoitinerante.com/php/img5/peloponneso-lombardi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4" y="2018175"/>
            <a:ext cx="581025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5" descr="http://www.arkeomania.com/images/teatrogrec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285750"/>
            <a:ext cx="5173289" cy="468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56"/>
    </mc:Choice>
    <mc:Fallback xmlns="">
      <p:transition spd="slow" advTm="25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81188" y="500064"/>
            <a:ext cx="8229600" cy="112553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/>
              <a:t>Teatro di Dioniso, Atene</a:t>
            </a:r>
            <a:br>
              <a:rPr lang="it-IT" altLang="it-IT" sz="1800" b="1"/>
            </a:br>
            <a:r>
              <a:rPr lang="it-IT" altLang="it-IT" sz="1400" b="1"/>
              <a:t>nel recinto di Dioniso Eleutherios </a:t>
            </a:r>
            <a:br>
              <a:rPr lang="it-IT" altLang="it-IT" sz="1400" b="1"/>
            </a:br>
            <a:r>
              <a:rPr lang="it-IT" altLang="it-IT" sz="1400" b="1"/>
              <a:t>prima struttura ultimo quarto V sec.</a:t>
            </a:r>
            <a:br>
              <a:rPr lang="it-IT" altLang="it-IT" sz="1400" b="1"/>
            </a:br>
            <a:r>
              <a:rPr lang="it-IT" altLang="it-IT" sz="1400" b="1"/>
              <a:t>420 skené struttura più piccola</a:t>
            </a:r>
            <a:br>
              <a:rPr lang="it-IT" altLang="it-IT" sz="1400" b="1"/>
            </a:br>
            <a:r>
              <a:rPr lang="it-IT" altLang="it-IT" sz="1400" b="1"/>
              <a:t>attuale romana risalente a Licurgo (330)</a:t>
            </a:r>
            <a:br>
              <a:rPr lang="it-IT" altLang="it-IT" sz="1400" b="1"/>
            </a:br>
            <a:r>
              <a:rPr lang="it-IT" altLang="it-IT" sz="1400" b="1"/>
              <a:t>67 file, oltre 10000 spettatori </a:t>
            </a: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800" b="1"/>
              <a:t/>
            </a:r>
            <a:br>
              <a:rPr lang="it-IT" altLang="it-IT" sz="1800" b="1"/>
            </a:br>
            <a:endParaRPr lang="it-IT" altLang="it-IT" sz="1800" b="1"/>
          </a:p>
        </p:txBody>
      </p:sp>
      <p:pic>
        <p:nvPicPr>
          <p:cNvPr id="91139" name="Picture 4" descr="teatro Dioniso At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509304"/>
            <a:ext cx="8039994" cy="519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CasellaDiTesto 3"/>
          <p:cNvSpPr txBox="1">
            <a:spLocks noChangeArrowheads="1"/>
          </p:cNvSpPr>
          <p:nvPr/>
        </p:nvSpPr>
        <p:spPr bwMode="auto">
          <a:xfrm>
            <a:off x="6043613" y="315917"/>
            <a:ext cx="416331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it-IT" sz="1400" dirty="0"/>
              <a:t>da </a:t>
            </a:r>
            <a:r>
              <a:rPr lang="de-DE" altLang="it-IT" sz="1400" dirty="0" err="1"/>
              <a:t>fine</a:t>
            </a:r>
            <a:r>
              <a:rPr lang="de-DE" altLang="it-IT" sz="1400" dirty="0"/>
              <a:t> V </a:t>
            </a:r>
            <a:r>
              <a:rPr lang="de-DE" altLang="it-IT" sz="1400" dirty="0" err="1"/>
              <a:t>secolo</a:t>
            </a:r>
            <a:r>
              <a:rPr lang="de-DE" altLang="it-IT" sz="1400" dirty="0"/>
              <a:t> </a:t>
            </a:r>
            <a:r>
              <a:rPr lang="de-DE" altLang="it-IT" sz="1400" dirty="0" err="1"/>
              <a:t>rappresentazioni</a:t>
            </a:r>
            <a:r>
              <a:rPr lang="de-DE" altLang="it-IT" sz="1400" dirty="0"/>
              <a:t> di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it-IT" sz="1400" dirty="0"/>
              <a:t>Aischylos, Euripides und Sophokles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it-IT" sz="1400" dirty="0" err="1"/>
              <a:t>poi</a:t>
            </a:r>
            <a:r>
              <a:rPr lang="de-DE" altLang="it-IT" sz="1400" dirty="0"/>
              <a:t> </a:t>
            </a:r>
            <a:r>
              <a:rPr lang="de-DE" altLang="it-IT" sz="1400" dirty="0" err="1"/>
              <a:t>introduzione</a:t>
            </a:r>
            <a:r>
              <a:rPr lang="de-DE" altLang="it-IT" sz="1400" dirty="0"/>
              <a:t> delle </a:t>
            </a:r>
            <a:r>
              <a:rPr lang="de-DE" altLang="it-IT" sz="1400" dirty="0" err="1"/>
              <a:t>grandi</a:t>
            </a:r>
            <a:r>
              <a:rPr lang="de-DE" altLang="it-IT" sz="1400" dirty="0"/>
              <a:t> </a:t>
            </a:r>
            <a:r>
              <a:rPr lang="de-DE" altLang="it-IT" sz="1400" dirty="0" err="1"/>
              <a:t>Dionisie</a:t>
            </a:r>
            <a:r>
              <a:rPr lang="de-DE" altLang="it-IT" sz="1400" dirty="0"/>
              <a:t> 18-20 </a:t>
            </a:r>
            <a:r>
              <a:rPr lang="de-DE" altLang="it-IT" sz="1400" dirty="0" err="1"/>
              <a:t>marzo</a:t>
            </a:r>
            <a:endParaRPr lang="de-DE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it-IT" sz="1400" dirty="0" err="1"/>
              <a:t>ogni</a:t>
            </a:r>
            <a:r>
              <a:rPr lang="de-DE" altLang="it-IT" sz="1400" dirty="0"/>
              <a:t> </a:t>
            </a:r>
            <a:r>
              <a:rPr lang="de-DE" altLang="it-IT" sz="1400" dirty="0" err="1"/>
              <a:t>giorno</a:t>
            </a:r>
            <a:r>
              <a:rPr lang="de-DE" altLang="it-IT" sz="1400" dirty="0"/>
              <a:t> </a:t>
            </a:r>
            <a:r>
              <a:rPr lang="de-DE" altLang="it-IT" sz="1400" dirty="0" err="1"/>
              <a:t>una</a:t>
            </a:r>
            <a:r>
              <a:rPr lang="de-DE" altLang="it-IT" sz="1400" dirty="0"/>
              <a:t> </a:t>
            </a:r>
            <a:r>
              <a:rPr lang="de-DE" altLang="it-IT" sz="1400" dirty="0" err="1"/>
              <a:t>trilogia</a:t>
            </a:r>
            <a:r>
              <a:rPr lang="de-DE" altLang="it-IT" sz="1400" dirty="0"/>
              <a:t>, </a:t>
            </a:r>
            <a:r>
              <a:rPr lang="de-DE" altLang="it-IT" sz="1400" dirty="0" err="1"/>
              <a:t>poeti</a:t>
            </a:r>
            <a:r>
              <a:rPr lang="de-DE" altLang="it-IT" sz="1400" dirty="0"/>
              <a:t> </a:t>
            </a:r>
            <a:r>
              <a:rPr lang="de-DE" altLang="it-IT" sz="1400" dirty="0" err="1"/>
              <a:t>scelti</a:t>
            </a:r>
            <a:r>
              <a:rPr lang="de-DE" altLang="it-IT" sz="1400" dirty="0"/>
              <a:t> </a:t>
            </a:r>
            <a:r>
              <a:rPr lang="de-DE" altLang="it-IT" sz="1400" dirty="0" err="1"/>
              <a:t>dall‘arconte</a:t>
            </a:r>
            <a:endParaRPr lang="de-DE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it-IT" sz="1400" dirty="0" err="1"/>
              <a:t>Vincitore</a:t>
            </a:r>
            <a:r>
              <a:rPr lang="de-DE" altLang="it-IT" sz="1400" dirty="0"/>
              <a:t> </a:t>
            </a:r>
            <a:r>
              <a:rPr lang="de-DE" altLang="it-IT" sz="1400" dirty="0" err="1"/>
              <a:t>riceve</a:t>
            </a:r>
            <a:r>
              <a:rPr lang="de-DE" altLang="it-IT" sz="1400" dirty="0"/>
              <a:t> </a:t>
            </a:r>
            <a:r>
              <a:rPr lang="de-DE" altLang="it-IT" sz="1400" dirty="0" err="1"/>
              <a:t>corona</a:t>
            </a:r>
            <a:r>
              <a:rPr lang="de-DE" altLang="it-IT" sz="1400" dirty="0"/>
              <a:t> di </a:t>
            </a:r>
            <a:r>
              <a:rPr lang="de-DE" altLang="it-IT" sz="1400" dirty="0" err="1"/>
              <a:t>alloro</a:t>
            </a:r>
            <a:endParaRPr lang="de-DE" altLang="it-IT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12"/>
    </mc:Choice>
    <mc:Fallback xmlns="">
      <p:transition spd="slow" advTm="30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>
          <a:xfrm>
            <a:off x="62401" y="0"/>
            <a:ext cx="8901113" cy="1176770"/>
          </a:xfrm>
        </p:spPr>
        <p:txBody>
          <a:bodyPr/>
          <a:lstStyle/>
          <a:p>
            <a:pPr eaLnBrk="1" hangingPunct="1"/>
            <a:r>
              <a:rPr lang="it-IT" altLang="it-IT" sz="1800" b="1" dirty="0" err="1"/>
              <a:t>Akropolis</a:t>
            </a:r>
            <a:r>
              <a:rPr lang="it-IT" altLang="it-IT" sz="1800" b="1" dirty="0"/>
              <a:t> di Atene con teatro di Dioniso e </a:t>
            </a:r>
            <a:r>
              <a:rPr lang="it-IT" altLang="it-IT" sz="1800" b="1" dirty="0" err="1"/>
              <a:t>Odeion</a:t>
            </a:r>
            <a:r>
              <a:rPr lang="it-IT" altLang="it-IT" sz="1800" b="1" dirty="0"/>
              <a:t> di Erode Attico</a:t>
            </a:r>
          </a:p>
        </p:txBody>
      </p:sp>
      <p:pic>
        <p:nvPicPr>
          <p:cNvPr id="25603" name="Picture 3" descr="D:\Backup\Desktop\AcropolisSide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1" y="798021"/>
            <a:ext cx="7168813" cy="3275215"/>
          </a:xfrm>
          <a:noFill/>
        </p:spPr>
      </p:pic>
      <p:pic>
        <p:nvPicPr>
          <p:cNvPr id="4" name="Picture 4" descr="sedili proedria teatro Dioniso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0736" y="1816747"/>
            <a:ext cx="4851400" cy="4997450"/>
          </a:xfrm>
          <a:noFill/>
        </p:spPr>
      </p:pic>
      <p:sp>
        <p:nvSpPr>
          <p:cNvPr id="2" name="Rettangolo 1"/>
          <p:cNvSpPr/>
          <p:nvPr/>
        </p:nvSpPr>
        <p:spPr>
          <a:xfrm>
            <a:off x="421177" y="5649530"/>
            <a:ext cx="665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/>
              <a:t>sedili della proedria per il sacerdote massimo di Dioniso e gli arconti</a:t>
            </a:r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9"/>
    </mc:Choice>
    <mc:Fallback xmlns="">
      <p:transition spd="slow" advTm="3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91</Words>
  <Application>Microsoft Office PowerPoint</Application>
  <PresentationFormat>Widescreen</PresentationFormat>
  <Paragraphs>16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 Epidauro  Tempio di Asklepio 380-370 a.C.   Architetto Teodoto Sculture di Timoteo  tempio dorico 8x11  fregio: Iliupersis e Amazzonomachia</vt:lpstr>
      <vt:lpstr>Teatro di Epidauros data  350-340 a.C. architetto: Policleto di Argo  diam. Orchestra 20 m (teatro di Dioniso ad Atene 24)</vt:lpstr>
      <vt:lpstr>Teatro di Dioniso, Atene nel recinto di Dioniso Eleutherios  prima struttura ultimo quarto V sec. 420 skené struttura più piccola attuale romana risalente a Licurgo (330) 67 file, oltre 10000 spettatori   </vt:lpstr>
      <vt:lpstr>Akropolis di Atene con teatro di Dioniso e Odeion di Erode Attico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240</cp:revision>
  <dcterms:created xsi:type="dcterms:W3CDTF">2020-03-26T13:06:42Z</dcterms:created>
  <dcterms:modified xsi:type="dcterms:W3CDTF">2020-04-20T14:49:37Z</dcterms:modified>
</cp:coreProperties>
</file>