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79" r:id="rId2"/>
    <p:sldId id="377" r:id="rId3"/>
    <p:sldId id="381" r:id="rId4"/>
    <p:sldId id="382" r:id="rId5"/>
    <p:sldId id="461" r:id="rId6"/>
    <p:sldId id="460" r:id="rId7"/>
    <p:sldId id="420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0066CC"/>
    <a:srgbClr val="FFCC00"/>
    <a:srgbClr val="FF6600"/>
    <a:srgbClr val="6699FF"/>
    <a:srgbClr val="33CC33"/>
    <a:srgbClr val="CC99FF"/>
    <a:srgbClr val="FF0000"/>
    <a:srgbClr val="66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0663-A1FA-498E-AE0A-95410B7C3C12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70E9-FF3F-4877-9CC0-E2B405184C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75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1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08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38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1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90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6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76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5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8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4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hyperlink" Target="//upload.wikimedia.org/wikipedia/commons/3/37/Hephaisteion_2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RicostruzioneAcropo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" y="973454"/>
            <a:ext cx="9063990" cy="564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1900238" y="260350"/>
            <a:ext cx="3765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Akropolis di Atene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Muro di Cimone (dopo Maratona)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2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81"/>
    </mc:Choice>
    <mc:Fallback xmlns="">
      <p:transition spd="slow" advTm="69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mlahanas.de/Greeks/Arts/Parthenon/Partheno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0" y="686091"/>
            <a:ext cx="7032384" cy="553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58" y="335711"/>
            <a:ext cx="4747707" cy="63281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9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504"/>
    </mc:Choice>
    <mc:Fallback xmlns="">
      <p:transition spd="slow" advTm="319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ile:Hephaisteion 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48" y="881547"/>
            <a:ext cx="7971011" cy="585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CasellaDiTesto 2"/>
          <p:cNvSpPr txBox="1">
            <a:spLocks noChangeArrowheads="1"/>
          </p:cNvSpPr>
          <p:nvPr/>
        </p:nvSpPr>
        <p:spPr bwMode="auto">
          <a:xfrm>
            <a:off x="2424113" y="185532"/>
            <a:ext cx="6985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 err="1"/>
              <a:t>Hephaisteion</a:t>
            </a:r>
            <a:r>
              <a:rPr lang="it-IT" altLang="it-IT" sz="1600" dirty="0"/>
              <a:t>/</a:t>
            </a:r>
            <a:r>
              <a:rPr lang="it-IT" altLang="it-IT" sz="1600" dirty="0" err="1"/>
              <a:t>Theseion</a:t>
            </a:r>
            <a:r>
              <a:rPr lang="it-IT" altLang="it-IT" sz="1600" dirty="0"/>
              <a:t> sul </a:t>
            </a:r>
            <a:r>
              <a:rPr lang="it-IT" altLang="it-IT" sz="1600" dirty="0" err="1"/>
              <a:t>Kolonos</a:t>
            </a:r>
            <a:r>
              <a:rPr lang="it-IT" altLang="it-IT" sz="1600" dirty="0"/>
              <a:t> </a:t>
            </a:r>
            <a:r>
              <a:rPr lang="it-IT" altLang="it-IT" sz="1600" dirty="0" err="1"/>
              <a:t>Agoraios</a:t>
            </a:r>
            <a:r>
              <a:rPr lang="it-IT" altLang="it-IT" sz="1600" dirty="0"/>
              <a:t> (6x13)- </a:t>
            </a:r>
            <a:r>
              <a:rPr lang="it-IT" altLang="it-IT" sz="1400" dirty="0"/>
              <a:t>vicino quartiere dei </a:t>
            </a:r>
            <a:r>
              <a:rPr lang="it-IT" altLang="it-IT" sz="1400" dirty="0" smtClean="0"/>
              <a:t>bronzisti, iniziato </a:t>
            </a:r>
            <a:r>
              <a:rPr lang="it-IT" altLang="it-IT" sz="1400" dirty="0"/>
              <a:t>da Cimone nel 449 e ripreso dopo i lavori del Partenone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1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350"/>
    </mc:Choice>
    <mc:Fallback xmlns="">
      <p:transition spd="slow" advTm="136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Immagine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444" y="366714"/>
            <a:ext cx="4259263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Immagine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88913"/>
            <a:ext cx="40417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Hephaistaion asson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4" y="2276476"/>
            <a:ext cx="3589337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10"/>
          <p:cNvSpPr txBox="1">
            <a:spLocks noChangeArrowheads="1"/>
          </p:cNvSpPr>
          <p:nvPr/>
        </p:nvSpPr>
        <p:spPr bwMode="auto">
          <a:xfrm>
            <a:off x="2063750" y="1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Partenone</a:t>
            </a:r>
          </a:p>
        </p:txBody>
      </p:sp>
      <p:sp>
        <p:nvSpPr>
          <p:cNvPr id="21510" name="Text Box 11"/>
          <p:cNvSpPr txBox="1">
            <a:spLocks noChangeArrowheads="1"/>
          </p:cNvSpPr>
          <p:nvPr/>
        </p:nvSpPr>
        <p:spPr bwMode="auto">
          <a:xfrm>
            <a:off x="8616950" y="6491288"/>
            <a:ext cx="151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Hephaistaion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2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18"/>
    </mc:Choice>
    <mc:Fallback xmlns="">
      <p:transition spd="slow" advTm="39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64782"/>
            <a:ext cx="4704080" cy="649524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969" y="985722"/>
            <a:ext cx="6973147" cy="460227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68"/>
    </mc:Choice>
    <mc:Fallback xmlns="">
      <p:transition spd="slow" advTm="128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2" y="121382"/>
            <a:ext cx="4923692" cy="656492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56" y="1195514"/>
            <a:ext cx="6441722" cy="482449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2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125"/>
    </mc:Choice>
    <mc:Fallback xmlns="">
      <p:transition spd="slow" advTm="147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178781" y="0"/>
            <a:ext cx="5399088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Propileo di </a:t>
            </a:r>
            <a:r>
              <a:rPr lang="it-IT" altLang="it-IT" sz="1800" dirty="0" err="1"/>
              <a:t>Mnesikles</a:t>
            </a:r>
            <a:r>
              <a:rPr lang="it-IT" altLang="it-IT" sz="1800" dirty="0"/>
              <a:t>    437-433 a.C.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Marmo pentelico e eleusino (nero) per le parti inferiori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Privo di decorazioni scultoree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00" y="2641921"/>
            <a:ext cx="6177146" cy="392513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5" y="1213645"/>
            <a:ext cx="5750343" cy="375689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6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82"/>
    </mc:Choice>
    <mc:Fallback xmlns="">
      <p:transition spd="slow" advTm="67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2400</TotalTime>
  <Words>57</Words>
  <Application>Microsoft Office PowerPoint</Application>
  <PresentationFormat>Widescreen</PresentationFormat>
  <Paragraphs>8</Paragraphs>
  <Slides>7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223</cp:revision>
  <dcterms:created xsi:type="dcterms:W3CDTF">2020-03-26T13:06:42Z</dcterms:created>
  <dcterms:modified xsi:type="dcterms:W3CDTF">2020-04-20T11:03:50Z</dcterms:modified>
</cp:coreProperties>
</file>