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93" r:id="rId2"/>
    <p:sldId id="394" r:id="rId3"/>
    <p:sldId id="392" r:id="rId4"/>
    <p:sldId id="395" r:id="rId5"/>
    <p:sldId id="396" r:id="rId6"/>
    <p:sldId id="397" r:id="rId7"/>
    <p:sldId id="398" r:id="rId8"/>
    <p:sldId id="399" r:id="rId9"/>
    <p:sldId id="400" r:id="rId10"/>
    <p:sldId id="401" r:id="rId11"/>
    <p:sldId id="402" r:id="rId12"/>
    <p:sldId id="403" r:id="rId13"/>
    <p:sldId id="404" r:id="rId14"/>
    <p:sldId id="405" r:id="rId15"/>
    <p:sldId id="406" r:id="rId16"/>
    <p:sldId id="408" r:id="rId17"/>
    <p:sldId id="409" r:id="rId18"/>
    <p:sldId id="410" r:id="rId19"/>
    <p:sldId id="411" r:id="rId20"/>
    <p:sldId id="412" r:id="rId21"/>
    <p:sldId id="413" r:id="rId22"/>
    <p:sldId id="414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66CC"/>
    <a:srgbClr val="FFCC00"/>
    <a:srgbClr val="FF6600"/>
    <a:srgbClr val="6699FF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PartenoneDettaglioAngoloSudOv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33375"/>
            <a:ext cx="4106863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 descr="PartenoneDettaglioAngoloNord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333376"/>
            <a:ext cx="4052887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755775" y="6400800"/>
            <a:ext cx="3291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Partenone, </a:t>
            </a:r>
            <a:r>
              <a:rPr lang="it-IT" altLang="it-IT" sz="1600"/>
              <a:t>contrazione angolare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747"/>
    </mc:Choice>
    <mc:Fallback xmlns="">
      <p:transition spd="slow" advTm="183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1703388" y="333376"/>
            <a:ext cx="82804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 - </a:t>
            </a:r>
            <a:r>
              <a:rPr lang="it-IT" altLang="it-IT" sz="1600"/>
              <a:t>sviluppo del fregio lato </a:t>
            </a:r>
            <a:r>
              <a:rPr lang="it-IT" altLang="it-IT" sz="1600" u="sng"/>
              <a:t>Nord </a:t>
            </a:r>
            <a:r>
              <a:rPr lang="it-IT" altLang="it-IT" sz="1400"/>
              <a:t>(complessivamente 60 cavalieri):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Cavalieri forse caduti di Maratona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24 cavalieri potrebbero essere 6 gruppi da 4 cavalieri, rappresentanti le 4 tribù arcaiche</a:t>
            </a:r>
          </a:p>
        </p:txBody>
      </p:sp>
      <p:pic>
        <p:nvPicPr>
          <p:cNvPr id="40963" name="Picture 4" descr="Immagin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7338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3"/>
    </mc:Choice>
    <mc:Fallback xmlns="">
      <p:transition spd="slow" advTm="13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regio Parten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87" y="1050925"/>
            <a:ext cx="82042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847850" y="188913"/>
            <a:ext cx="724693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Partenone- sviluppo del fregio del lato </a:t>
            </a:r>
            <a:r>
              <a:rPr lang="it-IT" altLang="it-IT" sz="1600" u="sng"/>
              <a:t>Sud</a:t>
            </a:r>
            <a:r>
              <a:rPr lang="it-IT" altLang="it-IT" sz="16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Atene contemporanea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10 gruppi da sei  cavalieri = 10 tribù clisteniche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3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0"/>
    </mc:Choice>
    <mc:Fallback xmlns="">
      <p:transition spd="slow" advTm="8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regio Partenone 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264" y="1163235"/>
            <a:ext cx="886142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524000" y="214313"/>
            <a:ext cx="72151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latin typeface="Arial" charset="0"/>
              </a:rPr>
              <a:t>       </a:t>
            </a:r>
            <a:r>
              <a:rPr lang="it-IT" sz="1600" dirty="0" err="1">
                <a:latin typeface="Arial" charset="0"/>
              </a:rPr>
              <a:t>Partenone-</a:t>
            </a:r>
            <a:r>
              <a:rPr lang="it-IT" sz="1600" dirty="0">
                <a:latin typeface="Arial" charset="0"/>
              </a:rPr>
              <a:t> sviluppo del fregio del lato Est:</a:t>
            </a:r>
          </a:p>
          <a:p>
            <a:pPr marL="446088">
              <a:defRPr/>
            </a:pPr>
            <a:r>
              <a:rPr lang="it-IT" sz="1600" dirty="0">
                <a:latin typeface="Arial" charset="0"/>
              </a:rPr>
              <a:t>Atene eterna </a:t>
            </a:r>
          </a:p>
          <a:p>
            <a:pPr marL="446088">
              <a:defRPr/>
            </a:pPr>
            <a:r>
              <a:rPr lang="it-IT" sz="1600" dirty="0">
                <a:latin typeface="Arial" charset="0"/>
              </a:rPr>
              <a:t>confluenze delle tre processioni e consesso delle divinità olimpiche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8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5"/>
    </mc:Choice>
    <mc:Fallback xmlns="">
      <p:transition spd="slow" advTm="2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2351089" y="476250"/>
            <a:ext cx="5375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Partenone – sviluppo del fregio del lato Ovest</a:t>
            </a:r>
            <a:endParaRPr lang="it-IT" altLang="it-IT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Atene mitica con Teseo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1 araldo, 2 ipparchi e rappresentanti delle12 fratrie</a:t>
            </a:r>
          </a:p>
        </p:txBody>
      </p:sp>
      <p:pic>
        <p:nvPicPr>
          <p:cNvPr id="44035" name="Picture 4" descr="D:\Backup\Desktop\materiali vari corso 12-13\Immagine1fregio p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749" y="1442520"/>
            <a:ext cx="7923212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5"/>
    </mc:Choice>
    <mc:Fallback xmlns="">
      <p:transition spd="slow" advTm="7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fregioOvest, cavalier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768350"/>
            <a:ext cx="806132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CasellaDiTesto 2"/>
          <p:cNvSpPr txBox="1">
            <a:spLocks noChangeArrowheads="1"/>
          </p:cNvSpPr>
          <p:nvPr/>
        </p:nvSpPr>
        <p:spPr bwMode="auto">
          <a:xfrm>
            <a:off x="2284413" y="285750"/>
            <a:ext cx="77860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Fregio, lato ovest, cavaliere con barba – ev. Teseo durante le Synoikiai (festa attica)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3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9"/>
    </mc:Choice>
    <mc:Fallback xmlns="">
      <p:transition spd="slow" advTm="7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 descr="fregio Partenone lato Nord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60350"/>
            <a:ext cx="9144000" cy="6484938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3"/>
    </mc:Choice>
    <mc:Fallback xmlns="">
      <p:transition spd="slow" advTm="10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4" descr="fregio Partenone lato 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026" y="127348"/>
            <a:ext cx="8893175" cy="6124575"/>
          </a:xfrm>
          <a:noFill/>
        </p:spPr>
      </p:pic>
      <p:pic>
        <p:nvPicPr>
          <p:cNvPr id="3" name="Picture 4" descr="cavaliere lato ovest Parteno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26815" y="3084022"/>
            <a:ext cx="5370026" cy="3610149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6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3"/>
    </mc:Choice>
    <mc:Fallback xmlns="">
      <p:transition spd="slow" advTm="2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4" descr="fregio Partenone es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17979"/>
            <a:ext cx="8650288" cy="6443663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9"/>
    </mc:Choice>
    <mc:Fallback xmlns="">
      <p:transition spd="slow" advTm="12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981075"/>
          </a:xfrm>
        </p:spPr>
        <p:txBody>
          <a:bodyPr/>
          <a:lstStyle/>
          <a:p>
            <a:pPr algn="l" eaLnBrk="1" hangingPunct="1"/>
            <a:r>
              <a:rPr lang="it-IT" altLang="it-IT" sz="1800" b="1"/>
              <a:t>Consesso delle divinità olimpiche. </a:t>
            </a:r>
            <a:br>
              <a:rPr lang="it-IT" altLang="it-IT" sz="1800" b="1"/>
            </a:br>
            <a:r>
              <a:rPr lang="it-IT" altLang="it-IT" sz="1400" b="1"/>
              <a:t>Molto “umanizzate”, ma doppio di grandezza dei cittadini ateniesi.</a:t>
            </a:r>
          </a:p>
        </p:txBody>
      </p:sp>
      <p:pic>
        <p:nvPicPr>
          <p:cNvPr id="50179" name="Picture 4" descr="Atena e Hephaisto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1689" y="776634"/>
            <a:ext cx="7345362" cy="5948362"/>
          </a:xfrm>
          <a:noFill/>
        </p:spPr>
      </p:pic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1682751" y="6064251"/>
            <a:ext cx="12089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Atena 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Hephaistos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21"/>
    </mc:Choice>
    <mc:Fallback xmlns="">
      <p:transition spd="slow" advTm="1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title"/>
          </p:nvPr>
        </p:nvSpPr>
        <p:spPr>
          <a:xfrm>
            <a:off x="1738314" y="0"/>
            <a:ext cx="8929687" cy="1060450"/>
          </a:xfrm>
        </p:spPr>
        <p:txBody>
          <a:bodyPr/>
          <a:lstStyle/>
          <a:p>
            <a:pPr eaLnBrk="1" hangingPunct="1"/>
            <a:r>
              <a:rPr lang="it-IT" altLang="it-IT" sz="1600" b="1"/>
              <a:t>Fregio Partenone,  parte est, consegna del peplo ad Atena da parte delle </a:t>
            </a:r>
            <a:r>
              <a:rPr lang="it-IT" altLang="it-IT" sz="1600" b="1" i="1"/>
              <a:t>Ergastinai</a:t>
            </a:r>
            <a:r>
              <a:rPr lang="it-IT" altLang="it-IT" sz="1600" b="1"/>
              <a:t>, la stoffa è ricamato con motivo di gigantomachia</a:t>
            </a:r>
            <a:endParaRPr lang="it-IT" altLang="it-IT" sz="1600" b="1" i="1"/>
          </a:p>
        </p:txBody>
      </p:sp>
      <p:pic>
        <p:nvPicPr>
          <p:cNvPr id="51203" name="Picture 4" descr="consegna peplo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4960" y="936482"/>
            <a:ext cx="7710488" cy="5672137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3"/>
    </mc:Choice>
    <mc:Fallback xmlns="">
      <p:transition spd="slow" advTm="11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metopaCentau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6" y="1778558"/>
            <a:ext cx="456406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1524000" y="352425"/>
            <a:ext cx="37861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Metope lato Sud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12 metope dell’edificio precedente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pic>
        <p:nvPicPr>
          <p:cNvPr id="33796" name="Picture 6" descr="metopa P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60960"/>
            <a:ext cx="457041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6440488" y="4857751"/>
            <a:ext cx="39340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Metopa ritagliata a ds. (dall’edificio precedente)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6959601" y="5300664"/>
            <a:ext cx="298831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Tempio di Cimone: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30 metope lato lungo, 10 lato breve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(24 erano già eseguite)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Tempio di Pericle: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32 metope lato lungo, 11 lato breve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43"/>
    </mc:Choice>
    <mc:Fallback xmlns="">
      <p:transition spd="slow" advTm="7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title"/>
          </p:nvPr>
        </p:nvSpPr>
        <p:spPr>
          <a:xfrm>
            <a:off x="2024063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1800"/>
              <a:t>Demetra con Dioniso e  Ares?</a:t>
            </a:r>
          </a:p>
        </p:txBody>
      </p:sp>
      <p:pic>
        <p:nvPicPr>
          <p:cNvPr id="52227" name="Picture 4" descr="Dioniso, Demetra, Are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4063" y="897543"/>
            <a:ext cx="7531100" cy="57277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8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1"/>
    </mc:Choice>
    <mc:Fallback xmlns="">
      <p:transition spd="slow" advTm="25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fregio Parten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63" y="412319"/>
            <a:ext cx="8208962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0"/>
    </mc:Choice>
    <mc:Fallback xmlns="">
      <p:transition spd="slow" advTm="4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frontoni parten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6265"/>
            <a:ext cx="8938846" cy="489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7"/>
          <p:cNvSpPr txBox="1">
            <a:spLocks noChangeArrowheads="1"/>
          </p:cNvSpPr>
          <p:nvPr/>
        </p:nvSpPr>
        <p:spPr bwMode="auto">
          <a:xfrm>
            <a:off x="2160589" y="1"/>
            <a:ext cx="737548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Partenone, frontoni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it-IT" altLang="it-IT" sz="1400" dirty="0"/>
              <a:t>frontone Est, 440 a.C., nascita di Atena, Pandora, </a:t>
            </a:r>
            <a:r>
              <a:rPr lang="it-IT" altLang="it-IT" sz="1400" dirty="0" err="1"/>
              <a:t>Helios</a:t>
            </a:r>
            <a:r>
              <a:rPr lang="it-IT" altLang="it-IT" sz="1400" dirty="0"/>
              <a:t>, Selene, Dioniso, Kore,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Demetra, Artemide, </a:t>
            </a:r>
            <a:r>
              <a:rPr lang="it-IT" altLang="it-IT" sz="1400" dirty="0" err="1"/>
              <a:t>Efesto</a:t>
            </a:r>
            <a:r>
              <a:rPr lang="it-IT" altLang="it-IT" sz="1400" dirty="0"/>
              <a:t>, Zeus, Hera, </a:t>
            </a:r>
            <a:r>
              <a:rPr lang="it-IT" altLang="it-IT" sz="1400" dirty="0" err="1"/>
              <a:t>Hestia</a:t>
            </a:r>
            <a:r>
              <a:rPr lang="it-IT" altLang="it-IT" sz="1400" dirty="0"/>
              <a:t>, Dione, Afrodite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b) frontone Ovest, 432 a.C. (vendita impalcatura), lotta tra Atena e </a:t>
            </a:r>
            <a:r>
              <a:rPr lang="it-IT" altLang="it-IT" sz="1400" dirty="0" err="1"/>
              <a:t>Poseidon</a:t>
            </a:r>
            <a:r>
              <a:rPr lang="it-IT" altLang="it-IT" sz="1400" dirty="0"/>
              <a:t> per il dominio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/>
              <a:t>sull’Attica </a:t>
            </a:r>
            <a:r>
              <a:rPr lang="it-IT" altLang="it-IT" sz="1400" dirty="0"/>
              <a:t>– finito poco prima della guerra del Peloponneso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/>
          </a:p>
        </p:txBody>
      </p:sp>
      <p:sp>
        <p:nvSpPr>
          <p:cNvPr id="54276" name="Text Box 8"/>
          <p:cNvSpPr txBox="1">
            <a:spLocks noChangeArrowheads="1"/>
          </p:cNvSpPr>
          <p:nvPr/>
        </p:nvSpPr>
        <p:spPr bwMode="auto">
          <a:xfrm>
            <a:off x="2332038" y="4313238"/>
            <a:ext cx="38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a)</a:t>
            </a:r>
          </a:p>
        </p:txBody>
      </p:sp>
      <p:sp>
        <p:nvSpPr>
          <p:cNvPr id="54277" name="Text Box 9"/>
          <p:cNvSpPr txBox="1">
            <a:spLocks noChangeArrowheads="1"/>
          </p:cNvSpPr>
          <p:nvPr/>
        </p:nvSpPr>
        <p:spPr bwMode="auto">
          <a:xfrm>
            <a:off x="2332038" y="6256338"/>
            <a:ext cx="40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b)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4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0"/>
    </mc:Choice>
    <mc:Fallback xmlns="">
      <p:transition spd="slow" advTm="2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0" y="908050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2000" b="1" dirty="0"/>
              <a:t/>
            </a:r>
            <a:br>
              <a:rPr lang="it-IT" altLang="it-IT" sz="2000" b="1" dirty="0"/>
            </a:br>
            <a:r>
              <a:rPr lang="it-IT" altLang="it-IT" sz="2000" b="1" dirty="0"/>
              <a:t/>
            </a:r>
            <a:br>
              <a:rPr lang="it-IT" altLang="it-IT" sz="2000" b="1" dirty="0"/>
            </a:br>
            <a:r>
              <a:rPr lang="it-IT" altLang="it-IT" sz="2000" b="1" dirty="0"/>
              <a:t>Partenone </a:t>
            </a:r>
            <a:br>
              <a:rPr lang="it-IT" altLang="it-IT" sz="2000" b="1" dirty="0"/>
            </a:br>
            <a:r>
              <a:rPr lang="it-IT" altLang="it-IT" sz="1400" b="1" dirty="0"/>
              <a:t>Decorazione </a:t>
            </a:r>
            <a:r>
              <a:rPr lang="it-IT" altLang="it-IT" sz="1400" b="1" dirty="0" smtClean="0"/>
              <a:t>architettonica</a:t>
            </a:r>
            <a:r>
              <a:rPr lang="it-IT" altLang="it-IT" sz="2000" b="1" dirty="0" smtClean="0"/>
              <a:t/>
            </a:r>
            <a:br>
              <a:rPr lang="it-IT" altLang="it-IT" sz="2000" b="1" dirty="0" smtClean="0"/>
            </a:br>
            <a:r>
              <a:rPr lang="it-IT" altLang="it-IT" sz="1600" b="1" dirty="0" smtClean="0"/>
              <a:t>materiale</a:t>
            </a:r>
            <a:r>
              <a:rPr lang="it-IT" altLang="it-IT" sz="1600" b="1" dirty="0"/>
              <a:t>: marmo pentelico</a:t>
            </a:r>
            <a:br>
              <a:rPr lang="it-IT" altLang="it-IT" sz="1600" b="1" dirty="0"/>
            </a:br>
            <a:r>
              <a:rPr lang="it-IT" altLang="it-IT" sz="1600" b="1" dirty="0"/>
              <a:t>almeno due botteghe</a:t>
            </a:r>
            <a:br>
              <a:rPr lang="it-IT" altLang="it-IT" sz="1600" b="1" dirty="0"/>
            </a:br>
            <a:r>
              <a:rPr lang="it-IT" altLang="it-IT" sz="1600" b="1" dirty="0"/>
              <a:t/>
            </a:r>
            <a:br>
              <a:rPr lang="it-IT" altLang="it-IT" sz="1600" b="1" dirty="0"/>
            </a:br>
            <a:r>
              <a:rPr lang="it-IT" altLang="it-IT" sz="1600" b="1" dirty="0"/>
              <a:t>92  Metope datate tra 447-440</a:t>
            </a:r>
            <a:br>
              <a:rPr lang="it-IT" altLang="it-IT" sz="1600" b="1" dirty="0"/>
            </a:br>
            <a:r>
              <a:rPr lang="it-IT" altLang="it-IT" sz="1600" b="1" dirty="0"/>
              <a:t/>
            </a:r>
            <a:br>
              <a:rPr lang="it-IT" altLang="it-IT" sz="1600" b="1" dirty="0"/>
            </a:br>
            <a:r>
              <a:rPr lang="it-IT" altLang="it-IT" sz="1600" b="1" dirty="0"/>
              <a:t>Est: gigantomachia</a:t>
            </a:r>
            <a:br>
              <a:rPr lang="it-IT" altLang="it-IT" sz="1600" b="1" dirty="0"/>
            </a:br>
            <a:r>
              <a:rPr lang="it-IT" altLang="it-IT" sz="1600" b="1" dirty="0"/>
              <a:t>Ovest: </a:t>
            </a:r>
            <a:r>
              <a:rPr lang="it-IT" altLang="it-IT" sz="1600" b="1" dirty="0" err="1"/>
              <a:t>amazzonomachia</a:t>
            </a:r>
            <a:r>
              <a:rPr lang="it-IT" altLang="it-IT" sz="1600" b="1" dirty="0"/>
              <a:t/>
            </a:r>
            <a:br>
              <a:rPr lang="it-IT" altLang="it-IT" sz="1600" b="1" dirty="0"/>
            </a:br>
            <a:r>
              <a:rPr lang="it-IT" altLang="it-IT" sz="1600" b="1" dirty="0"/>
              <a:t>Nord: </a:t>
            </a:r>
            <a:r>
              <a:rPr lang="it-IT" altLang="it-IT" sz="1600" b="1" dirty="0" err="1"/>
              <a:t>Iliupersis</a:t>
            </a:r>
            <a:r>
              <a:rPr lang="it-IT" altLang="it-IT" sz="1600" b="1" dirty="0"/>
              <a:t> (rimaste solo 5)</a:t>
            </a:r>
            <a:br>
              <a:rPr lang="it-IT" altLang="it-IT" sz="1600" b="1" dirty="0"/>
            </a:br>
            <a:r>
              <a:rPr lang="it-IT" altLang="it-IT" sz="1600" b="1" dirty="0"/>
              <a:t>Sud: centauromachia (meglio </a:t>
            </a:r>
            <a:r>
              <a:rPr lang="it-IT" altLang="it-IT" sz="1600" b="1" dirty="0" smtClean="0"/>
              <a:t>conservato</a:t>
            </a:r>
            <a:r>
              <a:rPr lang="it-IT" altLang="it-IT" sz="1600" b="1" dirty="0"/>
              <a:t>) </a:t>
            </a:r>
            <a:br>
              <a:rPr lang="it-IT" altLang="it-IT" sz="1600" b="1" dirty="0"/>
            </a:br>
            <a:endParaRPr lang="it-IT" altLang="it-IT" sz="1600" b="1" dirty="0"/>
          </a:p>
        </p:txBody>
      </p:sp>
      <p:pic>
        <p:nvPicPr>
          <p:cNvPr id="31747" name="Picture 4" descr="metopa Partenone lato meridiona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9804" y="2882558"/>
            <a:ext cx="4540596" cy="3930186"/>
          </a:xfrm>
          <a:noFill/>
        </p:spPr>
      </p:pic>
      <p:pic>
        <p:nvPicPr>
          <p:cNvPr id="31748" name="Picture 7" descr="South_metope_29_Parthenon_BM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174279"/>
            <a:ext cx="5486401" cy="5486401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16"/>
    </mc:Choice>
    <mc:Fallback xmlns="">
      <p:transition spd="slow" advTm="5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-387350"/>
            <a:ext cx="8229600" cy="1804988"/>
          </a:xfrm>
        </p:spPr>
        <p:txBody>
          <a:bodyPr/>
          <a:lstStyle/>
          <a:p>
            <a:pPr eaLnBrk="1" hangingPunct="1"/>
            <a:r>
              <a:rPr lang="it-IT" altLang="it-IT" sz="2400"/>
              <a:t>Metope del Partenone nel nuovo Museo dell’Akropolis</a:t>
            </a:r>
            <a:br>
              <a:rPr lang="it-IT" altLang="it-IT" sz="2400"/>
            </a:br>
            <a:r>
              <a:rPr lang="it-IT" altLang="it-IT" sz="1600" b="1"/>
              <a:t>39 sono ad Atene, 15 al British Museum (Elgin Marbles)</a:t>
            </a:r>
          </a:p>
        </p:txBody>
      </p:sp>
      <p:pic>
        <p:nvPicPr>
          <p:cNvPr id="34819" name="Picture 4" descr="Parthenon Floor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2451" y="917461"/>
            <a:ext cx="7777163" cy="5832475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5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38"/>
    </mc:Choice>
    <mc:Fallback xmlns="">
      <p:transition spd="slow" advTm="35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ChangeArrowheads="1"/>
          </p:cNvSpPr>
          <p:nvPr>
            <p:ph type="title"/>
          </p:nvPr>
        </p:nvSpPr>
        <p:spPr>
          <a:xfrm>
            <a:off x="1992313" y="-315913"/>
            <a:ext cx="8229600" cy="1417638"/>
          </a:xfrm>
        </p:spPr>
        <p:txBody>
          <a:bodyPr/>
          <a:lstStyle/>
          <a:p>
            <a:pPr eaLnBrk="1" hangingPunct="1"/>
            <a:r>
              <a:rPr lang="it-IT" altLang="it-IT" sz="2400"/>
              <a:t>Il nuovo Museo dell’Acropoli</a:t>
            </a:r>
          </a:p>
        </p:txBody>
      </p:sp>
      <p:pic>
        <p:nvPicPr>
          <p:cNvPr id="35843" name="Picture 8" descr="Nuovo_museo_Acropoli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6764" y="769245"/>
            <a:ext cx="8675687" cy="5897562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5"/>
    </mc:Choice>
    <mc:Fallback xmlns="">
      <p:transition spd="slow" advTm="39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-892175"/>
            <a:ext cx="8229600" cy="2309813"/>
          </a:xfrm>
        </p:spPr>
        <p:txBody>
          <a:bodyPr/>
          <a:lstStyle/>
          <a:p>
            <a:pPr eaLnBrk="1" hangingPunct="1"/>
            <a:r>
              <a:rPr lang="it-IT" altLang="it-IT" sz="2400"/>
              <a:t>Il nuovo Museo dell’Akropolis</a:t>
            </a:r>
          </a:p>
        </p:txBody>
      </p:sp>
      <p:pic>
        <p:nvPicPr>
          <p:cNvPr id="36867" name="Picture 4" descr="akro-museum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4248" y="554846"/>
            <a:ext cx="8170862" cy="6145212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9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2"/>
    </mc:Choice>
    <mc:Fallback xmlns="">
      <p:transition spd="slow" advTm="1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olo 1"/>
          <p:cNvSpPr>
            <a:spLocks noGrp="1"/>
          </p:cNvSpPr>
          <p:nvPr>
            <p:ph type="title"/>
          </p:nvPr>
        </p:nvSpPr>
        <p:spPr>
          <a:xfrm>
            <a:off x="2063750" y="1"/>
            <a:ext cx="8229600" cy="836613"/>
          </a:xfrm>
        </p:spPr>
        <p:txBody>
          <a:bodyPr/>
          <a:lstStyle/>
          <a:p>
            <a:r>
              <a:rPr lang="it-IT" altLang="it-IT" sz="1600" b="1"/>
              <a:t>Fregio con processione delle panatenee </a:t>
            </a:r>
            <a:br>
              <a:rPr lang="it-IT" altLang="it-IT" sz="1600" b="1"/>
            </a:br>
            <a:r>
              <a:rPr lang="it-IT" altLang="it-IT" sz="1400" b="1"/>
              <a:t>festa annuale nel mese di </a:t>
            </a:r>
            <a:r>
              <a:rPr lang="it-IT" altLang="it-IT" sz="1400" b="1" i="1"/>
              <a:t>Hecatombeon </a:t>
            </a:r>
            <a:r>
              <a:rPr lang="it-IT" altLang="it-IT" sz="1400" b="1"/>
              <a:t>(luglio/agosto) dis. J. Carrey (1674)</a:t>
            </a:r>
          </a:p>
        </p:txBody>
      </p:sp>
      <p:pic>
        <p:nvPicPr>
          <p:cNvPr id="378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6887" y="703611"/>
            <a:ext cx="8855075" cy="6021387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5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79"/>
    </mc:Choice>
    <mc:Fallback xmlns="">
      <p:transition spd="slow" advTm="167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Partenone, pianta schematica freg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37" y="86249"/>
            <a:ext cx="5273525" cy="670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1992313" y="188914"/>
            <a:ext cx="222368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Partenone, fregio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sviluppo del fregio  160 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445-438 a.C.</a:t>
            </a:r>
          </a:p>
        </p:txBody>
      </p:sp>
      <p:pic>
        <p:nvPicPr>
          <p:cNvPr id="38916" name="Picture 6" descr="Immagin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68" y="989133"/>
            <a:ext cx="26543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52"/>
    </mc:Choice>
    <mc:Fallback xmlns="">
      <p:transition spd="slow" advTm="13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1919288" y="1"/>
            <a:ext cx="1036955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Fregio rappresenta due processioni: partono dall’angolo S-O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                    56 lastre sono al British Museum (Elgin Marbles)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                    36 nel Museo del’Akropolis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                    360 figure umane, 200 animali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Lato Nord – Atene in epoca arcaica (XII-XIII – scena di apobatein)</a:t>
            </a:r>
          </a:p>
        </p:txBody>
      </p:sp>
      <p:pic>
        <p:nvPicPr>
          <p:cNvPr id="39939" name="Picture 4" descr="Immagin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60550"/>
            <a:ext cx="91440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28"/>
    </mc:Choice>
    <mc:Fallback xmlns="">
      <p:transition spd="slow" advTm="49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2458</TotalTime>
  <Words>349</Words>
  <Application>Microsoft Office PowerPoint</Application>
  <PresentationFormat>Widescreen</PresentationFormat>
  <Paragraphs>56</Paragraphs>
  <Slides>22</Slides>
  <Notes>0</Notes>
  <HiddenSlides>0</HiddenSlides>
  <MMClips>22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  Partenone  Decorazione architettonica materiale: marmo pentelico almeno due botteghe  92  Metope datate tra 447-440  Est: gigantomachia Ovest: amazzonomachia Nord: Iliupersis (rimaste solo 5) Sud: centauromachia (meglio conservato)  </vt:lpstr>
      <vt:lpstr>Metope del Partenone nel nuovo Museo dell’Akropolis 39 sono ad Atene, 15 al British Museum (Elgin Marbles)</vt:lpstr>
      <vt:lpstr>Il nuovo Museo dell’Acropoli</vt:lpstr>
      <vt:lpstr>Il nuovo Museo dell’Akropolis</vt:lpstr>
      <vt:lpstr>Fregio con processione delle panatenee  festa annuale nel mese di Hecatombeon (luglio/agosto) dis. J. Carrey (1674)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Consesso delle divinità olimpiche.  Molto “umanizzate”, ma doppio di grandezza dei cittadini ateniesi.</vt:lpstr>
      <vt:lpstr>Fregio Partenone,  parte est, consegna del peplo ad Atena da parte delle Ergastinai, la stoffa è ricamato con motivo di gigantomachia</vt:lpstr>
      <vt:lpstr>Demetra con Dioniso e  Ares?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228</cp:revision>
  <dcterms:created xsi:type="dcterms:W3CDTF">2020-03-26T13:06:42Z</dcterms:created>
  <dcterms:modified xsi:type="dcterms:W3CDTF">2020-04-20T12:10:11Z</dcterms:modified>
</cp:coreProperties>
</file>