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458" r:id="rId2"/>
    <p:sldId id="463" r:id="rId3"/>
    <p:sldId id="464" r:id="rId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99FF"/>
    <a:srgbClr val="00CC66"/>
    <a:srgbClr val="0066CC"/>
    <a:srgbClr val="FFCC00"/>
    <a:srgbClr val="FF6600"/>
    <a:srgbClr val="6699FF"/>
    <a:srgbClr val="33CC33"/>
    <a:srgbClr val="FF0000"/>
    <a:srgbClr val="6666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20663-A1FA-498E-AE0A-95410B7C3C12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670E9-FF3F-4877-9CC0-E2B405184C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7758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6100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2082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438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615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407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6901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9262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1761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4554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9882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7203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7428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CasellaDiTesto 2"/>
          <p:cNvSpPr txBox="1">
            <a:spLocks noChangeArrowheads="1"/>
          </p:cNvSpPr>
          <p:nvPr/>
        </p:nvSpPr>
        <p:spPr bwMode="auto">
          <a:xfrm>
            <a:off x="8545507" y="5778744"/>
            <a:ext cx="1495922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Olinto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 smtClean="0"/>
              <a:t>Casa </a:t>
            </a:r>
            <a:r>
              <a:rPr lang="it-IT" altLang="it-IT" sz="1600" dirty="0"/>
              <a:t>a </a:t>
            </a:r>
            <a:r>
              <a:rPr lang="it-IT" altLang="it-IT" sz="1600" i="1" dirty="0" err="1"/>
              <a:t>pastàs</a:t>
            </a:r>
            <a:endParaRPr lang="it-IT" altLang="it-IT" sz="1600" i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 i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i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i="1" dirty="0"/>
          </a:p>
        </p:txBody>
      </p:sp>
      <p:sp>
        <p:nvSpPr>
          <p:cNvPr id="99332" name="Text Box 5"/>
          <p:cNvSpPr txBox="1">
            <a:spLocks noChangeArrowheads="1"/>
          </p:cNvSpPr>
          <p:nvPr/>
        </p:nvSpPr>
        <p:spPr bwMode="auto">
          <a:xfrm>
            <a:off x="1689222" y="632683"/>
            <a:ext cx="27245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/>
              <a:t>In oriente (</a:t>
            </a:r>
            <a:r>
              <a:rPr lang="it-IT" altLang="it-IT" sz="1600" dirty="0" err="1"/>
              <a:t>Priene</a:t>
            </a:r>
            <a:r>
              <a:rPr lang="it-IT" altLang="it-IT" sz="1600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/>
              <a:t>più diffusa casa </a:t>
            </a:r>
            <a:r>
              <a:rPr lang="it-IT" altLang="it-IT" sz="1600" dirty="0" smtClean="0"/>
              <a:t>a </a:t>
            </a:r>
            <a:r>
              <a:rPr lang="it-IT" altLang="it-IT" sz="1600" i="1" dirty="0" err="1" smtClean="0"/>
              <a:t>prostàs</a:t>
            </a:r>
            <a:r>
              <a:rPr lang="it-IT" altLang="it-IT" sz="1600" dirty="0" smtClean="0"/>
              <a:t> </a:t>
            </a:r>
            <a:endParaRPr lang="it-IT" altLang="it-IT" sz="16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210" y="210653"/>
            <a:ext cx="5462516" cy="526915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4" y="1933574"/>
            <a:ext cx="6296458" cy="474857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04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823"/>
    </mc:Choice>
    <mc:Fallback xmlns="">
      <p:transition spd="slow" advTm="295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ttangolo 1"/>
          <p:cNvSpPr>
            <a:spLocks noChangeArrowheads="1"/>
          </p:cNvSpPr>
          <p:nvPr/>
        </p:nvSpPr>
        <p:spPr bwMode="auto">
          <a:xfrm>
            <a:off x="1666875" y="395288"/>
            <a:ext cx="4572000" cy="585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b="1" dirty="0"/>
              <a:t>Principali opere di </a:t>
            </a:r>
            <a:r>
              <a:rPr lang="it-IT" altLang="it-IT" b="1" dirty="0" err="1"/>
              <a:t>Lisippo</a:t>
            </a:r>
            <a:endParaRPr lang="it-IT" altLang="it-IT" b="1" dirty="0"/>
          </a:p>
          <a:p>
            <a:pPr eaLnBrk="1" hangingPunct="1"/>
            <a:endParaRPr lang="it-IT" altLang="it-IT" b="1" dirty="0"/>
          </a:p>
          <a:p>
            <a:pPr eaLnBrk="1" hangingPunct="1"/>
            <a:r>
              <a:rPr lang="it-IT" altLang="it-IT" dirty="0"/>
              <a:t>• </a:t>
            </a:r>
            <a:r>
              <a:rPr lang="it-IT" altLang="it-IT" dirty="0" err="1"/>
              <a:t>Sicione</a:t>
            </a:r>
            <a:r>
              <a:rPr lang="it-IT" altLang="it-IT" dirty="0"/>
              <a:t> (statua di </a:t>
            </a:r>
            <a:r>
              <a:rPr lang="it-IT" altLang="it-IT" dirty="0" err="1"/>
              <a:t>Prassilla</a:t>
            </a:r>
            <a:r>
              <a:rPr lang="it-IT" altLang="it-IT" dirty="0"/>
              <a:t>)</a:t>
            </a:r>
          </a:p>
          <a:p>
            <a:pPr eaLnBrk="1" hangingPunct="1"/>
            <a:r>
              <a:rPr lang="it-IT" altLang="it-IT" dirty="0"/>
              <a:t>• Olimpia: </a:t>
            </a:r>
            <a:r>
              <a:rPr lang="it-IT" altLang="it-IT" dirty="0" smtClean="0"/>
              <a:t>Troilo; </a:t>
            </a:r>
            <a:r>
              <a:rPr lang="it-IT" altLang="it-IT" dirty="0" err="1" smtClean="0"/>
              <a:t>Polidamante</a:t>
            </a:r>
            <a:r>
              <a:rPr lang="it-IT" altLang="it-IT" dirty="0" smtClean="0"/>
              <a:t>; </a:t>
            </a:r>
            <a:endParaRPr lang="it-IT" altLang="it-IT" dirty="0"/>
          </a:p>
          <a:p>
            <a:pPr eaLnBrk="1" hangingPunct="1"/>
            <a:r>
              <a:rPr lang="it-IT" altLang="it-IT" dirty="0"/>
              <a:t>  </a:t>
            </a:r>
            <a:r>
              <a:rPr lang="it-IT" altLang="it-IT" dirty="0" err="1" smtClean="0"/>
              <a:t>Chilone</a:t>
            </a:r>
            <a:endParaRPr lang="it-IT" altLang="it-IT" dirty="0"/>
          </a:p>
          <a:p>
            <a:pPr eaLnBrk="1" hangingPunct="1"/>
            <a:r>
              <a:rPr lang="it-IT" altLang="it-IT" dirty="0"/>
              <a:t>• Argo: Eracle in riposo (dopo morte di A.)</a:t>
            </a:r>
          </a:p>
          <a:p>
            <a:pPr eaLnBrk="1" hangingPunct="1"/>
            <a:r>
              <a:rPr lang="it-IT" altLang="it-IT" dirty="0"/>
              <a:t>• Corinto: </a:t>
            </a:r>
            <a:r>
              <a:rPr lang="it-IT" altLang="it-IT" dirty="0" err="1"/>
              <a:t>Posidone</a:t>
            </a:r>
            <a:endParaRPr lang="it-IT" altLang="it-IT" dirty="0"/>
          </a:p>
          <a:p>
            <a:pPr eaLnBrk="1" hangingPunct="1"/>
            <a:r>
              <a:rPr lang="it-IT" altLang="it-IT" dirty="0"/>
              <a:t>• Delfi: donario di </a:t>
            </a:r>
            <a:r>
              <a:rPr lang="it-IT" altLang="it-IT" dirty="0" err="1"/>
              <a:t>Daoco</a:t>
            </a:r>
            <a:r>
              <a:rPr lang="it-IT" altLang="it-IT" dirty="0"/>
              <a:t> </a:t>
            </a:r>
            <a:r>
              <a:rPr lang="it-IT" altLang="it-IT" dirty="0" smtClean="0"/>
              <a:t>II</a:t>
            </a:r>
            <a:endParaRPr lang="it-IT" altLang="it-IT" dirty="0"/>
          </a:p>
          <a:p>
            <a:pPr eaLnBrk="1" hangingPunct="1"/>
            <a:r>
              <a:rPr lang="it-IT" altLang="it-IT" dirty="0"/>
              <a:t>• Rodi: carro del Sole</a:t>
            </a:r>
          </a:p>
          <a:p>
            <a:pPr eaLnBrk="1" hangingPunct="1"/>
            <a:r>
              <a:rPr lang="it-IT" altLang="it-IT" dirty="0"/>
              <a:t>• Pella: Alessandro che doma Bucefalo</a:t>
            </a:r>
          </a:p>
          <a:p>
            <a:pPr eaLnBrk="1" hangingPunct="1"/>
            <a:r>
              <a:rPr lang="it-IT" altLang="it-IT" dirty="0"/>
              <a:t>• </a:t>
            </a:r>
            <a:r>
              <a:rPr lang="it-IT" altLang="it-IT" dirty="0" err="1"/>
              <a:t>Farsalo</a:t>
            </a:r>
            <a:r>
              <a:rPr lang="it-IT" altLang="it-IT" dirty="0"/>
              <a:t>: donario di </a:t>
            </a:r>
            <a:r>
              <a:rPr lang="it-IT" altLang="it-IT" dirty="0" err="1"/>
              <a:t>Daoco</a:t>
            </a:r>
            <a:r>
              <a:rPr lang="it-IT" altLang="it-IT" dirty="0"/>
              <a:t> II</a:t>
            </a:r>
          </a:p>
          <a:p>
            <a:pPr eaLnBrk="1" hangingPunct="1"/>
            <a:r>
              <a:rPr lang="it-IT" altLang="it-IT" dirty="0"/>
              <a:t>• </a:t>
            </a:r>
            <a:r>
              <a:rPr lang="it-IT" altLang="it-IT" dirty="0" err="1"/>
              <a:t>Tespie</a:t>
            </a:r>
            <a:r>
              <a:rPr lang="it-IT" altLang="it-IT" dirty="0"/>
              <a:t>: Eros con l’arco</a:t>
            </a:r>
          </a:p>
          <a:p>
            <a:pPr eaLnBrk="1" hangingPunct="1"/>
            <a:r>
              <a:rPr lang="it-IT" altLang="it-IT" dirty="0"/>
              <a:t>• Elicona: Dioniso seduto; Muse</a:t>
            </a:r>
          </a:p>
          <a:p>
            <a:pPr eaLnBrk="1" hangingPunct="1"/>
            <a:r>
              <a:rPr lang="it-IT" altLang="it-IT" dirty="0"/>
              <a:t>• Dion: caduti al </a:t>
            </a:r>
            <a:r>
              <a:rPr lang="it-IT" altLang="it-IT" dirty="0" err="1"/>
              <a:t>Granico</a:t>
            </a:r>
            <a:endParaRPr lang="it-IT" altLang="it-IT" dirty="0"/>
          </a:p>
          <a:p>
            <a:pPr eaLnBrk="1" hangingPunct="1"/>
            <a:r>
              <a:rPr lang="it-IT" altLang="it-IT" dirty="0"/>
              <a:t>• Asia: </a:t>
            </a:r>
            <a:r>
              <a:rPr lang="it-IT" altLang="it-IT" dirty="0" err="1"/>
              <a:t>Lampsaco</a:t>
            </a:r>
            <a:r>
              <a:rPr lang="it-IT" altLang="it-IT" dirty="0"/>
              <a:t> il leone caduto</a:t>
            </a:r>
          </a:p>
          <a:p>
            <a:pPr eaLnBrk="1" hangingPunct="1"/>
            <a:r>
              <a:rPr lang="it-IT" altLang="it-IT" dirty="0"/>
              <a:t>           Efeso Alessandro con la lancia</a:t>
            </a:r>
          </a:p>
          <a:p>
            <a:pPr eaLnBrk="1" hangingPunct="1"/>
            <a:r>
              <a:rPr lang="it-IT" altLang="it-IT" dirty="0"/>
              <a:t>           </a:t>
            </a:r>
            <a:r>
              <a:rPr lang="it-IT" altLang="it-IT" dirty="0" err="1"/>
              <a:t>Sagalasso</a:t>
            </a:r>
            <a:r>
              <a:rPr lang="it-IT" altLang="it-IT" dirty="0"/>
              <a:t> Alessandro a cavallo</a:t>
            </a:r>
          </a:p>
          <a:p>
            <a:pPr eaLnBrk="1" hangingPunct="1"/>
            <a:r>
              <a:rPr lang="it-IT" altLang="it-IT" dirty="0"/>
              <a:t>           </a:t>
            </a:r>
            <a:r>
              <a:rPr lang="it-IT" altLang="it-IT" dirty="0" err="1"/>
              <a:t>Mindo</a:t>
            </a:r>
            <a:r>
              <a:rPr lang="it-IT" altLang="it-IT" dirty="0"/>
              <a:t> un eros con l’arco</a:t>
            </a:r>
          </a:p>
          <a:p>
            <a:pPr eaLnBrk="1" hangingPunct="1"/>
            <a:r>
              <a:rPr lang="it-IT" altLang="it-IT" dirty="0"/>
              <a:t> Egitto, Alessandria: Alessandro </a:t>
            </a:r>
            <a:r>
              <a:rPr lang="it-IT" altLang="it-IT" dirty="0" err="1"/>
              <a:t>ktistes</a:t>
            </a:r>
            <a:endParaRPr lang="it-IT" altLang="it-IT" dirty="0"/>
          </a:p>
          <a:p>
            <a:pPr eaLnBrk="1" hangingPunct="1"/>
            <a:r>
              <a:rPr lang="it-IT" altLang="it-IT" dirty="0"/>
              <a:t>• </a:t>
            </a:r>
            <a:r>
              <a:rPr lang="it-IT" altLang="it-IT" dirty="0" err="1"/>
              <a:t>Megara</a:t>
            </a:r>
            <a:r>
              <a:rPr lang="it-IT" altLang="it-IT" dirty="0"/>
              <a:t>: Muse</a:t>
            </a:r>
          </a:p>
          <a:p>
            <a:pPr eaLnBrk="1" hangingPunct="1"/>
            <a:r>
              <a:rPr lang="it-IT" altLang="it-IT" dirty="0"/>
              <a:t>• Tebe: </a:t>
            </a:r>
            <a:r>
              <a:rPr lang="it-IT" altLang="it-IT" dirty="0" err="1"/>
              <a:t>Corfida</a:t>
            </a:r>
            <a:r>
              <a:rPr lang="it-IT" altLang="it-IT" dirty="0"/>
              <a:t> (vincitore a Delfi)</a:t>
            </a:r>
          </a:p>
        </p:txBody>
      </p:sp>
      <p:sp>
        <p:nvSpPr>
          <p:cNvPr id="3075" name="CasellaDiTesto 3"/>
          <p:cNvSpPr txBox="1">
            <a:spLocks noChangeArrowheads="1"/>
          </p:cNvSpPr>
          <p:nvPr/>
        </p:nvSpPr>
        <p:spPr bwMode="auto">
          <a:xfrm>
            <a:off x="6383338" y="5661026"/>
            <a:ext cx="234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 </a:t>
            </a:r>
          </a:p>
        </p:txBody>
      </p:sp>
      <p:sp>
        <p:nvSpPr>
          <p:cNvPr id="3076" name="Rettangolo 4"/>
          <p:cNvSpPr>
            <a:spLocks noChangeArrowheads="1"/>
          </p:cNvSpPr>
          <p:nvPr/>
        </p:nvSpPr>
        <p:spPr bwMode="auto">
          <a:xfrm>
            <a:off x="6096000" y="476251"/>
            <a:ext cx="45720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600" b="1"/>
              <a:t>Temi: </a:t>
            </a:r>
          </a:p>
          <a:p>
            <a:pPr eaLnBrk="1" hangingPunct="1"/>
            <a:r>
              <a:rPr lang="it-IT" altLang="it-IT" sz="1400" b="1" u="sng"/>
              <a:t>atleti</a:t>
            </a:r>
          </a:p>
          <a:p>
            <a:pPr eaLnBrk="1" hangingPunct="1"/>
            <a:r>
              <a:rPr lang="it-IT" altLang="it-IT" sz="1400" b="1" u="sng"/>
              <a:t>ritratti </a:t>
            </a:r>
            <a:r>
              <a:rPr lang="it-IT" altLang="it-IT" sz="1400" b="1"/>
              <a:t>(personaggi del donario di Daoco; intenzionali: Polidamante; Socrate, Prassilla; fisionomici: Alessandro; Efestione</a:t>
            </a:r>
          </a:p>
          <a:p>
            <a:pPr eaLnBrk="1" hangingPunct="1"/>
            <a:r>
              <a:rPr lang="it-IT" altLang="it-IT" sz="1400" b="1" u="sng"/>
              <a:t>divinità:</a:t>
            </a:r>
            <a:r>
              <a:rPr lang="it-IT" altLang="it-IT" sz="1400" b="1"/>
              <a:t> Zeus; Eracle, Posidone; Dioniso; le Muse; Helios</a:t>
            </a:r>
          </a:p>
          <a:p>
            <a:pPr eaLnBrk="1" hangingPunct="1"/>
            <a:r>
              <a:rPr lang="it-IT" altLang="it-IT" sz="1400" b="1" u="sng"/>
              <a:t>personificazioni</a:t>
            </a:r>
            <a:r>
              <a:rPr lang="it-IT" altLang="it-IT" sz="1400" b="1"/>
              <a:t>: Eros; Kairos</a:t>
            </a:r>
          </a:p>
          <a:p>
            <a:pPr eaLnBrk="1" hangingPunct="1"/>
            <a:r>
              <a:rPr lang="it-IT" altLang="it-IT" sz="1400" b="1" u="sng"/>
              <a:t>animali</a:t>
            </a:r>
            <a:r>
              <a:rPr lang="it-IT" altLang="it-IT" sz="1400" b="1"/>
              <a:t>: leone; cavalli; cani)</a:t>
            </a:r>
          </a:p>
        </p:txBody>
      </p:sp>
      <p:sp>
        <p:nvSpPr>
          <p:cNvPr id="3077" name="Rettangolo 5"/>
          <p:cNvSpPr>
            <a:spLocks noChangeArrowheads="1"/>
          </p:cNvSpPr>
          <p:nvPr/>
        </p:nvSpPr>
        <p:spPr bwMode="auto">
          <a:xfrm>
            <a:off x="6096000" y="2924175"/>
            <a:ext cx="4572000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b="1"/>
              <a:t>Stile:</a:t>
            </a:r>
            <a:endParaRPr lang="it-IT" altLang="it-IT" i="1"/>
          </a:p>
          <a:p>
            <a:pPr eaLnBrk="1" hangingPunct="1"/>
            <a:r>
              <a:rPr lang="it-IT" altLang="it-IT" sz="1400" b="1"/>
              <a:t>rappresentava gli uomini come “apparivano e non quali erano”</a:t>
            </a:r>
          </a:p>
          <a:p>
            <a:pPr eaLnBrk="1" hangingPunct="1"/>
            <a:endParaRPr lang="it-IT" altLang="it-IT" sz="1400" b="1"/>
          </a:p>
          <a:p>
            <a:pPr eaLnBrk="1" hangingPunct="1"/>
            <a:r>
              <a:rPr lang="it-IT" altLang="it-IT" sz="1400" b="1"/>
              <a:t>ponderazione antitetica (contrazione di una parte del corpo)</a:t>
            </a:r>
          </a:p>
          <a:p>
            <a:pPr eaLnBrk="1" hangingPunct="1"/>
            <a:endParaRPr lang="it-IT" altLang="it-IT" sz="1400" b="1"/>
          </a:p>
          <a:p>
            <a:pPr eaLnBrk="1" hangingPunct="1"/>
            <a:r>
              <a:rPr lang="it-IT" altLang="it-IT" sz="1400" b="1"/>
              <a:t>testa (1/8 del corpo) più piccola rispetto al canone policleteo; forma quasi circolare, iscrivibile in un cubo; capelli mossi </a:t>
            </a:r>
          </a:p>
          <a:p>
            <a:pPr eaLnBrk="1" hangingPunct="1"/>
            <a:endParaRPr lang="it-IT" altLang="it-IT" sz="1400" b="1"/>
          </a:p>
          <a:p>
            <a:pPr eaLnBrk="1" hangingPunct="1"/>
            <a:r>
              <a:rPr lang="it-IT" altLang="it-IT" sz="1400" b="1"/>
              <a:t>Supera la frontalità di Policleto e Prassitele</a:t>
            </a:r>
          </a:p>
          <a:p>
            <a:pPr eaLnBrk="1" hangingPunct="1"/>
            <a:endParaRPr lang="it-IT" altLang="it-IT" sz="1400" b="1"/>
          </a:p>
          <a:p>
            <a:pPr eaLnBrk="1" hangingPunct="1"/>
            <a:r>
              <a:rPr lang="it-IT" altLang="it-IT" sz="1400" b="1"/>
              <a:t>opere di tutte le dimensioni, da colossali (Zeus di Taranto 18 m) fino a dimensioni miniaturistiche (Eracle Epitrapezios)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9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894"/>
    </mc:Choice>
    <mc:Fallback xmlns="">
      <p:transition spd="slow" advTm="583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5"/>
          <p:cNvSpPr txBox="1">
            <a:spLocks noChangeArrowheads="1"/>
          </p:cNvSpPr>
          <p:nvPr/>
        </p:nvSpPr>
        <p:spPr bwMode="auto">
          <a:xfrm>
            <a:off x="613143" y="128505"/>
            <a:ext cx="5761037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b="1" dirty="0" err="1"/>
              <a:t>Lisippo</a:t>
            </a:r>
            <a:endParaRPr lang="it-IT" altLang="it-IT" b="1" dirty="0"/>
          </a:p>
          <a:p>
            <a:pPr eaLnBrk="1" hangingPunct="1"/>
            <a:r>
              <a:rPr lang="it-IT" altLang="it-IT" b="1" dirty="0"/>
              <a:t>da </a:t>
            </a:r>
            <a:r>
              <a:rPr lang="it-IT" altLang="it-IT" b="1" dirty="0" err="1"/>
              <a:t>Sicione</a:t>
            </a:r>
            <a:r>
              <a:rPr lang="it-IT" altLang="it-IT" b="1" dirty="0"/>
              <a:t> </a:t>
            </a:r>
          </a:p>
          <a:p>
            <a:pPr eaLnBrk="1" hangingPunct="1"/>
            <a:r>
              <a:rPr lang="it-IT" altLang="it-IT" sz="1600" b="1" dirty="0"/>
              <a:t>390/80-306 a.C. </a:t>
            </a:r>
          </a:p>
          <a:p>
            <a:pPr eaLnBrk="1" hangingPunct="1"/>
            <a:endParaRPr lang="it-IT" altLang="it-IT" sz="1400" b="1" dirty="0"/>
          </a:p>
          <a:p>
            <a:pPr eaLnBrk="1" hangingPunct="1"/>
            <a:r>
              <a:rPr lang="it-IT" altLang="it-IT" sz="1400" b="1" dirty="0" err="1"/>
              <a:t>Plin</a:t>
            </a:r>
            <a:r>
              <a:rPr lang="it-IT" altLang="it-IT" sz="1400" b="1" dirty="0"/>
              <a:t>. </a:t>
            </a:r>
            <a:r>
              <a:rPr lang="it-IT" altLang="it-IT" sz="1400" b="1" dirty="0" err="1"/>
              <a:t>N.h.</a:t>
            </a:r>
            <a:r>
              <a:rPr lang="it-IT" altLang="it-IT" sz="1400" b="1" dirty="0"/>
              <a:t> 34,51 massima fioritura</a:t>
            </a:r>
          </a:p>
          <a:p>
            <a:pPr eaLnBrk="1" hangingPunct="1"/>
            <a:r>
              <a:rPr lang="it-IT" altLang="it-IT" sz="1400" b="1" dirty="0"/>
              <a:t>328-324 assieme ad Alessandro</a:t>
            </a:r>
          </a:p>
          <a:p>
            <a:pPr eaLnBrk="1" hangingPunct="1"/>
            <a:endParaRPr lang="it-IT" altLang="it-IT" sz="1600" dirty="0"/>
          </a:p>
          <a:p>
            <a:pPr eaLnBrk="1" hangingPunct="1"/>
            <a:r>
              <a:rPr lang="it-IT" altLang="it-IT" sz="1400" b="1" dirty="0"/>
              <a:t>circa 1500 opere prevalentemente in bronzo e sculture singole </a:t>
            </a:r>
          </a:p>
          <a:p>
            <a:pPr eaLnBrk="1" hangingPunct="1"/>
            <a:endParaRPr lang="it-IT" altLang="it-IT" b="1" dirty="0"/>
          </a:p>
        </p:txBody>
      </p:sp>
      <p:pic>
        <p:nvPicPr>
          <p:cNvPr id="4099" name="Picture 4" descr="C:\Users\Windows XP\Local_EWH@r1tq28i.testa Agiasbm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02" y="2537897"/>
            <a:ext cx="2804880" cy="4095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CasellaDiTesto 4"/>
          <p:cNvSpPr txBox="1">
            <a:spLocks noChangeArrowheads="1"/>
          </p:cNvSpPr>
          <p:nvPr/>
        </p:nvSpPr>
        <p:spPr bwMode="auto">
          <a:xfrm>
            <a:off x="3342723" y="3498137"/>
            <a:ext cx="3656013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 dirty="0"/>
              <a:t>Delfi</a:t>
            </a:r>
          </a:p>
          <a:p>
            <a:pPr eaLnBrk="1" hangingPunct="1"/>
            <a:r>
              <a:rPr lang="it-IT" altLang="it-IT" sz="1400" dirty="0"/>
              <a:t>statua di </a:t>
            </a:r>
            <a:r>
              <a:rPr lang="it-IT" altLang="it-IT" sz="1400" dirty="0" err="1" smtClean="0"/>
              <a:t>Aghias</a:t>
            </a:r>
            <a:endParaRPr lang="it-IT" altLang="it-IT" sz="1400" dirty="0"/>
          </a:p>
          <a:p>
            <a:pPr eaLnBrk="1" hangingPunct="1"/>
            <a:r>
              <a:rPr lang="it-IT" altLang="it-IT" sz="1400" dirty="0"/>
              <a:t>dal monumento di </a:t>
            </a:r>
            <a:r>
              <a:rPr lang="it-IT" altLang="it-IT" sz="1400" dirty="0" err="1"/>
              <a:t>Daoco</a:t>
            </a:r>
            <a:r>
              <a:rPr lang="it-IT" altLang="it-IT" sz="1400" dirty="0"/>
              <a:t> di Tessaglia</a:t>
            </a:r>
          </a:p>
          <a:p>
            <a:pPr eaLnBrk="1" hangingPunct="1"/>
            <a:r>
              <a:rPr lang="it-IT" altLang="it-IT" sz="1400" dirty="0"/>
              <a:t>primo tessalo che aveva vinto nel pancrazio</a:t>
            </a:r>
          </a:p>
          <a:p>
            <a:pPr eaLnBrk="1" hangingPunct="1"/>
            <a:r>
              <a:rPr lang="it-IT" altLang="it-IT" sz="1400" dirty="0"/>
              <a:t>(combinazione di lotta e pugilato)</a:t>
            </a:r>
          </a:p>
          <a:p>
            <a:pPr eaLnBrk="1" hangingPunct="1"/>
            <a:endParaRPr lang="it-IT" altLang="it-IT" sz="1400" dirty="0"/>
          </a:p>
          <a:p>
            <a:pPr eaLnBrk="1" hangingPunct="1"/>
            <a:r>
              <a:rPr lang="it-IT" altLang="it-IT" sz="1400" dirty="0"/>
              <a:t>Primo monumento di </a:t>
            </a:r>
            <a:r>
              <a:rPr lang="it-IT" altLang="it-IT" sz="1400" dirty="0" err="1"/>
              <a:t>Daoco</a:t>
            </a:r>
            <a:r>
              <a:rPr lang="it-IT" altLang="it-IT" sz="1400" dirty="0"/>
              <a:t> a </a:t>
            </a:r>
            <a:r>
              <a:rPr lang="it-IT" altLang="it-IT" sz="1400" dirty="0" err="1"/>
              <a:t>Farsalo</a:t>
            </a:r>
            <a:r>
              <a:rPr lang="it-IT" altLang="it-IT" sz="1400" dirty="0"/>
              <a:t> (in </a:t>
            </a:r>
            <a:r>
              <a:rPr lang="it-IT" altLang="it-IT" sz="1400" dirty="0" smtClean="0"/>
              <a:t>bronzo), replicato </a:t>
            </a:r>
            <a:r>
              <a:rPr lang="it-IT" altLang="it-IT" sz="1400" dirty="0"/>
              <a:t>dallo stesso </a:t>
            </a:r>
            <a:r>
              <a:rPr lang="it-IT" altLang="it-IT" sz="1400" dirty="0" err="1"/>
              <a:t>Lisippo</a:t>
            </a:r>
            <a:r>
              <a:rPr lang="it-IT" altLang="it-IT" sz="1400" dirty="0"/>
              <a:t> in marmo a Delfi</a:t>
            </a:r>
          </a:p>
          <a:p>
            <a:pPr eaLnBrk="1" hangingPunct="1"/>
            <a:endParaRPr lang="it-IT" altLang="it-IT" dirty="0"/>
          </a:p>
          <a:p>
            <a:pPr eaLnBrk="1" hangingPunct="1"/>
            <a:endParaRPr lang="it-IT" alt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254" y="196137"/>
            <a:ext cx="4953000" cy="6604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94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21"/>
    </mc:Choice>
    <mc:Fallback xmlns="">
      <p:transition spd="slow" advTm="35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3318</TotalTime>
  <Words>337</Words>
  <Application>Microsoft Office PowerPoint</Application>
  <PresentationFormat>Widescreen</PresentationFormat>
  <Paragraphs>58</Paragraphs>
  <Slides>3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Federica Fontana</dc:creator>
  <cp:lastModifiedBy>Federica Fontana</cp:lastModifiedBy>
  <cp:revision>291</cp:revision>
  <dcterms:created xsi:type="dcterms:W3CDTF">2020-03-26T13:06:42Z</dcterms:created>
  <dcterms:modified xsi:type="dcterms:W3CDTF">2020-04-27T11:35:39Z</dcterms:modified>
</cp:coreProperties>
</file>