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64" r:id="rId2"/>
    <p:sldId id="465" r:id="rId3"/>
    <p:sldId id="466" r:id="rId4"/>
    <p:sldId id="467" r:id="rId5"/>
    <p:sldId id="46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//upload.wikimedia.org/wikipedia/commons/6/67/L'atleta_di_Fano.jpg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613143" y="128505"/>
            <a:ext cx="5761037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 err="1"/>
              <a:t>Lisippo</a:t>
            </a:r>
            <a:endParaRPr lang="it-IT" altLang="it-IT" b="1" dirty="0"/>
          </a:p>
          <a:p>
            <a:pPr eaLnBrk="1" hangingPunct="1"/>
            <a:r>
              <a:rPr lang="it-IT" altLang="it-IT" b="1" dirty="0"/>
              <a:t>da </a:t>
            </a:r>
            <a:r>
              <a:rPr lang="it-IT" altLang="it-IT" b="1" dirty="0" err="1"/>
              <a:t>Sicione</a:t>
            </a:r>
            <a:r>
              <a:rPr lang="it-IT" altLang="it-IT" b="1" dirty="0"/>
              <a:t> </a:t>
            </a:r>
          </a:p>
          <a:p>
            <a:pPr eaLnBrk="1" hangingPunct="1"/>
            <a:r>
              <a:rPr lang="it-IT" altLang="it-IT" sz="1600" b="1" dirty="0"/>
              <a:t>390/80-306 a.C. </a:t>
            </a:r>
          </a:p>
          <a:p>
            <a:pPr eaLnBrk="1" hangingPunct="1"/>
            <a:endParaRPr lang="it-IT" altLang="it-IT" sz="1400" b="1" dirty="0"/>
          </a:p>
          <a:p>
            <a:pPr eaLnBrk="1" hangingPunct="1"/>
            <a:r>
              <a:rPr lang="it-IT" altLang="it-IT" sz="1400" b="1" dirty="0" err="1"/>
              <a:t>Plin</a:t>
            </a:r>
            <a:r>
              <a:rPr lang="it-IT" altLang="it-IT" sz="1400" b="1" dirty="0"/>
              <a:t>. </a:t>
            </a:r>
            <a:r>
              <a:rPr lang="it-IT" altLang="it-IT" sz="1400" b="1" dirty="0" err="1"/>
              <a:t>N.h.</a:t>
            </a:r>
            <a:r>
              <a:rPr lang="it-IT" altLang="it-IT" sz="1400" b="1" dirty="0"/>
              <a:t> 34,51 massima fioritura</a:t>
            </a:r>
          </a:p>
          <a:p>
            <a:pPr eaLnBrk="1" hangingPunct="1"/>
            <a:r>
              <a:rPr lang="it-IT" altLang="it-IT" sz="1400" b="1" dirty="0"/>
              <a:t>328-324 assieme ad Alessandro</a:t>
            </a:r>
          </a:p>
          <a:p>
            <a:pPr eaLnBrk="1" hangingPunct="1"/>
            <a:endParaRPr lang="it-IT" altLang="it-IT" sz="1600" dirty="0"/>
          </a:p>
          <a:p>
            <a:pPr eaLnBrk="1" hangingPunct="1"/>
            <a:r>
              <a:rPr lang="it-IT" altLang="it-IT" sz="1400" b="1" dirty="0"/>
              <a:t>circa 1500 opere prevalentemente in bronzo e sculture singole </a:t>
            </a:r>
          </a:p>
          <a:p>
            <a:pPr eaLnBrk="1" hangingPunct="1"/>
            <a:endParaRPr lang="it-IT" altLang="it-IT" b="1" dirty="0"/>
          </a:p>
        </p:txBody>
      </p:sp>
      <p:pic>
        <p:nvPicPr>
          <p:cNvPr id="4099" name="Picture 4" descr="C:\Users\Windows XP\Local_EWH@r1tq28i.testa Agiasb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2" y="2537897"/>
            <a:ext cx="2804880" cy="40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CasellaDiTesto 4"/>
          <p:cNvSpPr txBox="1">
            <a:spLocks noChangeArrowheads="1"/>
          </p:cNvSpPr>
          <p:nvPr/>
        </p:nvSpPr>
        <p:spPr bwMode="auto">
          <a:xfrm>
            <a:off x="3342723" y="3498137"/>
            <a:ext cx="36560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Delfi</a:t>
            </a:r>
          </a:p>
          <a:p>
            <a:pPr eaLnBrk="1" hangingPunct="1"/>
            <a:r>
              <a:rPr lang="it-IT" altLang="it-IT" sz="1400" dirty="0"/>
              <a:t>statua di </a:t>
            </a:r>
            <a:r>
              <a:rPr lang="it-IT" altLang="it-IT" sz="1400" dirty="0" err="1" smtClean="0"/>
              <a:t>Aghias</a:t>
            </a:r>
            <a:endParaRPr lang="it-IT" altLang="it-IT" sz="1400" dirty="0"/>
          </a:p>
          <a:p>
            <a:pPr eaLnBrk="1" hangingPunct="1"/>
            <a:r>
              <a:rPr lang="it-IT" altLang="it-IT" sz="1400" dirty="0"/>
              <a:t>dal monumento di </a:t>
            </a:r>
            <a:r>
              <a:rPr lang="it-IT" altLang="it-IT" sz="1400" dirty="0" err="1"/>
              <a:t>Daoco</a:t>
            </a:r>
            <a:r>
              <a:rPr lang="it-IT" altLang="it-IT" sz="1400" dirty="0"/>
              <a:t> di Tessaglia</a:t>
            </a:r>
          </a:p>
          <a:p>
            <a:pPr eaLnBrk="1" hangingPunct="1"/>
            <a:r>
              <a:rPr lang="it-IT" altLang="it-IT" sz="1400" dirty="0"/>
              <a:t>primo tessalo che aveva vinto nel pancrazio</a:t>
            </a:r>
          </a:p>
          <a:p>
            <a:pPr eaLnBrk="1" hangingPunct="1"/>
            <a:r>
              <a:rPr lang="it-IT" altLang="it-IT" sz="1400" dirty="0"/>
              <a:t>(combinazione di lotta e pugilato)</a:t>
            </a:r>
          </a:p>
          <a:p>
            <a:pPr eaLnBrk="1" hangingPunct="1"/>
            <a:endParaRPr lang="it-IT" altLang="it-IT" sz="1400" dirty="0"/>
          </a:p>
          <a:p>
            <a:pPr eaLnBrk="1" hangingPunct="1"/>
            <a:r>
              <a:rPr lang="it-IT" altLang="it-IT" sz="1400" dirty="0"/>
              <a:t>Primo monumento di </a:t>
            </a:r>
            <a:r>
              <a:rPr lang="it-IT" altLang="it-IT" sz="1400" dirty="0" err="1"/>
              <a:t>Daoco</a:t>
            </a:r>
            <a:r>
              <a:rPr lang="it-IT" altLang="it-IT" sz="1400" dirty="0"/>
              <a:t> a </a:t>
            </a:r>
            <a:r>
              <a:rPr lang="it-IT" altLang="it-IT" sz="1400" dirty="0" err="1"/>
              <a:t>Farsalo</a:t>
            </a:r>
            <a:r>
              <a:rPr lang="it-IT" altLang="it-IT" sz="1400" dirty="0"/>
              <a:t> (in </a:t>
            </a:r>
            <a:r>
              <a:rPr lang="it-IT" altLang="it-IT" sz="1400" dirty="0" smtClean="0"/>
              <a:t>bronzo), replicato </a:t>
            </a:r>
            <a:r>
              <a:rPr lang="it-IT" altLang="it-IT" sz="1400" dirty="0"/>
              <a:t>dallo stesso </a:t>
            </a:r>
            <a:r>
              <a:rPr lang="it-IT" altLang="it-IT" sz="1400" dirty="0" err="1"/>
              <a:t>Lisippo</a:t>
            </a:r>
            <a:r>
              <a:rPr lang="it-IT" altLang="it-IT" sz="1400" dirty="0"/>
              <a:t> in marmo a Delfi</a:t>
            </a:r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4" y="196137"/>
            <a:ext cx="4953000" cy="6604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19"/>
    </mc:Choice>
    <mc:Fallback xmlns="">
      <p:transition spd="slow" advTm="8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asellaDiTesto 2"/>
          <p:cNvSpPr txBox="1">
            <a:spLocks noChangeArrowheads="1"/>
          </p:cNvSpPr>
          <p:nvPr/>
        </p:nvSpPr>
        <p:spPr bwMode="auto">
          <a:xfrm>
            <a:off x="2189301" y="4871575"/>
            <a:ext cx="6915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/>
              <a:t>Donario di </a:t>
            </a:r>
            <a:r>
              <a:rPr lang="it-IT" altLang="it-IT" sz="1600" dirty="0" err="1"/>
              <a:t>Daochos</a:t>
            </a:r>
            <a:r>
              <a:rPr lang="it-IT" altLang="it-IT" sz="1600" dirty="0"/>
              <a:t> II a Delfi</a:t>
            </a:r>
          </a:p>
          <a:p>
            <a:pPr eaLnBrk="1" hangingPunct="1"/>
            <a:r>
              <a:rPr lang="it-IT" altLang="it-IT" sz="1600" dirty="0"/>
              <a:t>Monumento del Tetrarca di Tessaglia dopo la vittoria di </a:t>
            </a:r>
            <a:r>
              <a:rPr lang="it-IT" altLang="it-IT" sz="1600" dirty="0" err="1"/>
              <a:t>Cheronea</a:t>
            </a:r>
            <a:r>
              <a:rPr lang="it-IT" altLang="it-IT" sz="1600" dirty="0"/>
              <a:t> 338 a.C.</a:t>
            </a:r>
          </a:p>
          <a:p>
            <a:pPr eaLnBrk="1" hangingPunct="1"/>
            <a:r>
              <a:rPr lang="it-IT" altLang="it-IT" sz="1600" dirty="0"/>
              <a:t>(Filippo II contro le città greche)</a:t>
            </a:r>
          </a:p>
        </p:txBody>
      </p:sp>
      <p:pic>
        <p:nvPicPr>
          <p:cNvPr id="7172" name="Picture 3" descr="C:\Users\Windows XP\Local_EWH@r1tq28i.Daochos 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0" y="2080419"/>
            <a:ext cx="1979613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CasellaDiTesto 4"/>
          <p:cNvSpPr txBox="1">
            <a:spLocks noChangeArrowheads="1"/>
          </p:cNvSpPr>
          <p:nvPr/>
        </p:nvSpPr>
        <p:spPr bwMode="auto">
          <a:xfrm>
            <a:off x="3667126" y="6143625"/>
            <a:ext cx="116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/>
              <a:t>Daochos II</a:t>
            </a:r>
          </a:p>
        </p:txBody>
      </p:sp>
      <p:pic>
        <p:nvPicPr>
          <p:cNvPr id="7174" name="Picture 7" descr="http://www.museobarracco.it/var/museicivici/storage/images/musei/museo_di_scultura_antica_giovanni_barracco/percorsi/percorsi_per_sale/piano_secondo/sale_vii_viii_arte_ellenistica/cagna_ferita/47218-8-ita-IT/cagna_feri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76" y="4402138"/>
            <a:ext cx="31226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295" y="108317"/>
            <a:ext cx="6006611" cy="45049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58"/>
    </mc:Choice>
    <mc:Fallback xmlns="">
      <p:transition spd="slow" advTm="17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ndows XP\Local_EWH@r1tq28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9" y="731002"/>
            <a:ext cx="4179888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sellaDiTesto 3"/>
          <p:cNvSpPr txBox="1">
            <a:spLocks noChangeArrowheads="1"/>
          </p:cNvSpPr>
          <p:nvPr/>
        </p:nvSpPr>
        <p:spPr bwMode="auto">
          <a:xfrm>
            <a:off x="6249989" y="6021388"/>
            <a:ext cx="44181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b="1"/>
              <a:t>Polidamante da un monumento per la battaglia di </a:t>
            </a:r>
          </a:p>
          <a:p>
            <a:pPr eaLnBrk="1" hangingPunct="1"/>
            <a:r>
              <a:rPr lang="it-IT" altLang="it-IT" sz="1400" b="1"/>
              <a:t>Cheronea 338 a.C.  (vinse nel 408 il pancrazio </a:t>
            </a:r>
          </a:p>
          <a:p>
            <a:pPr eaLnBrk="1" hangingPunct="1"/>
            <a:r>
              <a:rPr lang="it-IT" altLang="it-IT" sz="1400" b="1"/>
              <a:t>ad Olimpia, ma molto venerato anche dopo)</a:t>
            </a:r>
          </a:p>
        </p:txBody>
      </p:sp>
      <p:sp>
        <p:nvSpPr>
          <p:cNvPr id="5124" name="CasellaDiTesto 4"/>
          <p:cNvSpPr txBox="1">
            <a:spLocks noChangeArrowheads="1"/>
          </p:cNvSpPr>
          <p:nvPr/>
        </p:nvSpPr>
        <p:spPr bwMode="auto">
          <a:xfrm>
            <a:off x="6672263" y="5084763"/>
            <a:ext cx="367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b="1"/>
              <a:t>Base di statua di Polidamante, rinvenuta </a:t>
            </a:r>
          </a:p>
          <a:p>
            <a:pPr eaLnBrk="1" hangingPunct="1"/>
            <a:r>
              <a:rPr lang="it-IT" altLang="it-IT" sz="1400" b="1"/>
              <a:t>davanti al tempio di Zeus) - Paus. VII, 27</a:t>
            </a:r>
          </a:p>
        </p:txBody>
      </p:sp>
      <p:sp>
        <p:nvSpPr>
          <p:cNvPr id="5125" name="CasellaDiTesto 5"/>
          <p:cNvSpPr txBox="1">
            <a:spLocks noChangeArrowheads="1"/>
          </p:cNvSpPr>
          <p:nvPr/>
        </p:nvSpPr>
        <p:spPr bwMode="auto">
          <a:xfrm>
            <a:off x="2024064" y="142875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Opere di Lisippo del primo periodo</a:t>
            </a:r>
          </a:p>
        </p:txBody>
      </p:sp>
      <p:pic>
        <p:nvPicPr>
          <p:cNvPr id="5126" name="Picture 2" descr="C:\Users\Windows XP\fr. base Polidamante di Lisippo, Ol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15888"/>
            <a:ext cx="40132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02"/>
    </mc:Choice>
    <mc:Fallback xmlns="">
      <p:transition spd="slow" advTm="13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Lisippo, atleta particol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3144319"/>
            <a:ext cx="24876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6024563" y="260350"/>
            <a:ext cx="19415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/>
              <a:t>Lisippo: atleta </a:t>
            </a:r>
          </a:p>
          <a:p>
            <a:pPr eaLnBrk="1" hangingPunct="1"/>
            <a:r>
              <a:rPr lang="it-IT" altLang="it-IT" sz="1600" b="1"/>
              <a:t>da Fano (340 a.C.)</a:t>
            </a:r>
          </a:p>
        </p:txBody>
      </p:sp>
      <p:pic>
        <p:nvPicPr>
          <p:cNvPr id="6148" name="Picture 3" descr="C:\Users\Windows XP\atleta di Fano. Lisipp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0"/>
            <a:ext cx="27352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File:L'atleta di Fano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71561"/>
            <a:ext cx="44640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24"/>
    </mc:Choice>
    <mc:Fallback xmlns="">
      <p:transition spd="slow" advTm="303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POKSIOMEN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4841"/>
            <a:ext cx="2351940" cy="6597649"/>
          </a:xfrm>
          <a:noFill/>
        </p:spPr>
      </p:pic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4079875" y="260351"/>
            <a:ext cx="26812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dirty="0" err="1"/>
              <a:t>Apoxyomenos</a:t>
            </a:r>
            <a:r>
              <a:rPr lang="it-IT" altLang="it-IT" sz="1600" b="1" dirty="0"/>
              <a:t>  di </a:t>
            </a:r>
            <a:r>
              <a:rPr lang="it-IT" altLang="it-IT" sz="1600" b="1" dirty="0" err="1"/>
              <a:t>Lisippo</a:t>
            </a:r>
            <a:endParaRPr lang="it-IT" altLang="it-IT" sz="1600" b="1" dirty="0"/>
          </a:p>
          <a:p>
            <a:pPr eaLnBrk="1" hangingPunct="1"/>
            <a:r>
              <a:rPr lang="it-IT" altLang="it-IT" sz="1600" b="1" dirty="0" err="1"/>
              <a:t>Plin</a:t>
            </a:r>
            <a:r>
              <a:rPr lang="it-IT" altLang="it-IT" sz="1600" b="1" dirty="0"/>
              <a:t>. </a:t>
            </a:r>
            <a:r>
              <a:rPr lang="it-IT" altLang="it-IT" sz="1600" b="1" dirty="0" err="1"/>
              <a:t>n.h.</a:t>
            </a:r>
            <a:r>
              <a:rPr lang="it-IT" altLang="it-IT" sz="1600" b="1" dirty="0"/>
              <a:t> 34,62</a:t>
            </a:r>
          </a:p>
          <a:p>
            <a:pPr eaLnBrk="1" hangingPunct="1"/>
            <a:r>
              <a:rPr lang="it-IT" altLang="it-IT" sz="1600" b="1" dirty="0" smtClean="0"/>
              <a:t>330-320 </a:t>
            </a:r>
            <a:r>
              <a:rPr lang="it-IT" altLang="it-IT" sz="1600" b="1" dirty="0"/>
              <a:t>a.C.</a:t>
            </a:r>
          </a:p>
          <a:p>
            <a:pPr eaLnBrk="1" hangingPunct="1"/>
            <a:endParaRPr lang="it-IT" altLang="it-IT" b="1" dirty="0"/>
          </a:p>
          <a:p>
            <a:pPr eaLnBrk="1" hangingPunct="1"/>
            <a:endParaRPr lang="it-IT" altLang="it-IT" b="1" dirty="0"/>
          </a:p>
          <a:p>
            <a:pPr eaLnBrk="1" hangingPunct="1"/>
            <a:r>
              <a:rPr lang="it-IT" altLang="it-IT" sz="1400" b="1" dirty="0"/>
              <a:t>Lussino</a:t>
            </a:r>
          </a:p>
        </p:txBody>
      </p:sp>
      <p:pic>
        <p:nvPicPr>
          <p:cNvPr id="8197" name="Picture 12" descr="Ap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989137"/>
            <a:ext cx="3763962" cy="392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3" descr="photo6_large Vien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8" y="196420"/>
            <a:ext cx="3583354" cy="65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48"/>
    </mc:Choice>
    <mc:Fallback xmlns="">
      <p:transition spd="slow" advTm="23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170</Words>
  <Application>Microsoft Office PowerPoint</Application>
  <PresentationFormat>Widescreen</PresentationFormat>
  <Paragraphs>33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295</cp:revision>
  <dcterms:created xsi:type="dcterms:W3CDTF">2020-03-26T13:06:42Z</dcterms:created>
  <dcterms:modified xsi:type="dcterms:W3CDTF">2020-04-27T12:08:30Z</dcterms:modified>
</cp:coreProperties>
</file>