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468" r:id="rId2"/>
    <p:sldId id="470" r:id="rId3"/>
    <p:sldId id="471" r:id="rId4"/>
    <p:sldId id="473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99FF"/>
    <a:srgbClr val="00CC66"/>
    <a:srgbClr val="0066CC"/>
    <a:srgbClr val="FFCC00"/>
    <a:srgbClr val="FF6600"/>
    <a:srgbClr val="6699FF"/>
    <a:srgbClr val="33CC33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//upload.wikimedia.org/wikipedia/commons/7/7d/Head_Platon_Glyptothek_Munich_548.jpg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POKSIOMEN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54841"/>
            <a:ext cx="2351940" cy="6597649"/>
          </a:xfrm>
          <a:noFill/>
        </p:spPr>
      </p:pic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4079875" y="260351"/>
            <a:ext cx="26812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dirty="0" err="1"/>
              <a:t>Apoxyomenos</a:t>
            </a:r>
            <a:r>
              <a:rPr lang="it-IT" altLang="it-IT" sz="1600" b="1" dirty="0"/>
              <a:t>  di </a:t>
            </a:r>
            <a:r>
              <a:rPr lang="it-IT" altLang="it-IT" sz="1600" b="1" dirty="0" err="1"/>
              <a:t>Lisippo</a:t>
            </a:r>
            <a:endParaRPr lang="it-IT" altLang="it-IT" sz="1600" b="1" dirty="0"/>
          </a:p>
          <a:p>
            <a:pPr eaLnBrk="1" hangingPunct="1"/>
            <a:r>
              <a:rPr lang="it-IT" altLang="it-IT" sz="1600" b="1" dirty="0" err="1"/>
              <a:t>Plin</a:t>
            </a:r>
            <a:r>
              <a:rPr lang="it-IT" altLang="it-IT" sz="1600" b="1" dirty="0"/>
              <a:t>. </a:t>
            </a:r>
            <a:r>
              <a:rPr lang="it-IT" altLang="it-IT" sz="1600" b="1" dirty="0" err="1"/>
              <a:t>n.h.</a:t>
            </a:r>
            <a:r>
              <a:rPr lang="it-IT" altLang="it-IT" sz="1600" b="1" dirty="0"/>
              <a:t> 34,62</a:t>
            </a:r>
          </a:p>
          <a:p>
            <a:pPr eaLnBrk="1" hangingPunct="1"/>
            <a:r>
              <a:rPr lang="it-IT" altLang="it-IT" sz="1600" b="1" dirty="0" smtClean="0"/>
              <a:t>330-320 </a:t>
            </a:r>
            <a:r>
              <a:rPr lang="it-IT" altLang="it-IT" sz="1600" b="1" dirty="0"/>
              <a:t>a.C.</a:t>
            </a:r>
          </a:p>
          <a:p>
            <a:pPr eaLnBrk="1" hangingPunct="1"/>
            <a:endParaRPr lang="it-IT" altLang="it-IT" b="1" dirty="0"/>
          </a:p>
          <a:p>
            <a:pPr eaLnBrk="1" hangingPunct="1"/>
            <a:endParaRPr lang="it-IT" altLang="it-IT" b="1" dirty="0"/>
          </a:p>
          <a:p>
            <a:pPr eaLnBrk="1" hangingPunct="1"/>
            <a:r>
              <a:rPr lang="it-IT" altLang="it-IT" sz="1400" b="1" dirty="0"/>
              <a:t>Lussino</a:t>
            </a:r>
          </a:p>
        </p:txBody>
      </p:sp>
      <p:pic>
        <p:nvPicPr>
          <p:cNvPr id="8197" name="Picture 12" descr="Ap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1989137"/>
            <a:ext cx="3763962" cy="392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3" descr="photo6_large Vien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278" y="196420"/>
            <a:ext cx="3583354" cy="6517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4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43"/>
    </mc:Choice>
    <mc:Fallback xmlns="">
      <p:transition spd="slow" advTm="155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title"/>
          </p:nvPr>
        </p:nvSpPr>
        <p:spPr>
          <a:xfrm>
            <a:off x="826009" y="-84118"/>
            <a:ext cx="3869314" cy="681644"/>
          </a:xfrm>
        </p:spPr>
        <p:txBody>
          <a:bodyPr/>
          <a:lstStyle/>
          <a:p>
            <a:pPr eaLnBrk="1" hangingPunct="1"/>
            <a:r>
              <a:rPr lang="it-IT" altLang="it-IT" sz="1600" b="1" dirty="0"/>
              <a:t>Socrate di </a:t>
            </a:r>
            <a:r>
              <a:rPr lang="it-IT" altLang="it-IT" sz="1600" b="1" dirty="0" err="1"/>
              <a:t>Lisippo</a:t>
            </a:r>
            <a:r>
              <a:rPr lang="it-IT" altLang="it-IT" sz="1600" b="1" dirty="0"/>
              <a:t> nel </a:t>
            </a:r>
            <a:r>
              <a:rPr lang="it-IT" altLang="it-IT" sz="1600" b="1" dirty="0" err="1"/>
              <a:t>Pompeion</a:t>
            </a:r>
            <a:r>
              <a:rPr lang="it-IT" altLang="it-IT" sz="1600" b="1" dirty="0"/>
              <a:t> di Atene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7186613" y="217058"/>
            <a:ext cx="3205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 b="1" dirty="0"/>
              <a:t>Filosofo dal relitto di </a:t>
            </a:r>
            <a:r>
              <a:rPr lang="it-IT" altLang="it-IT" sz="1600" b="1" dirty="0" err="1"/>
              <a:t>Anticitera</a:t>
            </a:r>
            <a:endParaRPr lang="it-IT" altLang="it-IT" sz="16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487" y="650280"/>
            <a:ext cx="4069807" cy="611827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40" y="540740"/>
            <a:ext cx="4649051" cy="61496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837"/>
    </mc:Choice>
    <mc:Fallback xmlns="">
      <p:transition spd="slow" advTm="506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-171450"/>
            <a:ext cx="8229600" cy="1589088"/>
          </a:xfrm>
        </p:spPr>
        <p:txBody>
          <a:bodyPr/>
          <a:lstStyle/>
          <a:p>
            <a:pPr algn="l" eaLnBrk="1" hangingPunct="1"/>
            <a:r>
              <a:rPr lang="it-IT" altLang="it-IT" sz="2000"/>
              <a:t/>
            </a:r>
            <a:br>
              <a:rPr lang="it-IT" altLang="it-IT" sz="2000"/>
            </a:br>
            <a:r>
              <a:rPr lang="it-IT" altLang="it-IT" sz="1600"/>
              <a:t>Ritratti di filosofi di Lisippo</a:t>
            </a:r>
            <a:br>
              <a:rPr lang="it-IT" altLang="it-IT" sz="1600"/>
            </a:br>
            <a:r>
              <a:rPr lang="it-IT" altLang="it-IT" sz="1600"/>
              <a:t>Aristotele    e Socrate?                                                     </a:t>
            </a:r>
            <a:r>
              <a:rPr lang="it-IT" altLang="it-IT" sz="2000"/>
              <a:t/>
            </a:r>
            <a:br>
              <a:rPr lang="it-IT" altLang="it-IT" sz="2000"/>
            </a:br>
            <a:endParaRPr lang="it-IT" altLang="it-IT" sz="1600" b="1"/>
          </a:p>
        </p:txBody>
      </p:sp>
      <p:pic>
        <p:nvPicPr>
          <p:cNvPr id="11267" name="Picture 7" descr="Socrate Lisippo Mus C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8954" y="1002845"/>
            <a:ext cx="3231541" cy="5323834"/>
          </a:xfrm>
          <a:noFill/>
        </p:spPr>
      </p:pic>
      <p:pic>
        <p:nvPicPr>
          <p:cNvPr id="11268" name="Picture 6" descr="http://www.di.unito.it/~marcog/Savigliano/Materiale/Tabelle/aristote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1950" y="1642269"/>
            <a:ext cx="3238500" cy="4437062"/>
          </a:xfrm>
          <a:noFill/>
        </p:spPr>
      </p:pic>
      <p:pic>
        <p:nvPicPr>
          <p:cNvPr id="11269" name="Picture 10" descr="File:Head Platon Glyptothek Munich 548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76" y="0"/>
            <a:ext cx="2778125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CasellaDiTesto 7"/>
          <p:cNvSpPr txBox="1">
            <a:spLocks noChangeArrowheads="1"/>
          </p:cNvSpPr>
          <p:nvPr/>
        </p:nvSpPr>
        <p:spPr bwMode="auto">
          <a:xfrm>
            <a:off x="8472488" y="4076700"/>
            <a:ext cx="187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600"/>
              <a:t>Platone di Silanion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829"/>
    </mc:Choice>
    <mc:Fallback xmlns="">
      <p:transition spd="slow" advTm="80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2133600"/>
            <a:ext cx="8229600" cy="56673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000"/>
              <a:t/>
            </a:r>
            <a:br>
              <a:rPr lang="it-IT" altLang="it-IT" sz="2000"/>
            </a:br>
            <a:r>
              <a:rPr lang="it-IT" altLang="it-IT" sz="2000"/>
              <a:t>Alessandro a cavallo</a:t>
            </a:r>
            <a:br>
              <a:rPr lang="it-IT" altLang="it-IT" sz="2000"/>
            </a:br>
            <a:r>
              <a:rPr lang="it-IT" altLang="it-IT" sz="2000"/>
              <a:t> da Ercolano </a:t>
            </a:r>
            <a:br>
              <a:rPr lang="it-IT" altLang="it-IT" sz="2000"/>
            </a:br>
            <a:r>
              <a:rPr lang="it-IT" altLang="it-IT" sz="2000"/>
              <a:t/>
            </a:r>
            <a:br>
              <a:rPr lang="it-IT" altLang="it-IT" sz="2000"/>
            </a:br>
            <a:r>
              <a:rPr lang="it-IT" altLang="it-IT" sz="1400" b="1"/>
              <a:t>c.d. gruppo del Granico</a:t>
            </a:r>
            <a:br>
              <a:rPr lang="it-IT" altLang="it-IT" sz="1400" b="1"/>
            </a:br>
            <a:r>
              <a:rPr lang="it-IT" altLang="it-IT" sz="1400" b="1"/>
              <a:t> di Lisippo (25 caduti)</a:t>
            </a:r>
            <a:br>
              <a:rPr lang="it-IT" altLang="it-IT" sz="1400" b="1"/>
            </a:br>
            <a:r>
              <a:rPr lang="it-IT" altLang="it-IT" sz="1400" b="1"/>
              <a:t/>
            </a:r>
            <a:br>
              <a:rPr lang="it-IT" altLang="it-IT" sz="1400" b="1"/>
            </a:br>
            <a:r>
              <a:rPr lang="it-IT" altLang="it-IT" sz="1400" b="1"/>
              <a:t>dedicato a Zeus a Dione</a:t>
            </a:r>
            <a:br>
              <a:rPr lang="it-IT" altLang="it-IT" sz="1400" b="1"/>
            </a:br>
            <a:r>
              <a:rPr lang="it-IT" altLang="it-IT" sz="1400" b="1"/>
              <a:t/>
            </a:r>
            <a:br>
              <a:rPr lang="it-IT" altLang="it-IT" sz="1400" b="1"/>
            </a:br>
            <a:r>
              <a:rPr lang="it-IT" altLang="it-IT" sz="1400" b="1"/>
              <a:t>Lisippo accompagnò Alessandro</a:t>
            </a:r>
            <a:br>
              <a:rPr lang="it-IT" altLang="it-IT" sz="1400" b="1"/>
            </a:b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400" b="1"/>
              <a:t>battaglie:</a:t>
            </a:r>
            <a:br>
              <a:rPr lang="it-IT" altLang="it-IT" sz="1400" b="1"/>
            </a:br>
            <a:r>
              <a:rPr lang="it-IT" altLang="it-IT" sz="1400" b="1"/>
              <a:t>Granico 334 a.C. (Turchia Ovest)  </a:t>
            </a:r>
            <a:br>
              <a:rPr lang="it-IT" altLang="it-IT" sz="1400" b="1"/>
            </a:br>
            <a:r>
              <a:rPr lang="it-IT" altLang="it-IT" sz="1400" b="1"/>
              <a:t> Isso 333 a.C. (Turchia Est-Cilicia)</a:t>
            </a:r>
            <a:br>
              <a:rPr lang="it-IT" altLang="it-IT" sz="1400" b="1"/>
            </a:br>
            <a:r>
              <a:rPr lang="it-IT" altLang="it-IT" sz="1400" b="1"/>
              <a:t>Gaugamela 331 (presso </a:t>
            </a:r>
            <a:br>
              <a:rPr lang="it-IT" altLang="it-IT" sz="1400" b="1"/>
            </a:br>
            <a:r>
              <a:rPr lang="it-IT" altLang="it-IT" sz="1400" b="1"/>
              <a:t>Mossul, Iraq, ant. Ninive)</a:t>
            </a:r>
            <a:br>
              <a:rPr lang="it-IT" altLang="it-IT" sz="1400" b="1"/>
            </a:br>
            <a:r>
              <a:rPr lang="it-IT" altLang="it-IT" sz="1400" b="1"/>
              <a:t>battaglia definitiva su Dario III</a:t>
            </a: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600"/>
              <a:t/>
            </a:r>
            <a:br>
              <a:rPr lang="it-IT" altLang="it-IT" sz="1600"/>
            </a:br>
            <a:endParaRPr lang="it-IT" altLang="it-IT" sz="16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89" y="102801"/>
            <a:ext cx="6835112" cy="667207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63"/>
    </mc:Choice>
    <mc:Fallback xmlns="">
      <p:transition spd="slow" advTm="169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3368</TotalTime>
  <Words>27</Words>
  <Application>Microsoft Office PowerPoint</Application>
  <PresentationFormat>Widescreen</PresentationFormat>
  <Paragraphs>11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Presentazione standard di PowerPoint</vt:lpstr>
      <vt:lpstr>Socrate di Lisippo nel Pompeion di Atene</vt:lpstr>
      <vt:lpstr> Ritratti di filosofi di Lisippo Aristotele    e Socrate?                                                      </vt:lpstr>
      <vt:lpstr> Alessandro a cavallo  da Ercolano   c.d. gruppo del Granico  di Lisippo (25 caduti)  dedicato a Zeus a Dione  Lisippo accompagnò Alessandro  battaglie: Granico 334 a.C. (Turchia Ovest)    Isso 333 a.C. (Turchia Est-Cilicia) Gaugamela 331 (presso  Mossul, Iraq, ant. Ninive) battaglia definitiva su Dario III 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297</cp:revision>
  <dcterms:created xsi:type="dcterms:W3CDTF">2020-03-26T13:06:42Z</dcterms:created>
  <dcterms:modified xsi:type="dcterms:W3CDTF">2020-04-27T12:30:46Z</dcterms:modified>
</cp:coreProperties>
</file>