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474" r:id="rId2"/>
    <p:sldId id="472" r:id="rId3"/>
    <p:sldId id="475" r:id="rId4"/>
    <p:sldId id="476" r:id="rId5"/>
    <p:sldId id="477" r:id="rId6"/>
    <p:sldId id="478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FF"/>
    <a:srgbClr val="00CC66"/>
    <a:srgbClr val="0066CC"/>
    <a:srgbClr val="FFCC00"/>
    <a:srgbClr val="FF6600"/>
    <a:srgbClr val="6699FF"/>
    <a:srgbClr val="33CC33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5" descr="http://www.pompeiisites.org/mediacenter/mosaicoalessandro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20" y="751841"/>
            <a:ext cx="10198413" cy="598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CasellaDiTesto 7"/>
          <p:cNvSpPr txBox="1">
            <a:spLocks noChangeArrowheads="1"/>
          </p:cNvSpPr>
          <p:nvPr/>
        </p:nvSpPr>
        <p:spPr bwMode="auto">
          <a:xfrm>
            <a:off x="2233246" y="0"/>
            <a:ext cx="868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 dirty="0"/>
              <a:t>Mosaico di Alessandro Magno </a:t>
            </a:r>
            <a:r>
              <a:rPr lang="it-IT" altLang="it-IT" sz="1200" dirty="0" smtClean="0"/>
              <a:t>dalla casa </a:t>
            </a:r>
            <a:r>
              <a:rPr lang="it-IT" altLang="it-IT" sz="1200" dirty="0"/>
              <a:t>del Fauno a </a:t>
            </a:r>
            <a:r>
              <a:rPr lang="it-IT" altLang="it-IT" sz="1200" dirty="0" smtClean="0"/>
              <a:t>Pompei, Museo </a:t>
            </a:r>
            <a:r>
              <a:rPr lang="it-IT" altLang="it-IT" sz="1200" dirty="0"/>
              <a:t>Nazionale di Napoli</a:t>
            </a:r>
          </a:p>
          <a:p>
            <a:pPr eaLnBrk="1" hangingPunct="1"/>
            <a:endParaRPr lang="it-IT" altLang="it-IT" sz="1200" dirty="0"/>
          </a:p>
          <a:p>
            <a:pPr eaLnBrk="1" hangingPunct="1"/>
            <a:r>
              <a:rPr lang="it-IT" altLang="it-IT" sz="1200" dirty="0"/>
              <a:t>Battaglia di </a:t>
            </a:r>
            <a:r>
              <a:rPr lang="it-IT" altLang="it-IT" sz="1200" dirty="0" err="1"/>
              <a:t>Issos</a:t>
            </a:r>
            <a:r>
              <a:rPr lang="it-IT" altLang="it-IT" sz="1200" dirty="0"/>
              <a:t> o di </a:t>
            </a:r>
            <a:r>
              <a:rPr lang="it-IT" altLang="it-IT" sz="1200" dirty="0" err="1"/>
              <a:t>Gaugamela</a:t>
            </a:r>
            <a:r>
              <a:rPr lang="it-IT" altLang="it-IT" sz="1200" dirty="0"/>
              <a:t>?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95"/>
    </mc:Choice>
    <mc:Fallback xmlns="">
      <p:transition spd="slow" advTm="220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6456363" y="47625"/>
            <a:ext cx="41322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/>
              <a:t>Alessandro Magno</a:t>
            </a:r>
          </a:p>
          <a:p>
            <a:pPr eaLnBrk="1" hangingPunct="1"/>
            <a:endParaRPr lang="it-IT" altLang="it-IT" sz="2000"/>
          </a:p>
          <a:p>
            <a:pPr eaLnBrk="1" hangingPunct="1"/>
            <a:r>
              <a:rPr lang="it-IT" altLang="it-IT"/>
              <a:t>356 Pella – 323 Babilonia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 sz="1600"/>
              <a:t>- ritratto divinizzato </a:t>
            </a:r>
          </a:p>
          <a:p>
            <a:pPr eaLnBrk="1" hangingPunct="1"/>
            <a:r>
              <a:rPr lang="it-IT" altLang="it-IT" sz="1600"/>
              <a:t>- ritratto con Alessandro che lotta con leone</a:t>
            </a:r>
          </a:p>
          <a:p>
            <a:pPr eaLnBrk="1" hangingPunct="1"/>
            <a:endParaRPr lang="it-IT" altLang="it-IT"/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6381750" y="2623408"/>
            <a:ext cx="114935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  <a:p>
            <a:pPr eaLnBrk="1" hangingPunct="1"/>
            <a:endParaRPr lang="it-IT" altLang="it-IT" dirty="0"/>
          </a:p>
          <a:p>
            <a:pPr eaLnBrk="1" hangingPunct="1"/>
            <a:r>
              <a:rPr lang="it-IT" altLang="it-IT" sz="1400" dirty="0"/>
              <a:t>Ginevra</a:t>
            </a:r>
          </a:p>
          <a:p>
            <a:pPr eaLnBrk="1" hangingPunct="1"/>
            <a:endParaRPr lang="it-IT" altLang="it-IT" sz="1400" dirty="0"/>
          </a:p>
          <a:p>
            <a:pPr eaLnBrk="1" hangingPunct="1"/>
            <a:endParaRPr lang="it-IT" altLang="it-IT" sz="1400" dirty="0"/>
          </a:p>
          <a:p>
            <a:pPr eaLnBrk="1" hangingPunct="1"/>
            <a:endParaRPr lang="it-IT" altLang="it-IT" sz="1400" dirty="0"/>
          </a:p>
          <a:p>
            <a:pPr eaLnBrk="1" hangingPunct="1"/>
            <a:endParaRPr lang="it-IT" altLang="it-IT" sz="1400" dirty="0"/>
          </a:p>
          <a:p>
            <a:pPr eaLnBrk="1" hangingPunct="1"/>
            <a:r>
              <a:rPr lang="it-IT" altLang="it-IT" sz="1400" dirty="0"/>
              <a:t>               </a:t>
            </a:r>
          </a:p>
          <a:p>
            <a:pPr eaLnBrk="1" hangingPunct="1"/>
            <a:endParaRPr lang="it-IT" altLang="it-IT" sz="1400" dirty="0"/>
          </a:p>
          <a:p>
            <a:pPr eaLnBrk="1" hangingPunct="1"/>
            <a:endParaRPr lang="it-IT" altLang="it-IT" sz="1400" dirty="0"/>
          </a:p>
          <a:p>
            <a:pPr eaLnBrk="1" hangingPunct="1"/>
            <a:endParaRPr lang="it-IT" altLang="it-IT" sz="1400" dirty="0"/>
          </a:p>
          <a:p>
            <a:pPr eaLnBrk="1" hangingPunct="1"/>
            <a:r>
              <a:rPr lang="it-IT" altLang="it-IT" sz="1400" dirty="0" err="1"/>
              <a:t>Pergamon</a:t>
            </a:r>
            <a:endParaRPr lang="it-IT" altLang="it-IT" sz="1400" dirty="0"/>
          </a:p>
        </p:txBody>
      </p:sp>
      <p:pic>
        <p:nvPicPr>
          <p:cNvPr id="12293" name="Picture 8" descr="Alessandro da Pergam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1964507"/>
            <a:ext cx="3602036" cy="47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Line 9"/>
          <p:cNvSpPr>
            <a:spLocks noChangeShapeType="1"/>
          </p:cNvSpPr>
          <p:nvPr/>
        </p:nvSpPr>
        <p:spPr bwMode="auto">
          <a:xfrm flipV="1">
            <a:off x="7464427" y="5205046"/>
            <a:ext cx="606912" cy="3845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5" name="Line 10"/>
          <p:cNvSpPr>
            <a:spLocks noChangeShapeType="1"/>
          </p:cNvSpPr>
          <p:nvPr/>
        </p:nvSpPr>
        <p:spPr bwMode="auto">
          <a:xfrm flipH="1">
            <a:off x="5448300" y="3644901"/>
            <a:ext cx="93503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06" y="65210"/>
            <a:ext cx="4203730" cy="66846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41"/>
    </mc:Choice>
    <mc:Fallback xmlns="">
      <p:transition spd="slow" advTm="14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Windows XP\Poseidon Istmo Lisipp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64" y="72536"/>
            <a:ext cx="4154706" cy="671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asellaDiTesto 3"/>
          <p:cNvSpPr txBox="1">
            <a:spLocks noChangeArrowheads="1"/>
          </p:cNvSpPr>
          <p:nvPr/>
        </p:nvSpPr>
        <p:spPr bwMode="auto">
          <a:xfrm>
            <a:off x="1809751" y="6215063"/>
            <a:ext cx="3287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Copia del Poseidon dall’Istmo </a:t>
            </a:r>
          </a:p>
          <a:p>
            <a:pPr eaLnBrk="1" hangingPunct="1"/>
            <a:r>
              <a:rPr lang="it-IT" altLang="it-IT"/>
              <a:t>(Musei Vaticani)</a:t>
            </a:r>
          </a:p>
        </p:txBody>
      </p:sp>
      <p:sp>
        <p:nvSpPr>
          <p:cNvPr id="15364" name="CasellaDiTesto 4"/>
          <p:cNvSpPr txBox="1">
            <a:spLocks noChangeArrowheads="1"/>
          </p:cNvSpPr>
          <p:nvPr/>
        </p:nvSpPr>
        <p:spPr bwMode="auto">
          <a:xfrm>
            <a:off x="2024063" y="928689"/>
            <a:ext cx="276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Divinità create da Lisippo</a:t>
            </a:r>
          </a:p>
        </p:txBody>
      </p:sp>
      <p:pic>
        <p:nvPicPr>
          <p:cNvPr id="15365" name="Picture 3" descr="C:\Users\Windows XP\Local_EWH@r1tq28i.moneta Poseid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143126"/>
            <a:ext cx="30099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CasellaDiTesto 6"/>
          <p:cNvSpPr txBox="1">
            <a:spLocks noChangeArrowheads="1"/>
          </p:cNvSpPr>
          <p:nvPr/>
        </p:nvSpPr>
        <p:spPr bwMode="auto">
          <a:xfrm>
            <a:off x="2452689" y="5286376"/>
            <a:ext cx="2713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Moneta dei Bruttii con Poseidon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95"/>
    </mc:Choice>
    <mc:Fallback xmlns="">
      <p:transition spd="slow" advTm="66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asellaDiTesto 2"/>
          <p:cNvSpPr txBox="1">
            <a:spLocks noChangeArrowheads="1"/>
          </p:cNvSpPr>
          <p:nvPr/>
        </p:nvSpPr>
        <p:spPr bwMode="auto">
          <a:xfrm>
            <a:off x="185163" y="1450915"/>
            <a:ext cx="4327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 err="1"/>
              <a:t>Lisippo</a:t>
            </a:r>
            <a:r>
              <a:rPr lang="it-IT" altLang="it-IT" dirty="0"/>
              <a:t>: Hermes che si slaccia il sandalo</a:t>
            </a:r>
          </a:p>
          <a:p>
            <a:pPr eaLnBrk="1" hangingPunct="1"/>
            <a:endParaRPr lang="it-IT" alt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3" y="2385751"/>
            <a:ext cx="5664169" cy="424812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24" y="174565"/>
            <a:ext cx="4577331" cy="659421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92" y="491560"/>
            <a:ext cx="2904983" cy="368974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36"/>
    </mc:Choice>
    <mc:Fallback xmlns="">
      <p:transition spd="slow" advTm="79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:\Users\Windows XP\Local_EWH@r1tq28i.Eracle Taran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000126"/>
            <a:ext cx="4516438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CasellaDiTesto 4"/>
          <p:cNvSpPr txBox="1">
            <a:spLocks noChangeArrowheads="1"/>
          </p:cNvSpPr>
          <p:nvPr/>
        </p:nvSpPr>
        <p:spPr bwMode="auto">
          <a:xfrm>
            <a:off x="1809750" y="357189"/>
            <a:ext cx="382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Lisippo - Eracle colossale a Taranto</a:t>
            </a:r>
          </a:p>
        </p:txBody>
      </p:sp>
      <p:sp>
        <p:nvSpPr>
          <p:cNvPr id="17412" name="CasellaDiTesto 5"/>
          <p:cNvSpPr txBox="1">
            <a:spLocks noChangeArrowheads="1"/>
          </p:cNvSpPr>
          <p:nvPr/>
        </p:nvSpPr>
        <p:spPr bwMode="auto">
          <a:xfrm>
            <a:off x="6596064" y="1785939"/>
            <a:ext cx="37750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/>
              <a:t>sull’acropoli di Taranto</a:t>
            </a:r>
          </a:p>
          <a:p>
            <a:pPr eaLnBrk="1" hangingPunct="1"/>
            <a:endParaRPr lang="it-IT" altLang="it-IT" sz="1600"/>
          </a:p>
          <a:p>
            <a:pPr eaLnBrk="1" hangingPunct="1"/>
            <a:r>
              <a:rPr lang="it-IT" altLang="it-IT" sz="1600"/>
              <a:t>209 a.C. Q. Fabio Massimo, </a:t>
            </a:r>
          </a:p>
          <a:p>
            <a:pPr eaLnBrk="1" hangingPunct="1"/>
            <a:r>
              <a:rPr lang="it-IT" altLang="it-IT" sz="1600"/>
              <a:t>conquistatore di Taranto</a:t>
            </a:r>
          </a:p>
          <a:p>
            <a:pPr eaLnBrk="1" hangingPunct="1"/>
            <a:r>
              <a:rPr lang="it-IT" altLang="it-IT" sz="1600"/>
              <a:t>portò la statua sul Campidoglio a Roma</a:t>
            </a:r>
          </a:p>
          <a:p>
            <a:pPr eaLnBrk="1" hangingPunct="1"/>
            <a:r>
              <a:rPr lang="it-IT" altLang="it-IT" sz="1600"/>
              <a:t>da Giuliano portata a Costantinopoli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33"/>
    </mc:Choice>
    <mc:Fallback xmlns="">
      <p:transition spd="slow" advTm="46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Lisippo, Ercole Farne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0350"/>
            <a:ext cx="31400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Lisippo, Farnese ret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260350"/>
            <a:ext cx="30226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4800601" y="188914"/>
            <a:ext cx="28797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Lisippo</a:t>
            </a:r>
          </a:p>
          <a:p>
            <a:pPr eaLnBrk="1" hangingPunct="1"/>
            <a:r>
              <a:rPr lang="it-IT" altLang="it-IT"/>
              <a:t> </a:t>
            </a:r>
          </a:p>
          <a:p>
            <a:pPr eaLnBrk="1" hangingPunct="1"/>
            <a:r>
              <a:rPr lang="it-IT" altLang="it-IT"/>
              <a:t>Ercole Farnese</a:t>
            </a:r>
          </a:p>
          <a:p>
            <a:pPr eaLnBrk="1" hangingPunct="1"/>
            <a:r>
              <a:rPr lang="it-IT" altLang="it-IT" sz="1600"/>
              <a:t>dalle Terme di Caracalla</a:t>
            </a:r>
          </a:p>
          <a:p>
            <a:pPr eaLnBrk="1" hangingPunct="1"/>
            <a:r>
              <a:rPr lang="it-IT" altLang="it-IT" sz="1600"/>
              <a:t>copia romana di Glykon, forse creata all’inizio del III sec. d.C.</a:t>
            </a:r>
          </a:p>
          <a:p>
            <a:pPr eaLnBrk="1" hangingPunct="1"/>
            <a:endParaRPr lang="it-IT" altLang="it-IT" sz="1600"/>
          </a:p>
          <a:p>
            <a:pPr eaLnBrk="1" hangingPunct="1"/>
            <a:r>
              <a:rPr lang="it-IT" altLang="it-IT" sz="1600"/>
              <a:t>Ercole in riposo con i pomi delle Esperidi</a:t>
            </a:r>
          </a:p>
          <a:p>
            <a:pPr eaLnBrk="1" hangingPunct="1"/>
            <a:r>
              <a:rPr lang="it-IT" altLang="it-IT" sz="1600"/>
              <a:t>ca. 320-315  a.C.</a:t>
            </a:r>
          </a:p>
          <a:p>
            <a:pPr eaLnBrk="1" hangingPunct="1"/>
            <a:r>
              <a:rPr lang="it-IT" altLang="it-IT" sz="1600"/>
              <a:t>Alt. 3,17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69"/>
    </mc:Choice>
    <mc:Fallback xmlns="">
      <p:transition spd="slow" advTm="353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3400</TotalTime>
  <Words>138</Words>
  <Application>Microsoft Office PowerPoint</Application>
  <PresentationFormat>Widescreen</PresentationFormat>
  <Paragraphs>43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299</cp:revision>
  <dcterms:created xsi:type="dcterms:W3CDTF">2020-03-26T13:06:42Z</dcterms:created>
  <dcterms:modified xsi:type="dcterms:W3CDTF">2020-04-27T13:04:56Z</dcterms:modified>
</cp:coreProperties>
</file>