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79" r:id="rId2"/>
    <p:sldId id="480" r:id="rId3"/>
    <p:sldId id="481" r:id="rId4"/>
    <p:sldId id="512" r:id="rId5"/>
    <p:sldId id="482" r:id="rId6"/>
    <p:sldId id="483" r:id="rId7"/>
    <p:sldId id="484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99FF"/>
    <a:srgbClr val="00CC66"/>
    <a:srgbClr val="0066CC"/>
    <a:srgbClr val="FFCC00"/>
    <a:srgbClr val="FF6600"/>
    <a:srgbClr val="6699FF"/>
    <a:srgbClr val="33CC33"/>
    <a:srgbClr val="FF0000"/>
    <a:srgbClr val="6666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20663-A1FA-498E-AE0A-95410B7C3C12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670E9-FF3F-4877-9CC0-E2B405184C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75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610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208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438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15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0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690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262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76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55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882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20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742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Windows XP\Local_EWH@r1tq28i.Ercole Sulmo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8626"/>
            <a:ext cx="2984500" cy="596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C:\Users\Windows XP\Local_EWH@r1tq28i.Erc.Sulmon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071564"/>
            <a:ext cx="2705100" cy="538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CasellaDiTesto 3"/>
          <p:cNvSpPr txBox="1">
            <a:spLocks noChangeArrowheads="1"/>
          </p:cNvSpPr>
          <p:nvPr/>
        </p:nvSpPr>
        <p:spPr bwMode="auto">
          <a:xfrm>
            <a:off x="4738689" y="357188"/>
            <a:ext cx="5133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/>
              <a:t>Riproduzione Ercole di Lisippo in un bronzo </a:t>
            </a:r>
          </a:p>
          <a:p>
            <a:pPr eaLnBrk="1" hangingPunct="1"/>
            <a:r>
              <a:rPr lang="it-IT" altLang="it-IT"/>
              <a:t>rinvenuto nel tempio di Ercole Curino a Sulmona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7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19"/>
    </mc:Choice>
    <mc:Fallback xmlns="">
      <p:transition spd="slow" advTm="39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Lisippo, Heakles Epitrapezi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0"/>
            <a:ext cx="437673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6240463" y="476250"/>
            <a:ext cx="4246562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000" dirty="0" err="1"/>
              <a:t>Lisippo</a:t>
            </a:r>
            <a:r>
              <a:rPr lang="it-IT" altLang="it-IT" sz="2000" dirty="0"/>
              <a:t>: </a:t>
            </a:r>
            <a:r>
              <a:rPr lang="it-IT" altLang="it-IT" sz="2000" dirty="0" err="1"/>
              <a:t>Herakles</a:t>
            </a:r>
            <a:r>
              <a:rPr lang="it-IT" altLang="it-IT" sz="2000" dirty="0"/>
              <a:t> </a:t>
            </a:r>
            <a:r>
              <a:rPr lang="it-IT" altLang="it-IT" sz="2000" dirty="0" err="1"/>
              <a:t>Epitrapezios</a:t>
            </a:r>
            <a:endParaRPr lang="it-IT" altLang="it-IT" sz="2000" dirty="0"/>
          </a:p>
          <a:p>
            <a:pPr eaLnBrk="1" hangingPunct="1"/>
            <a:endParaRPr lang="it-IT" altLang="it-IT" sz="1600" dirty="0"/>
          </a:p>
          <a:p>
            <a:pPr eaLnBrk="1" hangingPunct="1"/>
            <a:r>
              <a:rPr lang="it-IT" altLang="it-IT" sz="1600" dirty="0"/>
              <a:t>Originale </a:t>
            </a:r>
            <a:r>
              <a:rPr lang="it-IT" altLang="it-IT" sz="1600" dirty="0" smtClean="0"/>
              <a:t>di </a:t>
            </a:r>
            <a:r>
              <a:rPr lang="it-IT" altLang="it-IT" sz="1600" dirty="0"/>
              <a:t>dimensioni piccole </a:t>
            </a:r>
          </a:p>
          <a:p>
            <a:pPr eaLnBrk="1" hangingPunct="1"/>
            <a:r>
              <a:rPr lang="it-IT" altLang="it-IT" sz="1600" dirty="0"/>
              <a:t>creato per  Alessandro che lo portava con </a:t>
            </a:r>
            <a:r>
              <a:rPr lang="it-IT" altLang="it-IT" sz="1600" dirty="0" smtClean="0"/>
              <a:t>sé</a:t>
            </a:r>
            <a:endParaRPr lang="it-IT" altLang="it-IT" sz="1600" dirty="0"/>
          </a:p>
        </p:txBody>
      </p:sp>
      <p:pic>
        <p:nvPicPr>
          <p:cNvPr id="20484" name="Picture 7" descr="Lisippo, Heakles Epitrapezios, testa bronze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6" y="1916114"/>
            <a:ext cx="3529013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32"/>
    </mc:Choice>
    <mc:Fallback xmlns="">
      <p:transition spd="slow" advTm="65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Lisippo, testa Heakles Epitrapezi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696" y="717550"/>
            <a:ext cx="3967162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7" descr="Eracle Epitrapezio retr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355" y="712788"/>
            <a:ext cx="3040063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8"/>
          <p:cNvSpPr>
            <a:spLocks noChangeArrowheads="1"/>
          </p:cNvSpPr>
          <p:nvPr/>
        </p:nvSpPr>
        <p:spPr bwMode="auto">
          <a:xfrm>
            <a:off x="4367214" y="260350"/>
            <a:ext cx="4289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/>
              <a:t>Lisippo: Herakles Epitrapezios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0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4"/>
    </mc:Choice>
    <mc:Fallback xmlns="">
      <p:transition spd="slow" advTm="9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it-IT" altLang="it-IT" sz="2000" dirty="0"/>
              <a:t>Pugilatore </a:t>
            </a:r>
            <a:br>
              <a:rPr lang="it-IT" altLang="it-IT" sz="2000" dirty="0"/>
            </a:br>
            <a:r>
              <a:rPr lang="it-IT" altLang="it-IT" sz="2000" dirty="0"/>
              <a:t>Museo delle Terme, Roma</a:t>
            </a:r>
            <a:br>
              <a:rPr lang="it-IT" altLang="it-IT" sz="2000" dirty="0"/>
            </a:br>
            <a:endParaRPr lang="it-IT" altLang="it-IT" sz="2000" dirty="0"/>
          </a:p>
        </p:txBody>
      </p:sp>
      <p:pic>
        <p:nvPicPr>
          <p:cNvPr id="53251" name="Picture 4" descr="pugilatore Mus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8" y="1557338"/>
            <a:ext cx="4176712" cy="5173662"/>
          </a:xfrm>
          <a:noFill/>
        </p:spPr>
      </p:pic>
      <p:pic>
        <p:nvPicPr>
          <p:cNvPr id="53252" name="Picture 7" descr="pugilatore Terme a colori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9188" y="0"/>
            <a:ext cx="4468812" cy="6858000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5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815"/>
    </mc:Choice>
    <mc:Fallback xmlns="">
      <p:transition spd="slow" advTm="363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Grp="1" noChangeArrowheads="1"/>
          </p:cNvSpPr>
          <p:nvPr>
            <p:ph type="title"/>
          </p:nvPr>
        </p:nvSpPr>
        <p:spPr>
          <a:xfrm>
            <a:off x="1631950" y="115888"/>
            <a:ext cx="8229600" cy="1143000"/>
          </a:xfrm>
        </p:spPr>
        <p:txBody>
          <a:bodyPr/>
          <a:lstStyle/>
          <a:p>
            <a:pPr algn="l" eaLnBrk="1" hangingPunct="1"/>
            <a:r>
              <a:rPr lang="it-IT" altLang="it-IT" sz="1800" b="1"/>
              <a:t>Scultura ellenistica </a:t>
            </a:r>
            <a:r>
              <a:rPr lang="it-IT" altLang="it-IT" sz="2000" b="1"/>
              <a:t/>
            </a:r>
            <a:br>
              <a:rPr lang="it-IT" altLang="it-IT" sz="2000" b="1"/>
            </a:br>
            <a:r>
              <a:rPr lang="it-IT" altLang="it-IT" sz="1600" b="1"/>
              <a:t>(sistema assiale III)</a:t>
            </a:r>
            <a:r>
              <a:rPr lang="it-IT" altLang="it-IT" sz="2000" b="1"/>
              <a:t/>
            </a:r>
            <a:br>
              <a:rPr lang="it-IT" altLang="it-IT" sz="2000" b="1"/>
            </a:br>
            <a:endParaRPr lang="it-IT" altLang="it-IT" sz="1800" b="1"/>
          </a:p>
        </p:txBody>
      </p:sp>
      <p:pic>
        <p:nvPicPr>
          <p:cNvPr id="22531" name="Picture 7" descr="ax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950" y="1052514"/>
            <a:ext cx="3068638" cy="3565525"/>
          </a:xfrm>
          <a:noFill/>
        </p:spPr>
      </p:pic>
      <p:sp>
        <p:nvSpPr>
          <p:cNvPr id="22532" name="Text Box 9"/>
          <p:cNvSpPr txBox="1">
            <a:spLocks noChangeArrowheads="1"/>
          </p:cNvSpPr>
          <p:nvPr/>
        </p:nvSpPr>
        <p:spPr bwMode="auto">
          <a:xfrm>
            <a:off x="2566988" y="5084764"/>
            <a:ext cx="31686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600" b="1" dirty="0">
                <a:solidFill>
                  <a:schemeClr val="tx2"/>
                </a:solidFill>
              </a:rPr>
              <a:t>C.d. Fauno </a:t>
            </a:r>
            <a:r>
              <a:rPr lang="it-IT" altLang="it-IT" sz="1600" b="1" dirty="0" err="1">
                <a:solidFill>
                  <a:schemeClr val="tx2"/>
                </a:solidFill>
              </a:rPr>
              <a:t>Barberini</a:t>
            </a:r>
            <a:r>
              <a:rPr lang="it-IT" altLang="it-IT" sz="1600" b="1" dirty="0">
                <a:solidFill>
                  <a:schemeClr val="tx2"/>
                </a:solidFill>
              </a:rPr>
              <a:t/>
            </a:r>
            <a:br>
              <a:rPr lang="it-IT" altLang="it-IT" sz="1600" b="1" dirty="0">
                <a:solidFill>
                  <a:schemeClr val="tx2"/>
                </a:solidFill>
              </a:rPr>
            </a:br>
            <a:r>
              <a:rPr lang="it-IT" altLang="it-IT" sz="1600" b="1" dirty="0">
                <a:solidFill>
                  <a:schemeClr val="tx2"/>
                </a:solidFill>
              </a:rPr>
              <a:t>Satiro ebbro in riposo</a:t>
            </a:r>
          </a:p>
          <a:p>
            <a:pPr eaLnBrk="1" hangingPunct="1"/>
            <a:r>
              <a:rPr lang="it-IT" altLang="it-IT" sz="1600" b="1" dirty="0">
                <a:solidFill>
                  <a:schemeClr val="tx2"/>
                </a:solidFill>
              </a:rPr>
              <a:t>alt. 2.15</a:t>
            </a:r>
            <a:br>
              <a:rPr lang="it-IT" altLang="it-IT" sz="1600" b="1" dirty="0">
                <a:solidFill>
                  <a:schemeClr val="tx2"/>
                </a:solidFill>
              </a:rPr>
            </a:br>
            <a:endParaRPr lang="it-IT" altLang="it-IT" sz="1600" b="1" dirty="0">
              <a:solidFill>
                <a:schemeClr val="tx2"/>
              </a:solidFill>
            </a:endParaRPr>
          </a:p>
          <a:p>
            <a:pPr eaLnBrk="1" hangingPunct="1"/>
            <a:r>
              <a:rPr lang="it-IT" altLang="it-IT" sz="1400" b="1" dirty="0" smtClean="0">
                <a:solidFill>
                  <a:schemeClr val="tx2"/>
                </a:solidFill>
              </a:rPr>
              <a:t>220 </a:t>
            </a:r>
            <a:r>
              <a:rPr lang="it-IT" altLang="it-IT" sz="1400" b="1" dirty="0">
                <a:solidFill>
                  <a:schemeClr val="tx2"/>
                </a:solidFill>
              </a:rPr>
              <a:t>a.C.</a:t>
            </a:r>
          </a:p>
          <a:p>
            <a:pPr eaLnBrk="1" hangingPunct="1"/>
            <a:r>
              <a:rPr lang="it-IT" altLang="it-IT" sz="1400" b="1" dirty="0">
                <a:solidFill>
                  <a:schemeClr val="tx2"/>
                </a:solidFill>
              </a:rPr>
              <a:t>Rinvenuto nel Mausoleo di Adriano</a:t>
            </a:r>
          </a:p>
          <a:p>
            <a:pPr eaLnBrk="1" hangingPunct="1"/>
            <a:r>
              <a:rPr lang="it-IT" altLang="it-IT" sz="1400" b="1" dirty="0">
                <a:solidFill>
                  <a:schemeClr val="tx2"/>
                </a:solidFill>
              </a:rPr>
              <a:t>Gliptoteca di Monaco</a:t>
            </a:r>
          </a:p>
        </p:txBody>
      </p:sp>
      <p:pic>
        <p:nvPicPr>
          <p:cNvPr id="22533" name="Picture 7" descr="http://arte.observatorio.info/wp-content/uploads/2009/01/fauno-barberin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9800" y="115888"/>
            <a:ext cx="4372943" cy="6626224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5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120"/>
    </mc:Choice>
    <mc:Fallback xmlns="">
      <p:transition spd="slow" advTm="239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olo 1"/>
          <p:cNvSpPr>
            <a:spLocks noGrp="1"/>
          </p:cNvSpPr>
          <p:nvPr>
            <p:ph type="title" idx="4294967295"/>
          </p:nvPr>
        </p:nvSpPr>
        <p:spPr>
          <a:xfrm>
            <a:off x="2438400" y="-142875"/>
            <a:ext cx="8229600" cy="1143000"/>
          </a:xfrm>
        </p:spPr>
        <p:txBody>
          <a:bodyPr/>
          <a:lstStyle/>
          <a:p>
            <a:r>
              <a:rPr lang="it-IT" altLang="it-IT" sz="2000"/>
              <a:t>Ritratti dinastici di età ellenistica</a:t>
            </a:r>
          </a:p>
        </p:txBody>
      </p:sp>
      <p:pic>
        <p:nvPicPr>
          <p:cNvPr id="23555" name="Picture 2" descr="D:\Backup\Desktop\attalosI[1]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857250"/>
            <a:ext cx="4549775" cy="5143500"/>
          </a:xfrm>
          <a:noFill/>
        </p:spPr>
      </p:pic>
      <p:pic>
        <p:nvPicPr>
          <p:cNvPr id="23556" name="Picture 4" descr="http://www.museionline.it/uploads/Foto%201.%20Ritratto%20di%20Arsinoe%20II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4" y="857251"/>
            <a:ext cx="3500437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CasellaDiTesto 7"/>
          <p:cNvSpPr txBox="1">
            <a:spLocks noChangeArrowheads="1"/>
          </p:cNvSpPr>
          <p:nvPr/>
        </p:nvSpPr>
        <p:spPr bwMode="auto">
          <a:xfrm>
            <a:off x="6667500" y="6072189"/>
            <a:ext cx="3714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Arsinoe III, figlia di Tolomeo III e Berenice regina d'Egitto dal 220 al 204 a.C.</a:t>
            </a:r>
          </a:p>
        </p:txBody>
      </p:sp>
      <p:sp>
        <p:nvSpPr>
          <p:cNvPr id="23558" name="CasellaDiTesto 8"/>
          <p:cNvSpPr txBox="1">
            <a:spLocks noChangeArrowheads="1"/>
          </p:cNvSpPr>
          <p:nvPr/>
        </p:nvSpPr>
        <p:spPr bwMode="auto">
          <a:xfrm>
            <a:off x="2309813" y="6072189"/>
            <a:ext cx="33591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Attalo I Soter di Pergamon, 259 (241)-197 a.C. dedicante del donario  per la vittoria sui Galati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565"/>
    </mc:Choice>
    <mc:Fallback xmlns="">
      <p:transition spd="slow" advTm="247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it-IT" altLang="it-IT" sz="1800" b="1"/>
              <a:t>Delo </a:t>
            </a:r>
            <a:br>
              <a:rPr lang="it-IT" altLang="it-IT" sz="1800" b="1"/>
            </a:br>
            <a:r>
              <a:rPr lang="it-IT" altLang="it-IT" sz="1800" b="1"/>
              <a:t>ritratto seconda metà III  sec. a.C. </a:t>
            </a:r>
          </a:p>
        </p:txBody>
      </p:sp>
      <p:pic>
        <p:nvPicPr>
          <p:cNvPr id="24579" name="Picture 4" descr="ritratto Delo 250-200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9813" y="188914"/>
            <a:ext cx="4349750" cy="6669087"/>
          </a:xfrm>
          <a:noFill/>
        </p:spPr>
      </p:pic>
      <p:pic>
        <p:nvPicPr>
          <p:cNvPr id="24580" name="Picture 7" descr="pugilatore Olimpia fine IV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3376" y="2199034"/>
            <a:ext cx="3632200" cy="4525962"/>
          </a:xfrm>
          <a:noFill/>
        </p:spPr>
      </p:pic>
      <p:sp>
        <p:nvSpPr>
          <p:cNvPr id="24581" name="Text Box 9"/>
          <p:cNvSpPr txBox="1">
            <a:spLocks noChangeArrowheads="1"/>
          </p:cNvSpPr>
          <p:nvPr/>
        </p:nvSpPr>
        <p:spPr bwMode="auto">
          <a:xfrm>
            <a:off x="1847850" y="1697830"/>
            <a:ext cx="25892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600" dirty="0"/>
              <a:t>Pugile con barba ad Atene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4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04"/>
    </mc:Choice>
    <mc:Fallback xmlns="">
      <p:transition spd="slow" advTm="13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3421</TotalTime>
  <Words>91</Words>
  <Application>Microsoft Office PowerPoint</Application>
  <PresentationFormat>Widescreen</PresentationFormat>
  <Paragraphs>19</Paragraphs>
  <Slides>7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Pugilatore  Museo delle Terme, Roma </vt:lpstr>
      <vt:lpstr>Scultura ellenistica  (sistema assiale III) </vt:lpstr>
      <vt:lpstr>Ritratti dinastici di età ellenistica</vt:lpstr>
      <vt:lpstr>Delo  ritratto seconda metà III  sec. a.C.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301</cp:revision>
  <dcterms:created xsi:type="dcterms:W3CDTF">2020-03-26T13:06:42Z</dcterms:created>
  <dcterms:modified xsi:type="dcterms:W3CDTF">2020-04-27T13:27:20Z</dcterms:modified>
</cp:coreProperties>
</file>