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524" r:id="rId2"/>
    <p:sldId id="496" r:id="rId3"/>
    <p:sldId id="495" r:id="rId4"/>
    <p:sldId id="525" r:id="rId5"/>
    <p:sldId id="497" r:id="rId6"/>
    <p:sldId id="498" r:id="rId7"/>
    <p:sldId id="499" r:id="rId8"/>
    <p:sldId id="500" r:id="rId9"/>
    <p:sldId id="501" r:id="rId10"/>
    <p:sldId id="502" r:id="rId11"/>
    <p:sldId id="503" r:id="rId12"/>
    <p:sldId id="504" r:id="rId13"/>
    <p:sldId id="505" r:id="rId14"/>
    <p:sldId id="506" r:id="rId15"/>
    <p:sldId id="507" r:id="rId16"/>
    <p:sldId id="508" r:id="rId17"/>
    <p:sldId id="526" r:id="rId18"/>
    <p:sldId id="509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99FF"/>
    <a:srgbClr val="00CC66"/>
    <a:srgbClr val="0066CC"/>
    <a:srgbClr val="FFCC00"/>
    <a:srgbClr val="FF6600"/>
    <a:srgbClr val="6699FF"/>
    <a:srgbClr val="33CC33"/>
    <a:srgbClr val="FF0000"/>
    <a:srgbClr val="6666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20663-A1FA-498E-AE0A-95410B7C3C12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670E9-FF3F-4877-9CC0-E2B405184C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7758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610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2082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438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615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07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6901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262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1761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455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882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203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742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hyperlink" Target="//upload.wikimedia.org/wikipedia/commons/7/78/Triton_Pergamonaltar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828" y="330737"/>
            <a:ext cx="8793172" cy="633383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9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759"/>
    </mc:Choice>
    <mc:Fallback xmlns="">
      <p:transition spd="slow" advTm="244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olo 1"/>
          <p:cNvSpPr>
            <a:spLocks noGrp="1"/>
          </p:cNvSpPr>
          <p:nvPr>
            <p:ph type="title"/>
          </p:nvPr>
        </p:nvSpPr>
        <p:spPr>
          <a:xfrm>
            <a:off x="838200" y="141605"/>
            <a:ext cx="10515600" cy="793115"/>
          </a:xfrm>
        </p:spPr>
        <p:txBody>
          <a:bodyPr/>
          <a:lstStyle/>
          <a:p>
            <a:r>
              <a:rPr lang="it-IT" altLang="it-IT" sz="1800" dirty="0"/>
              <a:t>Altare di </a:t>
            </a:r>
            <a:r>
              <a:rPr lang="it-IT" altLang="it-IT" sz="1800" dirty="0" err="1"/>
              <a:t>Pergamon</a:t>
            </a:r>
            <a:r>
              <a:rPr lang="it-IT" altLang="it-IT" sz="1800" dirty="0"/>
              <a:t/>
            </a:r>
            <a:br>
              <a:rPr lang="it-IT" altLang="it-IT" sz="1800" dirty="0"/>
            </a:br>
            <a:r>
              <a:rPr lang="it-IT" altLang="it-IT" sz="1800" dirty="0"/>
              <a:t>lato Sud, </a:t>
            </a:r>
            <a:r>
              <a:rPr lang="it-IT" altLang="it-IT" sz="1800" dirty="0" err="1"/>
              <a:t>Phoibe</a:t>
            </a:r>
            <a:r>
              <a:rPr lang="it-IT" altLang="it-IT" sz="1800" dirty="0"/>
              <a:t> e Asteria</a:t>
            </a:r>
          </a:p>
        </p:txBody>
      </p:sp>
      <p:pic>
        <p:nvPicPr>
          <p:cNvPr id="43011" name="Picture 3" descr="D:\Pictures\800px-Pergamonmuseum_-_Antikensammlung_-_Pergamonaltar_27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8376" y="934720"/>
            <a:ext cx="7640863" cy="5730240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4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8"/>
    </mc:Choice>
    <mc:Fallback xmlns="">
      <p:transition spd="slow" advTm="8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olo 1"/>
          <p:cNvSpPr>
            <a:spLocks noGrp="1"/>
          </p:cNvSpPr>
          <p:nvPr>
            <p:ph type="title"/>
          </p:nvPr>
        </p:nvSpPr>
        <p:spPr>
          <a:xfrm>
            <a:off x="797560" y="90805"/>
            <a:ext cx="10515600" cy="579755"/>
          </a:xfrm>
        </p:spPr>
        <p:txBody>
          <a:bodyPr>
            <a:normAutofit fontScale="90000"/>
          </a:bodyPr>
          <a:lstStyle/>
          <a:p>
            <a:r>
              <a:rPr lang="it-IT" altLang="it-IT" sz="1800" dirty="0"/>
              <a:t>Altare di </a:t>
            </a:r>
            <a:r>
              <a:rPr lang="it-IT" altLang="it-IT" sz="1800" dirty="0" err="1"/>
              <a:t>Pergamon</a:t>
            </a:r>
            <a:r>
              <a:rPr lang="it-IT" altLang="it-IT" sz="1800" dirty="0"/>
              <a:t> </a:t>
            </a:r>
            <a:br>
              <a:rPr lang="it-IT" altLang="it-IT" sz="1800" dirty="0"/>
            </a:br>
            <a:r>
              <a:rPr lang="it-IT" altLang="it-IT" sz="1800" dirty="0"/>
              <a:t>lato Nord, tre Moire contro </a:t>
            </a:r>
            <a:r>
              <a:rPr lang="it-IT" altLang="it-IT" sz="1800" dirty="0" err="1"/>
              <a:t>Agrios</a:t>
            </a:r>
            <a:endParaRPr lang="it-IT" altLang="it-IT" sz="1800" dirty="0"/>
          </a:p>
        </p:txBody>
      </p:sp>
      <p:pic>
        <p:nvPicPr>
          <p:cNvPr id="44035" name="Picture 2" descr="D:\Pictures\800px-Pergamonmuseum_-_Antikensammlung_-_Pergamonaltar_22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4438" y="716518"/>
            <a:ext cx="7929562" cy="5947172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16"/>
    </mc:Choice>
    <mc:Fallback xmlns="">
      <p:transition spd="slow" advTm="10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olo 1"/>
          <p:cNvSpPr>
            <a:spLocks noGrp="1"/>
          </p:cNvSpPr>
          <p:nvPr>
            <p:ph type="title"/>
          </p:nvPr>
        </p:nvSpPr>
        <p:spPr>
          <a:xfrm>
            <a:off x="842963" y="0"/>
            <a:ext cx="10515600" cy="772795"/>
          </a:xfrm>
        </p:spPr>
        <p:txBody>
          <a:bodyPr/>
          <a:lstStyle/>
          <a:p>
            <a:r>
              <a:rPr lang="it-IT" altLang="it-IT" sz="1800" dirty="0"/>
              <a:t>Altare di </a:t>
            </a:r>
            <a:r>
              <a:rPr lang="it-IT" altLang="it-IT" sz="1800" dirty="0" err="1"/>
              <a:t>Pergamon</a:t>
            </a:r>
            <a:r>
              <a:rPr lang="it-IT" altLang="it-IT" sz="1800" dirty="0"/>
              <a:t> </a:t>
            </a:r>
            <a:br>
              <a:rPr lang="it-IT" altLang="it-IT" sz="1800" dirty="0"/>
            </a:br>
            <a:r>
              <a:rPr lang="it-IT" altLang="it-IT" sz="1800" dirty="0"/>
              <a:t>lato Nord, </a:t>
            </a:r>
            <a:r>
              <a:rPr lang="it-IT" altLang="it-IT" sz="1800" dirty="0" err="1"/>
              <a:t>Keto</a:t>
            </a:r>
            <a:r>
              <a:rPr lang="it-IT" altLang="it-IT" sz="1800" dirty="0"/>
              <a:t> e leone</a:t>
            </a:r>
          </a:p>
        </p:txBody>
      </p:sp>
      <p:pic>
        <p:nvPicPr>
          <p:cNvPr id="45059" name="Picture 2" descr="D:\Pictures\800px-Pergamonmuseum_-_Antikensammlung_-_Pergamonaltar_24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1078" y="772795"/>
            <a:ext cx="7899082" cy="5924312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3"/>
    </mc:Choice>
    <mc:Fallback xmlns="">
      <p:transition spd="slow" advTm="5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olo 1"/>
          <p:cNvSpPr>
            <a:spLocks noGrp="1"/>
          </p:cNvSpPr>
          <p:nvPr>
            <p:ph type="title"/>
          </p:nvPr>
        </p:nvSpPr>
        <p:spPr>
          <a:xfrm>
            <a:off x="980440" y="121285"/>
            <a:ext cx="10515600" cy="701675"/>
          </a:xfrm>
        </p:spPr>
        <p:txBody>
          <a:bodyPr/>
          <a:lstStyle/>
          <a:p>
            <a:r>
              <a:rPr lang="it-IT" altLang="it-IT" sz="1800" dirty="0"/>
              <a:t>Altare di </a:t>
            </a:r>
            <a:r>
              <a:rPr lang="it-IT" altLang="it-IT" sz="1800" dirty="0" err="1"/>
              <a:t>Pergamon</a:t>
            </a:r>
            <a:r>
              <a:rPr lang="it-IT" altLang="it-IT" sz="1800" dirty="0"/>
              <a:t> parte </a:t>
            </a:r>
            <a:r>
              <a:rPr lang="it-IT" altLang="it-IT" sz="1800" dirty="0" smtClean="0"/>
              <a:t>ovest: </a:t>
            </a:r>
            <a:r>
              <a:rPr lang="it-IT" altLang="it-IT" sz="1800" dirty="0"/>
              <a:t>Mare</a:t>
            </a:r>
            <a:r>
              <a:rPr lang="it-IT" altLang="it-IT" dirty="0" smtClean="0"/>
              <a:t/>
            </a:r>
            <a:br>
              <a:rPr lang="it-IT" altLang="it-IT" dirty="0" smtClean="0"/>
            </a:br>
            <a:r>
              <a:rPr lang="it-IT" altLang="it-IT" sz="1800" dirty="0" err="1"/>
              <a:t>Nereus</a:t>
            </a:r>
            <a:r>
              <a:rPr lang="it-IT" altLang="it-IT" sz="1800" dirty="0"/>
              <a:t>, Doris, </a:t>
            </a:r>
            <a:r>
              <a:rPr lang="it-IT" altLang="it-IT" sz="1800" dirty="0" err="1"/>
              <a:t>Okeanos</a:t>
            </a:r>
            <a:endParaRPr lang="it-IT" altLang="it-IT" sz="1800" dirty="0"/>
          </a:p>
        </p:txBody>
      </p:sp>
      <p:pic>
        <p:nvPicPr>
          <p:cNvPr id="46083" name="Picture 2" descr="D:\Pictures\800px-Nereus,_Doris,_Okeanos_Pergamonaltar_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694" y="851535"/>
            <a:ext cx="7802323" cy="5852160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31"/>
    </mc:Choice>
    <mc:Fallback xmlns="">
      <p:transition spd="slow" advTm="12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66395"/>
          </a:xfrm>
        </p:spPr>
        <p:txBody>
          <a:bodyPr/>
          <a:lstStyle/>
          <a:p>
            <a:r>
              <a:rPr lang="it-IT" altLang="it-IT" sz="1800" dirty="0"/>
              <a:t>Altare di </a:t>
            </a:r>
            <a:r>
              <a:rPr lang="it-IT" altLang="it-IT" sz="1800" dirty="0" err="1"/>
              <a:t>Pergamon</a:t>
            </a:r>
            <a:r>
              <a:rPr lang="it-IT" altLang="it-IT" sz="1800" dirty="0"/>
              <a:t>, parte </a:t>
            </a:r>
            <a:r>
              <a:rPr lang="it-IT" altLang="it-IT" sz="1800" dirty="0" smtClean="0"/>
              <a:t>Ovest, </a:t>
            </a:r>
            <a:r>
              <a:rPr lang="it-IT" altLang="it-IT" sz="1800" dirty="0" err="1"/>
              <a:t>Triton</a:t>
            </a:r>
            <a:r>
              <a:rPr lang="it-IT" altLang="it-IT" sz="1800" dirty="0"/>
              <a:t> e </a:t>
            </a:r>
            <a:r>
              <a:rPr lang="it-IT" altLang="it-IT" sz="1800" dirty="0" err="1"/>
              <a:t>Anfitrite</a:t>
            </a:r>
            <a:endParaRPr lang="it-IT" altLang="it-IT" sz="1800" dirty="0"/>
          </a:p>
        </p:txBody>
      </p:sp>
      <p:pic>
        <p:nvPicPr>
          <p:cNvPr id="47107" name="Picture 4" descr="Datei:Triton Pergamonaltar.JPG">
            <a:hlinkClick r:id="rId4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9524" y="950399"/>
            <a:ext cx="7539036" cy="5653286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2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4"/>
    </mc:Choice>
    <mc:Fallback xmlns="">
      <p:transition spd="slow" advTm="3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olo 1"/>
          <p:cNvSpPr>
            <a:spLocks noGrp="1"/>
          </p:cNvSpPr>
          <p:nvPr>
            <p:ph type="title"/>
          </p:nvPr>
        </p:nvSpPr>
        <p:spPr>
          <a:xfrm>
            <a:off x="868680" y="212725"/>
            <a:ext cx="10515600" cy="701675"/>
          </a:xfrm>
        </p:spPr>
        <p:txBody>
          <a:bodyPr/>
          <a:lstStyle/>
          <a:p>
            <a:r>
              <a:rPr lang="it-IT" altLang="it-IT" sz="1800" dirty="0"/>
              <a:t>Altare di </a:t>
            </a:r>
            <a:r>
              <a:rPr lang="it-IT" altLang="it-IT" sz="1800" dirty="0" err="1"/>
              <a:t>Pergamon</a:t>
            </a:r>
            <a:r>
              <a:rPr lang="it-IT" altLang="it-IT" sz="1800" dirty="0"/>
              <a:t>, </a:t>
            </a:r>
            <a:r>
              <a:rPr lang="it-IT" altLang="it-IT" sz="1800" dirty="0" smtClean="0"/>
              <a:t>lato </a:t>
            </a:r>
            <a:r>
              <a:rPr lang="it-IT" altLang="it-IT" sz="1800" dirty="0"/>
              <a:t>ovest: </a:t>
            </a:r>
            <a:r>
              <a:rPr lang="it-IT" altLang="it-IT" sz="1800" dirty="0" smtClean="0"/>
              <a:t>gigante</a:t>
            </a:r>
            <a:endParaRPr lang="it-IT" altLang="it-IT" sz="18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277" y="791308"/>
            <a:ext cx="7831015" cy="587326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7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31"/>
    </mc:Choice>
    <mc:Fallback xmlns="">
      <p:transition spd="slow" advTm="84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olo 1"/>
          <p:cNvSpPr>
            <a:spLocks noGrp="1"/>
          </p:cNvSpPr>
          <p:nvPr>
            <p:ph type="title"/>
          </p:nvPr>
        </p:nvSpPr>
        <p:spPr>
          <a:xfrm>
            <a:off x="188771" y="0"/>
            <a:ext cx="3064383" cy="720969"/>
          </a:xfrm>
        </p:spPr>
        <p:txBody>
          <a:bodyPr>
            <a:normAutofit fontScale="90000"/>
          </a:bodyPr>
          <a:lstStyle/>
          <a:p>
            <a:r>
              <a:rPr lang="it-IT" altLang="it-IT" sz="1800" dirty="0"/>
              <a:t>Altare di </a:t>
            </a:r>
            <a:r>
              <a:rPr lang="it-IT" altLang="it-IT" sz="1800" dirty="0" err="1"/>
              <a:t>Pergamon</a:t>
            </a:r>
            <a:r>
              <a:rPr lang="it-IT" altLang="it-IT" sz="1800" dirty="0"/>
              <a:t/>
            </a:r>
            <a:br>
              <a:rPr lang="it-IT" altLang="it-IT" sz="1800" dirty="0"/>
            </a:br>
            <a:r>
              <a:rPr lang="it-IT" altLang="it-IT" sz="1800" dirty="0"/>
              <a:t>Fregio minore di </a:t>
            </a:r>
            <a:r>
              <a:rPr lang="it-IT" altLang="it-IT" sz="1800" dirty="0" err="1"/>
              <a:t>Telefo</a:t>
            </a:r>
            <a:r>
              <a:rPr lang="it-IT" altLang="it-IT" sz="1800" dirty="0"/>
              <a:t/>
            </a:r>
            <a:br>
              <a:rPr lang="it-IT" altLang="it-IT" sz="1800" dirty="0"/>
            </a:br>
            <a:endParaRPr lang="it-IT" altLang="it-IT" sz="1800" dirty="0"/>
          </a:p>
        </p:txBody>
      </p:sp>
      <p:pic>
        <p:nvPicPr>
          <p:cNvPr id="49155" name="Picture 2" descr="D:\Backup\Desktop\Grecia PP 09-10\Ellenismo p.p.didatt\Humann-Telephosfries[1]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431" y="1055077"/>
            <a:ext cx="5799923" cy="2719519"/>
          </a:xfrm>
          <a:noFill/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207" y="2180493"/>
            <a:ext cx="6016466" cy="451558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4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16"/>
    </mc:Choice>
    <mc:Fallback xmlns="">
      <p:transition spd="slow" advTm="56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http://www.dillum.ch/html/pergamon_altar_hercul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083" y="128247"/>
            <a:ext cx="3785585" cy="5225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CasellaDiTesto 5"/>
          <p:cNvSpPr txBox="1">
            <a:spLocks noChangeArrowheads="1"/>
          </p:cNvSpPr>
          <p:nvPr/>
        </p:nvSpPr>
        <p:spPr bwMode="auto">
          <a:xfrm>
            <a:off x="8615039" y="5590290"/>
            <a:ext cx="31556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600" dirty="0"/>
              <a:t>Eracle trova </a:t>
            </a:r>
            <a:r>
              <a:rPr lang="it-IT" altLang="it-IT" sz="1600" dirty="0" err="1"/>
              <a:t>Telefo</a:t>
            </a:r>
            <a:r>
              <a:rPr lang="it-IT" altLang="it-IT" sz="1600" dirty="0"/>
              <a:t>, figlio di </a:t>
            </a:r>
            <a:r>
              <a:rPr lang="it-IT" altLang="it-IT" sz="1600" dirty="0" smtClean="0"/>
              <a:t>Auge</a:t>
            </a:r>
            <a:endParaRPr lang="it-IT" altLang="it-IT" sz="16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3" y="100439"/>
            <a:ext cx="2597738" cy="5315621"/>
          </a:xfrm>
          <a:prstGeom prst="rect">
            <a:avLst/>
          </a:prstGeom>
        </p:spPr>
      </p:pic>
      <p:sp>
        <p:nvSpPr>
          <p:cNvPr id="10" name="CasellaDiTesto 5"/>
          <p:cNvSpPr txBox="1">
            <a:spLocks noChangeArrowheads="1"/>
          </p:cNvSpPr>
          <p:nvPr/>
        </p:nvSpPr>
        <p:spPr bwMode="auto">
          <a:xfrm>
            <a:off x="129603" y="5748168"/>
            <a:ext cx="22810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600" dirty="0" err="1" smtClean="0"/>
              <a:t>Telefo</a:t>
            </a:r>
            <a:r>
              <a:rPr lang="it-IT" altLang="it-IT" sz="1600" dirty="0" smtClean="0"/>
              <a:t> lavato dalle </a:t>
            </a:r>
            <a:r>
              <a:rPr lang="it-IT" altLang="it-IT" sz="1600" dirty="0" err="1" smtClean="0"/>
              <a:t>nnfe</a:t>
            </a:r>
            <a:endParaRPr lang="it-IT" altLang="it-IT" sz="16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115" y="2127742"/>
            <a:ext cx="5684443" cy="4291089"/>
          </a:xfrm>
          <a:prstGeom prst="rect">
            <a:avLst/>
          </a:prstGeom>
        </p:spPr>
      </p:pic>
      <p:sp>
        <p:nvSpPr>
          <p:cNvPr id="13" name="CasellaDiTesto 5"/>
          <p:cNvSpPr txBox="1">
            <a:spLocks noChangeArrowheads="1"/>
          </p:cNvSpPr>
          <p:nvPr/>
        </p:nvSpPr>
        <p:spPr bwMode="auto">
          <a:xfrm>
            <a:off x="4326799" y="1135137"/>
            <a:ext cx="22140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600" dirty="0" smtClean="0"/>
              <a:t>Istituzione di Pergamo</a:t>
            </a:r>
            <a:endParaRPr lang="it-IT" altLang="it-IT" sz="16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1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40"/>
    </mc:Choice>
    <mc:Fallback xmlns="">
      <p:transition spd="slow" advTm="37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5"/>
          <p:cNvSpPr txBox="1">
            <a:spLocks noChangeArrowheads="1"/>
          </p:cNvSpPr>
          <p:nvPr/>
        </p:nvSpPr>
        <p:spPr bwMode="auto">
          <a:xfrm>
            <a:off x="243842" y="128588"/>
            <a:ext cx="440297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dirty="0" smtClean="0"/>
              <a:t>Il cosiddetto Toro Farnese dalle </a:t>
            </a:r>
            <a:r>
              <a:rPr lang="it-IT" altLang="it-IT" dirty="0"/>
              <a:t>Terme di Caracalla</a:t>
            </a:r>
          </a:p>
          <a:p>
            <a:pPr eaLnBrk="1" hangingPunct="1"/>
            <a:r>
              <a:rPr lang="it-IT" altLang="it-IT" sz="1600" b="1" dirty="0" smtClean="0"/>
              <a:t>opera </a:t>
            </a:r>
            <a:r>
              <a:rPr lang="it-IT" altLang="it-IT" sz="1600" b="1" dirty="0"/>
              <a:t>rodia</a:t>
            </a:r>
          </a:p>
          <a:p>
            <a:pPr eaLnBrk="1" hangingPunct="1"/>
            <a:r>
              <a:rPr lang="it-IT" altLang="it-IT" sz="1600" b="1" dirty="0"/>
              <a:t>scultori: </a:t>
            </a:r>
            <a:r>
              <a:rPr lang="it-IT" altLang="it-IT" sz="1600" b="1" dirty="0" smtClean="0"/>
              <a:t>Apollonio </a:t>
            </a:r>
            <a:r>
              <a:rPr lang="it-IT" altLang="it-IT" sz="1600" b="1" dirty="0"/>
              <a:t>e </a:t>
            </a:r>
            <a:r>
              <a:rPr lang="it-IT" altLang="it-IT" sz="1600" b="1" dirty="0" err="1" smtClean="0"/>
              <a:t>Taurisco</a:t>
            </a:r>
            <a:endParaRPr lang="it-IT" altLang="it-IT" sz="1600" b="1" dirty="0"/>
          </a:p>
        </p:txBody>
      </p:sp>
      <p:pic>
        <p:nvPicPr>
          <p:cNvPr id="50179" name="Picture 6" descr="Toro Farnese, 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76" y="128588"/>
            <a:ext cx="5559425" cy="672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7"/>
          <p:cNvSpPr txBox="1">
            <a:spLocks noChangeArrowheads="1"/>
          </p:cNvSpPr>
          <p:nvPr/>
        </p:nvSpPr>
        <p:spPr bwMode="auto">
          <a:xfrm>
            <a:off x="1992313" y="2636838"/>
            <a:ext cx="25667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 b="1"/>
              <a:t>Anfione e Zeto, figli di Zeus,</a:t>
            </a:r>
          </a:p>
          <a:p>
            <a:pPr eaLnBrk="1" hangingPunct="1"/>
            <a:r>
              <a:rPr lang="it-IT" altLang="it-IT" sz="1400" b="1"/>
              <a:t>puniscono Dirce</a:t>
            </a:r>
          </a:p>
        </p:txBody>
      </p:sp>
      <p:pic>
        <p:nvPicPr>
          <p:cNvPr id="50181" name="Picture 4" descr="mosaico  Dirce Pul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64" y="3493294"/>
            <a:ext cx="3670300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7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939"/>
    </mc:Choice>
    <mc:Fallback xmlns="">
      <p:transition spd="slow" advTm="142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/>
          <p:cNvSpPr>
            <a:spLocks noGrp="1" noChangeArrowheads="1"/>
          </p:cNvSpPr>
          <p:nvPr>
            <p:ph type="title"/>
          </p:nvPr>
        </p:nvSpPr>
        <p:spPr>
          <a:xfrm>
            <a:off x="1666875" y="3071813"/>
            <a:ext cx="82296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it-IT" altLang="it-IT" sz="1400" b="1" dirty="0"/>
              <a:t/>
            </a:r>
            <a:br>
              <a:rPr lang="it-IT" altLang="it-IT" sz="1400" b="1" dirty="0"/>
            </a:br>
            <a:r>
              <a:rPr lang="it-IT" altLang="it-IT" sz="1400" b="1" dirty="0"/>
              <a:t/>
            </a:r>
            <a:br>
              <a:rPr lang="it-IT" altLang="it-IT" sz="1400" b="1" dirty="0"/>
            </a:br>
            <a:r>
              <a:rPr lang="it-IT" altLang="it-IT" sz="1400" b="1" dirty="0"/>
              <a:t/>
            </a:r>
            <a:br>
              <a:rPr lang="it-IT" altLang="it-IT" sz="1400" b="1" dirty="0"/>
            </a:br>
            <a:r>
              <a:rPr lang="it-IT" altLang="it-IT" sz="1600" b="1" dirty="0"/>
              <a:t/>
            </a:r>
            <a:br>
              <a:rPr lang="it-IT" altLang="it-IT" sz="1600" b="1" dirty="0"/>
            </a:br>
            <a:r>
              <a:rPr lang="it-IT" altLang="it-IT" sz="1600" b="1" dirty="0"/>
              <a:t/>
            </a:r>
            <a:br>
              <a:rPr lang="it-IT" altLang="it-IT" sz="1600" b="1" dirty="0"/>
            </a:br>
            <a:r>
              <a:rPr lang="it-IT" altLang="it-IT" sz="1600" b="1" dirty="0"/>
              <a:t/>
            </a:r>
            <a:br>
              <a:rPr lang="it-IT" altLang="it-IT" sz="1600" b="1" dirty="0"/>
            </a:br>
            <a:r>
              <a:rPr lang="it-IT" altLang="it-IT" sz="1600" b="1" dirty="0"/>
              <a:t/>
            </a:r>
            <a:br>
              <a:rPr lang="it-IT" altLang="it-IT" sz="1600" b="1" dirty="0"/>
            </a:br>
            <a:r>
              <a:rPr lang="it-IT" altLang="it-IT" sz="1600" b="1" dirty="0"/>
              <a:t/>
            </a:r>
            <a:br>
              <a:rPr lang="it-IT" altLang="it-IT" sz="1600" b="1" dirty="0"/>
            </a:br>
            <a:r>
              <a:rPr lang="it-IT" altLang="it-IT" sz="1600" b="1" dirty="0"/>
              <a:t/>
            </a:r>
            <a:br>
              <a:rPr lang="it-IT" altLang="it-IT" sz="1600" b="1" dirty="0"/>
            </a:br>
            <a:r>
              <a:rPr lang="it-IT" altLang="it-IT" sz="1800" b="1" dirty="0"/>
              <a:t/>
            </a:r>
            <a:br>
              <a:rPr lang="it-IT" altLang="it-IT" sz="1800" b="1" dirty="0"/>
            </a:br>
            <a:r>
              <a:rPr lang="it-IT" altLang="it-IT" sz="1400" b="1" dirty="0"/>
              <a:t/>
            </a:r>
            <a:br>
              <a:rPr lang="it-IT" altLang="it-IT" sz="1400" b="1" dirty="0"/>
            </a:br>
            <a:r>
              <a:rPr lang="it-IT" altLang="it-IT" sz="1400" b="1" dirty="0"/>
              <a:t/>
            </a:r>
            <a:br>
              <a:rPr lang="it-IT" altLang="it-IT" sz="1400" b="1" dirty="0"/>
            </a:br>
            <a:r>
              <a:rPr lang="it-IT" altLang="it-IT" sz="1800" b="1" dirty="0"/>
              <a:t/>
            </a:r>
            <a:br>
              <a:rPr lang="it-IT" altLang="it-IT" sz="1800" b="1" dirty="0"/>
            </a:br>
            <a:r>
              <a:rPr lang="it-IT" altLang="it-IT" sz="1800" b="1" dirty="0"/>
              <a:t/>
            </a:r>
            <a:br>
              <a:rPr lang="it-IT" altLang="it-IT" sz="1800" b="1" dirty="0"/>
            </a:br>
            <a:r>
              <a:rPr lang="it-IT" altLang="it-IT" sz="1800" b="1" dirty="0"/>
              <a:t/>
            </a:r>
            <a:br>
              <a:rPr lang="it-IT" altLang="it-IT" sz="1800" b="1" dirty="0"/>
            </a:br>
            <a:r>
              <a:rPr lang="it-IT" altLang="it-IT" sz="1800" b="1" dirty="0"/>
              <a:t/>
            </a:r>
            <a:br>
              <a:rPr lang="it-IT" altLang="it-IT" sz="1800" b="1" dirty="0"/>
            </a:br>
            <a:endParaRPr lang="it-IT" altLang="it-IT" sz="1800" b="1" dirty="0"/>
          </a:p>
        </p:txBody>
      </p:sp>
      <p:pic>
        <p:nvPicPr>
          <p:cNvPr id="36869" name="Picture 7" descr="D:\Backup\Desktop\Grecia PP 09-10\Pergamo.altare.1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39" y="990497"/>
            <a:ext cx="4429764" cy="427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Rettangolo 7"/>
          <p:cNvSpPr>
            <a:spLocks noChangeArrowheads="1"/>
          </p:cNvSpPr>
          <p:nvPr/>
        </p:nvSpPr>
        <p:spPr bwMode="auto">
          <a:xfrm>
            <a:off x="70484" y="179119"/>
            <a:ext cx="60458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 dirty="0"/>
              <a:t>forma quasi quadrata 33 X </a:t>
            </a:r>
            <a:r>
              <a:rPr lang="it-IT" altLang="it-IT" sz="1400" dirty="0" smtClean="0"/>
              <a:t>35, alt</a:t>
            </a:r>
            <a:r>
              <a:rPr lang="it-IT" altLang="it-IT" sz="1400" dirty="0"/>
              <a:t>. fregio 2,30m, </a:t>
            </a:r>
            <a:r>
              <a:rPr lang="it-IT" altLang="it-IT" sz="1400" dirty="0" err="1"/>
              <a:t>lungh</a:t>
            </a:r>
            <a:r>
              <a:rPr lang="it-IT" altLang="it-IT" sz="1400" dirty="0"/>
              <a:t>. 120 m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094" y="2351920"/>
            <a:ext cx="7397066" cy="429507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65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231"/>
    </mc:Choice>
    <mc:Fallback xmlns="">
      <p:transition spd="slow" advTm="91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Backup\Desktop\Grecia PP 09-10\ME0000113924_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0" y="1333680"/>
            <a:ext cx="10644560" cy="538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ttangolo 3"/>
          <p:cNvSpPr>
            <a:spLocks noChangeArrowheads="1"/>
          </p:cNvSpPr>
          <p:nvPr/>
        </p:nvSpPr>
        <p:spPr bwMode="auto">
          <a:xfrm>
            <a:off x="254000" y="133351"/>
            <a:ext cx="1182624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dirty="0"/>
              <a:t>Datazione tradizionale: anni ‘80 del II sec. a.C., dopo una vittoria sui Galati.</a:t>
            </a:r>
          </a:p>
          <a:p>
            <a:pPr eaLnBrk="1" hangingPunct="1"/>
            <a:r>
              <a:rPr lang="it-IT" altLang="it-IT" dirty="0"/>
              <a:t>• Ipotesi di Bernard Andreae: post 166 a.C. dopo definitiva vittoria sui Galati</a:t>
            </a:r>
          </a:p>
          <a:p>
            <a:pPr eaLnBrk="1" hangingPunct="1"/>
            <a:r>
              <a:rPr lang="it-IT" altLang="it-IT" dirty="0"/>
              <a:t>• </a:t>
            </a:r>
            <a:r>
              <a:rPr lang="it-IT" altLang="it-IT" dirty="0" smtClean="0"/>
              <a:t>Dedica: a </a:t>
            </a:r>
            <a:r>
              <a:rPr lang="it-IT" altLang="it-IT" dirty="0"/>
              <a:t>Zeus ed Atena </a:t>
            </a:r>
            <a:r>
              <a:rPr lang="it-IT" altLang="it-IT" dirty="0" err="1"/>
              <a:t>Nikephoroi</a:t>
            </a:r>
            <a:endParaRPr lang="it-IT" altLang="it-IT" dirty="0"/>
          </a:p>
          <a:p>
            <a:pPr eaLnBrk="1" hangingPunct="1"/>
            <a:r>
              <a:rPr lang="it-IT" altLang="it-IT" dirty="0"/>
              <a:t>• Altra ipotesi: ai Dodici Dei e ad Eumene II divinizzato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43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08"/>
    </mc:Choice>
    <mc:Fallback xmlns="">
      <p:transition spd="slow" advTm="58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55771" y="162572"/>
            <a:ext cx="3565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 b="1" dirty="0"/>
              <a:t>lato Est</a:t>
            </a:r>
          </a:p>
          <a:p>
            <a:pPr eaLnBrk="1" hangingPunct="1"/>
            <a:r>
              <a:rPr lang="it-IT" altLang="it-IT" sz="1400" b="1" dirty="0"/>
              <a:t>Atena contro </a:t>
            </a:r>
            <a:r>
              <a:rPr lang="it-IT" altLang="it-IT" sz="1400" b="1" dirty="0" err="1"/>
              <a:t>Alcioneo</a:t>
            </a:r>
            <a:r>
              <a:rPr lang="it-IT" altLang="it-IT" sz="1400" b="1" dirty="0"/>
              <a:t> e Gaia (in basso)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385" y="778120"/>
            <a:ext cx="7965830" cy="597437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6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72"/>
    </mc:Choice>
    <mc:Fallback xmlns="">
      <p:transition spd="slow" advTm="89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olo 1"/>
          <p:cNvSpPr>
            <a:spLocks noGrp="1"/>
          </p:cNvSpPr>
          <p:nvPr>
            <p:ph type="title"/>
          </p:nvPr>
        </p:nvSpPr>
        <p:spPr>
          <a:xfrm>
            <a:off x="838200" y="90805"/>
            <a:ext cx="10515600" cy="782955"/>
          </a:xfrm>
        </p:spPr>
        <p:txBody>
          <a:bodyPr>
            <a:normAutofit/>
          </a:bodyPr>
          <a:lstStyle/>
          <a:p>
            <a:r>
              <a:rPr lang="it-IT" altLang="it-IT" sz="2400" dirty="0"/>
              <a:t>Altare di </a:t>
            </a:r>
            <a:r>
              <a:rPr lang="it-IT" altLang="it-IT" sz="2400" dirty="0" err="1"/>
              <a:t>Pergamon</a:t>
            </a:r>
            <a:r>
              <a:rPr lang="it-IT" altLang="it-IT" sz="2400" dirty="0"/>
              <a:t> </a:t>
            </a:r>
            <a:r>
              <a:rPr lang="it-IT" altLang="it-IT" sz="1800" dirty="0"/>
              <a:t/>
            </a:r>
            <a:br>
              <a:rPr lang="it-IT" altLang="it-IT" sz="1800" dirty="0"/>
            </a:br>
            <a:r>
              <a:rPr lang="it-IT" altLang="it-IT" sz="1800" dirty="0"/>
              <a:t>lato Est:  dei olimpici contro </a:t>
            </a:r>
            <a:r>
              <a:rPr lang="it-IT" altLang="it-IT" sz="1800" dirty="0" smtClean="0"/>
              <a:t>giganti, </a:t>
            </a:r>
            <a:r>
              <a:rPr lang="it-IT" altLang="it-IT" sz="1800" dirty="0" err="1" smtClean="0"/>
              <a:t>Hekate</a:t>
            </a:r>
            <a:r>
              <a:rPr lang="it-IT" altLang="it-IT" sz="1800" dirty="0" smtClean="0"/>
              <a:t> </a:t>
            </a:r>
            <a:r>
              <a:rPr lang="it-IT" altLang="it-IT" sz="1800" dirty="0"/>
              <a:t>contro </a:t>
            </a:r>
            <a:r>
              <a:rPr lang="it-IT" altLang="it-IT" sz="1800" dirty="0" smtClean="0"/>
              <a:t>Clizio </a:t>
            </a:r>
            <a:r>
              <a:rPr lang="it-IT" altLang="it-IT" sz="1800" dirty="0"/>
              <a:t>e </a:t>
            </a:r>
            <a:r>
              <a:rPr lang="it-IT" altLang="it-IT" sz="1800" dirty="0" smtClean="0"/>
              <a:t>Artemide contro </a:t>
            </a:r>
            <a:r>
              <a:rPr lang="it-IT" altLang="it-IT" sz="1800" dirty="0" err="1" smtClean="0"/>
              <a:t>Oto</a:t>
            </a:r>
            <a:endParaRPr lang="it-IT" altLang="it-IT" sz="1800" dirty="0"/>
          </a:p>
        </p:txBody>
      </p:sp>
      <p:pic>
        <p:nvPicPr>
          <p:cNvPr id="37891" name="Picture 2" descr="D:\Pictures\800px-Pergamonaltar-Gigantomachie-Hektate_contra_Klytios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8083" y="955040"/>
            <a:ext cx="10089265" cy="5648959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2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98"/>
    </mc:Choice>
    <mc:Fallback xmlns="">
      <p:transition spd="slow" advTm="14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olo 1"/>
          <p:cNvSpPr>
            <a:spLocks noGrp="1"/>
          </p:cNvSpPr>
          <p:nvPr>
            <p:ph type="title"/>
          </p:nvPr>
        </p:nvSpPr>
        <p:spPr>
          <a:xfrm>
            <a:off x="797560" y="121285"/>
            <a:ext cx="10515600" cy="732155"/>
          </a:xfrm>
        </p:spPr>
        <p:txBody>
          <a:bodyPr/>
          <a:lstStyle/>
          <a:p>
            <a:r>
              <a:rPr lang="it-IT" altLang="it-IT" sz="1800" dirty="0"/>
              <a:t>Altare di </a:t>
            </a:r>
            <a:r>
              <a:rPr lang="it-IT" altLang="it-IT" sz="1800" dirty="0" err="1"/>
              <a:t>Pergamon</a:t>
            </a:r>
            <a:r>
              <a:rPr lang="it-IT" altLang="it-IT" sz="1800" dirty="0"/>
              <a:t/>
            </a:r>
            <a:br>
              <a:rPr lang="it-IT" altLang="it-IT" sz="1800" dirty="0"/>
            </a:br>
            <a:r>
              <a:rPr lang="it-IT" altLang="it-IT" sz="1800" dirty="0"/>
              <a:t>lato Est, Artemide contro </a:t>
            </a:r>
            <a:r>
              <a:rPr lang="it-IT" altLang="it-IT" sz="1800" dirty="0" err="1"/>
              <a:t>Otos</a:t>
            </a:r>
            <a:endParaRPr lang="it-IT" altLang="it-IT" sz="1800" dirty="0"/>
          </a:p>
        </p:txBody>
      </p:sp>
      <p:pic>
        <p:nvPicPr>
          <p:cNvPr id="38915" name="Picture 2" descr="D:\Pictures\800px-Pergamonmuseum_-_Antikensammlung_-_Pergamonaltar_02-0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5564" y="833756"/>
            <a:ext cx="7787956" cy="5840095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3"/>
    </mc:Choice>
    <mc:Fallback xmlns="">
      <p:transition spd="slow" advTm="5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5"/>
          <p:cNvSpPr>
            <a:spLocks noGrp="1" noChangeArrowheads="1"/>
          </p:cNvSpPr>
          <p:nvPr>
            <p:ph type="title"/>
          </p:nvPr>
        </p:nvSpPr>
        <p:spPr>
          <a:xfrm>
            <a:off x="675640" y="111126"/>
            <a:ext cx="10515600" cy="255588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it-IT" altLang="it-IT" sz="1800" b="1" dirty="0"/>
              <a:t>Altare di </a:t>
            </a:r>
            <a:r>
              <a:rPr lang="it-IT" altLang="it-IT" sz="1800" b="1" dirty="0" err="1"/>
              <a:t>Pergamon</a:t>
            </a:r>
            <a:endParaRPr lang="it-IT" altLang="it-IT" sz="1800" b="1" dirty="0"/>
          </a:p>
        </p:txBody>
      </p:sp>
      <p:pic>
        <p:nvPicPr>
          <p:cNvPr id="39939" name="Picture 4" descr="gigantomachia Pergamon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69360" y="111126"/>
            <a:ext cx="6868160" cy="6652819"/>
          </a:xfrm>
          <a:noFill/>
        </p:spPr>
      </p:pic>
      <p:sp>
        <p:nvSpPr>
          <p:cNvPr id="39940" name="Text Box 7"/>
          <p:cNvSpPr txBox="1">
            <a:spLocks noChangeArrowheads="1"/>
          </p:cNvSpPr>
          <p:nvPr/>
        </p:nvSpPr>
        <p:spPr bwMode="auto">
          <a:xfrm>
            <a:off x="213996" y="6129338"/>
            <a:ext cx="15478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 b="1" dirty="0"/>
              <a:t>Lato Est</a:t>
            </a:r>
          </a:p>
          <a:p>
            <a:pPr eaLnBrk="1" hangingPunct="1"/>
            <a:r>
              <a:rPr lang="it-IT" altLang="it-IT" sz="1400" b="1" dirty="0"/>
              <a:t>Zeus, Porfirione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7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44"/>
    </mc:Choice>
    <mc:Fallback xmlns="">
      <p:transition spd="slow" advTm="34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olo 1"/>
          <p:cNvSpPr>
            <a:spLocks noGrp="1"/>
          </p:cNvSpPr>
          <p:nvPr>
            <p:ph type="title"/>
          </p:nvPr>
        </p:nvSpPr>
        <p:spPr>
          <a:xfrm>
            <a:off x="838200" y="152401"/>
            <a:ext cx="10515600" cy="822960"/>
          </a:xfrm>
        </p:spPr>
        <p:txBody>
          <a:bodyPr>
            <a:normAutofit fontScale="90000"/>
          </a:bodyPr>
          <a:lstStyle/>
          <a:p>
            <a:r>
              <a:rPr lang="it-IT" altLang="it-IT" sz="2400" dirty="0"/>
              <a:t>Altare di </a:t>
            </a:r>
            <a:r>
              <a:rPr lang="it-IT" altLang="it-IT" sz="2400" dirty="0" err="1"/>
              <a:t>Pergamon</a:t>
            </a:r>
            <a:r>
              <a:rPr lang="it-IT" altLang="it-IT" sz="1800" dirty="0"/>
              <a:t/>
            </a:r>
            <a:br>
              <a:rPr lang="it-IT" altLang="it-IT" sz="1800" dirty="0"/>
            </a:br>
            <a:r>
              <a:rPr lang="it-IT" altLang="it-IT" sz="1800" dirty="0"/>
              <a:t>lato Sud: concezione cosmica</a:t>
            </a:r>
            <a:br>
              <a:rPr lang="it-IT" altLang="it-IT" sz="1800" dirty="0"/>
            </a:br>
            <a:r>
              <a:rPr lang="it-IT" altLang="it-IT" sz="1800" dirty="0"/>
              <a:t> Selene </a:t>
            </a:r>
          </a:p>
        </p:txBody>
      </p:sp>
      <p:pic>
        <p:nvPicPr>
          <p:cNvPr id="40963" name="Picture 2" descr="D:\Pictures\800px-Pergamonmuseum_-_Antikensammlung_-_Pergamonaltar_31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16139" y="810577"/>
            <a:ext cx="7860981" cy="5896163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3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7"/>
    </mc:Choice>
    <mc:Fallback xmlns="">
      <p:transition spd="slow" advTm="6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olo 1"/>
          <p:cNvSpPr>
            <a:spLocks noGrp="1"/>
          </p:cNvSpPr>
          <p:nvPr>
            <p:ph type="title"/>
          </p:nvPr>
        </p:nvSpPr>
        <p:spPr>
          <a:xfrm>
            <a:off x="838201" y="151765"/>
            <a:ext cx="10515600" cy="620395"/>
          </a:xfrm>
        </p:spPr>
        <p:txBody>
          <a:bodyPr/>
          <a:lstStyle/>
          <a:p>
            <a:r>
              <a:rPr lang="it-IT" altLang="it-IT" sz="1800" dirty="0"/>
              <a:t>Altare di </a:t>
            </a:r>
            <a:r>
              <a:rPr lang="it-IT" altLang="it-IT" sz="1800" dirty="0" err="1"/>
              <a:t>Pergamon</a:t>
            </a:r>
            <a:r>
              <a:rPr lang="it-IT" altLang="it-IT" sz="1800" dirty="0"/>
              <a:t/>
            </a:r>
            <a:br>
              <a:rPr lang="it-IT" altLang="it-IT" sz="1800" dirty="0"/>
            </a:br>
            <a:r>
              <a:rPr lang="it-IT" altLang="it-IT" sz="1800" dirty="0"/>
              <a:t>lato Sud, </a:t>
            </a:r>
            <a:r>
              <a:rPr lang="it-IT" altLang="it-IT" sz="1800" dirty="0" err="1"/>
              <a:t>Rhea-Kybele</a:t>
            </a:r>
            <a:r>
              <a:rPr lang="it-IT" altLang="it-IT" sz="1800" dirty="0"/>
              <a:t> </a:t>
            </a:r>
          </a:p>
        </p:txBody>
      </p:sp>
      <p:pic>
        <p:nvPicPr>
          <p:cNvPr id="41987" name="Picture 2" descr="D:\Pictures\800px-Pergamonmuseum_-_Antikensammlung_-_Pergamonaltar_37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7152" y="924560"/>
            <a:ext cx="7587462" cy="5689599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9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5"/>
    </mc:Choice>
    <mc:Fallback xmlns="">
      <p:transition spd="slow" advTm="7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3491</TotalTime>
  <Words>176</Words>
  <Application>Microsoft Office PowerPoint</Application>
  <PresentationFormat>Widescreen</PresentationFormat>
  <Paragraphs>30</Paragraphs>
  <Slides>18</Slides>
  <Notes>0</Notes>
  <HiddenSlides>0</HiddenSlides>
  <MMClips>18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Tema di Office</vt:lpstr>
      <vt:lpstr>Presentazione standard di PowerPoint</vt:lpstr>
      <vt:lpstr>                </vt:lpstr>
      <vt:lpstr>Presentazione standard di PowerPoint</vt:lpstr>
      <vt:lpstr>Presentazione standard di PowerPoint</vt:lpstr>
      <vt:lpstr>Altare di Pergamon  lato Est:  dei olimpici contro giganti, Hekate contro Clizio e Artemide contro Oto</vt:lpstr>
      <vt:lpstr>Altare di Pergamon lato Est, Artemide contro Otos</vt:lpstr>
      <vt:lpstr>Altare di Pergamon</vt:lpstr>
      <vt:lpstr>Altare di Pergamon lato Sud: concezione cosmica  Selene </vt:lpstr>
      <vt:lpstr>Altare di Pergamon lato Sud, Rhea-Kybele </vt:lpstr>
      <vt:lpstr>Altare di Pergamon lato Sud, Phoibe e Asteria</vt:lpstr>
      <vt:lpstr>Altare di Pergamon  lato Nord, tre Moire contro Agrios</vt:lpstr>
      <vt:lpstr>Altare di Pergamon  lato Nord, Keto e leone</vt:lpstr>
      <vt:lpstr>Altare di Pergamon parte ovest: Mare Nereus, Doris, Okeanos</vt:lpstr>
      <vt:lpstr>Altare di Pergamon, parte Ovest, Triton e Anfitrite</vt:lpstr>
      <vt:lpstr>Altare di Pergamon, lato ovest: gigante</vt:lpstr>
      <vt:lpstr>Altare di Pergamon Fregio minore di Telefo 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Fontana</dc:creator>
  <cp:lastModifiedBy>Federica Fontana</cp:lastModifiedBy>
  <cp:revision>308</cp:revision>
  <dcterms:created xsi:type="dcterms:W3CDTF">2020-03-26T13:06:42Z</dcterms:created>
  <dcterms:modified xsi:type="dcterms:W3CDTF">2020-04-27T14:59:07Z</dcterms:modified>
</cp:coreProperties>
</file>