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sldIdLst>
    <p:sldId id="315" r:id="rId2"/>
    <p:sldId id="257" r:id="rId3"/>
    <p:sldId id="256" r:id="rId4"/>
    <p:sldId id="316" r:id="rId5"/>
    <p:sldId id="344" r:id="rId6"/>
    <p:sldId id="258" r:id="rId7"/>
    <p:sldId id="259" r:id="rId8"/>
    <p:sldId id="260" r:id="rId9"/>
    <p:sldId id="299" r:id="rId10"/>
    <p:sldId id="317" r:id="rId11"/>
    <p:sldId id="301" r:id="rId12"/>
    <p:sldId id="304" r:id="rId13"/>
    <p:sldId id="318" r:id="rId14"/>
    <p:sldId id="307" r:id="rId15"/>
    <p:sldId id="319" r:id="rId16"/>
    <p:sldId id="346" r:id="rId17"/>
    <p:sldId id="308" r:id="rId18"/>
    <p:sldId id="320" r:id="rId19"/>
    <p:sldId id="321" r:id="rId20"/>
    <p:sldId id="261" r:id="rId21"/>
    <p:sldId id="262" r:id="rId2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68"/>
    <p:restoredTop sz="94715"/>
  </p:normalViewPr>
  <p:slideViewPr>
    <p:cSldViewPr>
      <p:cViewPr varScale="1">
        <p:scale>
          <a:sx n="122" d="100"/>
          <a:sy n="122" d="100"/>
        </p:scale>
        <p:origin x="146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2</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16</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9527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17</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18</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20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079E43C-A303-45CE-AD8F-3C9A760587BC}" type="slidenum">
              <a:rPr lang="it-IT" altLang="it-IT"/>
              <a:pPr/>
              <a:t>21</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9</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14</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l="5317" t="8953" r="50130" b="53670"/>
          <a:stretch/>
        </p:blipFill>
        <p:spPr>
          <a:xfrm>
            <a:off x="2979317" y="3602038"/>
            <a:ext cx="2914861" cy="3067322"/>
          </a:xfrm>
        </p:spPr>
      </p:pic>
      <p:pic>
        <p:nvPicPr>
          <p:cNvPr id="3" name="Audio 2">
            <a:hlinkClick r:id="" action="ppaction://media"/>
            <a:extLst>
              <a:ext uri="{FF2B5EF4-FFF2-40B4-BE49-F238E27FC236}">
                <a16:creationId xmlns:a16="http://schemas.microsoft.com/office/drawing/2014/main" id="{4BCB8A8E-6A88-504B-8FE1-9B483ECF1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06506048"/>
      </p:ext>
    </p:extLst>
  </p:cSld>
  <p:clrMapOvr>
    <a:masterClrMapping/>
  </p:clrMapOvr>
  <mc:AlternateContent xmlns:mc="http://schemas.openxmlformats.org/markup-compatibility/2006">
    <mc:Choice xmlns:p14="http://schemas.microsoft.com/office/powerpoint/2010/main" Requires="p14">
      <p:transition spd="slow" p14:dur="2000" advTm="52035"/>
    </mc:Choice>
    <mc:Fallback>
      <p:transition spd="slow" advTm="5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0" y="1138238"/>
            <a:ext cx="9144000" cy="5719762"/>
          </a:xfrm>
        </p:spPr>
        <p:txBody>
          <a:bodyPr/>
          <a:lstStyle/>
          <a:p>
            <a:r>
              <a:rPr lang="it-IT" sz="2400" b="1" dirty="0">
                <a:solidFill>
                  <a:schemeClr val="tx1"/>
                </a:solidFill>
                <a:latin typeface="Chalkboard" panose="03050602040202020205" pitchFamily="66" charset="77"/>
              </a:rPr>
              <a:t>La FASCIA PERIRENALE è una Fascia Fibrosa che, originandosi dalla Fascia Trasversale dell’ Addome, si biforca in un FOGLIETTO POSTERIORE (che aderisce alla colonna vertebrale) ed un FOGLIETTO ANTERIORE (che si pone sulla faccia anteriore di uno dei 2 reni, attraversa il Piano Mediano del corpo e raggiunge il lato opposto, costituendo un’ UNICA LOGGIA RENALE (destra-sinistra). All’ interno della Fascia abbiamo il TESSUTO ADIPOSO PERIRENALE, all’esterno si localizza il TESSUTO ADIPOSO PARARENALE. </a:t>
            </a:r>
          </a:p>
          <a:p>
            <a:r>
              <a:rPr lang="it-IT" sz="24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pic>
        <p:nvPicPr>
          <p:cNvPr id="4" name="Audio 3">
            <a:hlinkClick r:id="" action="ppaction://media"/>
            <a:extLst>
              <a:ext uri="{FF2B5EF4-FFF2-40B4-BE49-F238E27FC236}">
                <a16:creationId xmlns:a16="http://schemas.microsoft.com/office/drawing/2014/main" id="{0B6FD582-0452-804E-90A1-D64FC376D0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79728829"/>
      </p:ext>
    </p:extLst>
  </p:cSld>
  <p:clrMapOvr>
    <a:masterClrMapping/>
  </p:clrMapOvr>
  <mc:AlternateContent xmlns:mc="http://schemas.openxmlformats.org/markup-compatibility/2006">
    <mc:Choice xmlns:p14="http://schemas.microsoft.com/office/powerpoint/2010/main" Requires="p14">
      <p:transition spd="slow" p14:dur="2000" advTm="8290"/>
    </mc:Choice>
    <mc:Fallback>
      <p:transition spd="slow" advTm="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5">
            <a:lum bright="-18000" contrast="6000"/>
            <a:extLst>
              <a:ext uri="{28A0092B-C50C-407E-A947-70E740481C1C}">
                <a14:useLocalDpi xmlns:a14="http://schemas.microsoft.com/office/drawing/2010/main" val="0"/>
              </a:ext>
            </a:extLst>
          </a:blip>
          <a:srcRect b="12853"/>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F468588-8B17-A741-8D92-A5B7C3FE1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27920113"/>
      </p:ext>
    </p:extLst>
  </p:cSld>
  <p:clrMapOvr>
    <a:masterClrMapping/>
  </p:clrMapOvr>
  <p:transition spd="med" advTm="119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 t="5250" r="-669" b="34901"/>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 t="66149" r="-669" b="2606"/>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pic>
        <p:nvPicPr>
          <p:cNvPr id="3" name="Audio 2">
            <a:hlinkClick r:id="" action="ppaction://media"/>
            <a:extLst>
              <a:ext uri="{FF2B5EF4-FFF2-40B4-BE49-F238E27FC236}">
                <a16:creationId xmlns:a16="http://schemas.microsoft.com/office/drawing/2014/main" id="{83C55E87-9BB8-7F4D-A9BE-C706F13CB0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7046386"/>
      </p:ext>
    </p:extLst>
  </p:cSld>
  <p:clrMapOvr>
    <a:masterClrMapping/>
  </p:clrMapOvr>
  <p:transition spd="med" advTm="2194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CON MUSCOLI DIAFRAMMA, QUADRATO DEI LOMBI, TRASVERSO DELL’ADDOME, GRANDE PSOAS, XI e XII COSTA</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pic>
        <p:nvPicPr>
          <p:cNvPr id="4" name="Audio 3">
            <a:hlinkClick r:id="" action="ppaction://media"/>
            <a:extLst>
              <a:ext uri="{FF2B5EF4-FFF2-40B4-BE49-F238E27FC236}">
                <a16:creationId xmlns:a16="http://schemas.microsoft.com/office/drawing/2014/main" id="{0651EAB8-DEE1-C844-8E60-B7E389C2F6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38685597"/>
      </p:ext>
    </p:extLst>
  </p:cSld>
  <p:clrMapOvr>
    <a:masterClrMapping/>
  </p:clrMapOvr>
  <mc:AlternateContent xmlns:mc="http://schemas.openxmlformats.org/markup-compatibility/2006">
    <mc:Choice xmlns:p14="http://schemas.microsoft.com/office/powerpoint/2010/main" Requires="p14">
      <p:transition spd="slow" p14:dur="2000" advTm="8261"/>
    </mc:Choice>
    <mc:Fallback>
      <p:transition spd="slow" advTm="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3287" r="2458" b="14400"/>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8D037D3-14A0-1940-A1DE-F3A0DD267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8580245"/>
      </p:ext>
    </p:extLst>
  </p:cSld>
  <p:clrMapOvr>
    <a:masterClrMapping/>
  </p:clrMapOvr>
  <p:transition spd="med" advTm="182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dirty="0">
                <a:solidFill>
                  <a:schemeClr val="tx1"/>
                </a:solidFill>
                <a:latin typeface="Copperplate" panose="02000504000000020004" pitchFamily="2" charset="77"/>
              </a:rPr>
              <a:t>FACCIA ANTERIORE DIFFERISCE SUI 2 LATI</a:t>
            </a:r>
          </a:p>
          <a:p>
            <a:r>
              <a:rPr lang="it-IT" dirty="0">
                <a:solidFill>
                  <a:schemeClr val="tx1"/>
                </a:solidFill>
                <a:latin typeface="Copperplate" panose="02000504000000020004" pitchFamily="2" charset="77"/>
              </a:rPr>
              <a:t>RENE DESTRO: si rapporta con FEGATO, DUODENO, FLESSURA DESTRA DEL COLON e INTESTINO TENUE MESENTERIALE.</a:t>
            </a:r>
          </a:p>
          <a:p>
            <a:endParaRPr lang="it-IT" dirty="0">
              <a:solidFill>
                <a:schemeClr val="tx1"/>
              </a:solidFill>
              <a:latin typeface="Copperplate" panose="02000504000000020004" pitchFamily="2" charset="77"/>
            </a:endParaRPr>
          </a:p>
          <a:p>
            <a:r>
              <a:rPr lang="it-IT"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pic>
        <p:nvPicPr>
          <p:cNvPr id="4" name="Audio 3">
            <a:hlinkClick r:id="" action="ppaction://media"/>
            <a:extLst>
              <a:ext uri="{FF2B5EF4-FFF2-40B4-BE49-F238E27FC236}">
                <a16:creationId xmlns:a16="http://schemas.microsoft.com/office/drawing/2014/main" id="{F52724B9-AE4B-3245-999D-5C1A2E168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17041256"/>
      </p:ext>
    </p:extLst>
  </p:cSld>
  <p:clrMapOvr>
    <a:masterClrMapping/>
  </p:clrMapOvr>
  <mc:AlternateContent xmlns:mc="http://schemas.openxmlformats.org/markup-compatibility/2006">
    <mc:Choice xmlns:p14="http://schemas.microsoft.com/office/powerpoint/2010/main" Requires="p14">
      <p:transition spd="slow" p14:dur="2000" advTm="9501"/>
    </mc:Choice>
    <mc:Fallback>
      <p:transition spd="slow" advTm="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5">
            <a:lum bright="6000"/>
            <a:extLst>
              <a:ext uri="{28A0092B-C50C-407E-A947-70E740481C1C}">
                <a14:useLocalDpi xmlns:a14="http://schemas.microsoft.com/office/drawing/2010/main" val="0"/>
              </a:ext>
            </a:extLst>
          </a:blip>
          <a:srcRect b="3080"/>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pic>
        <p:nvPicPr>
          <p:cNvPr id="4" name="Audio 3">
            <a:hlinkClick r:id="" action="ppaction://media"/>
            <a:extLst>
              <a:ext uri="{FF2B5EF4-FFF2-40B4-BE49-F238E27FC236}">
                <a16:creationId xmlns:a16="http://schemas.microsoft.com/office/drawing/2014/main" id="{B822B200-99BD-9B4F-8FD6-1B125A121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81638730"/>
      </p:ext>
    </p:extLst>
  </p:cSld>
  <p:clrMapOvr>
    <a:masterClrMapping/>
  </p:clrMapOvr>
  <p:transition spd="med" advTm="1244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395536" y="836712"/>
            <a:ext cx="8208912" cy="6021288"/>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pic>
        <p:nvPicPr>
          <p:cNvPr id="2" name="Audio 1">
            <a:hlinkClick r:id="" action="ppaction://media"/>
            <a:extLst>
              <a:ext uri="{FF2B5EF4-FFF2-40B4-BE49-F238E27FC236}">
                <a16:creationId xmlns:a16="http://schemas.microsoft.com/office/drawing/2014/main" id="{92D0CD75-A8A2-3549-96B1-783933A4A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23983996"/>
      </p:ext>
    </p:extLst>
  </p:cSld>
  <p:clrMapOvr>
    <a:masterClrMapping/>
  </p:clrMapOvr>
  <p:transition spd="med" advTm="80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5">
            <a:lum bright="6000"/>
            <a:extLst>
              <a:ext uri="{28A0092B-C50C-407E-A947-70E740481C1C}">
                <a14:useLocalDpi xmlns:a14="http://schemas.microsoft.com/office/drawing/2010/main" val="0"/>
              </a:ext>
            </a:extLst>
          </a:blip>
          <a:srcRect b="3080"/>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pic>
        <p:nvPicPr>
          <p:cNvPr id="4" name="Audio 3">
            <a:hlinkClick r:id="" action="ppaction://media"/>
            <a:extLst>
              <a:ext uri="{FF2B5EF4-FFF2-40B4-BE49-F238E27FC236}">
                <a16:creationId xmlns:a16="http://schemas.microsoft.com/office/drawing/2014/main" id="{58F87419-ACE3-414F-A269-194A23695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0118294"/>
      </p:ext>
    </p:extLst>
  </p:cSld>
  <p:clrMapOvr>
    <a:masterClrMapping/>
  </p:clrMapOvr>
  <p:transition spd="med" advTm="144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323527" y="788991"/>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r>
              <a:rPr lang="it-IT" sz="2400" b="1" dirty="0">
                <a:solidFill>
                  <a:schemeClr val="tx1"/>
                </a:solidFill>
                <a:latin typeface="Comic Sans MS" panose="030F0902030302020204" pitchFamily="66" charset="0"/>
              </a:rPr>
              <a:t>Tra una Piramide e l’ altra si dispone CORTICALE a formare le COLONNE RENALI.</a:t>
            </a:r>
            <a:r>
              <a:rPr lang="it-IT" altLang="it-IT" sz="2400" b="1" dirty="0">
                <a:solidFill>
                  <a:schemeClr val="tx1"/>
                </a:solidFill>
                <a:latin typeface="Chalkboard SE" panose="03050602040202020205" pitchFamily="66" charset="77"/>
              </a:rPr>
              <a:t> </a:t>
            </a:r>
          </a:p>
          <a:p>
            <a:pPr marL="0" indent="0"/>
            <a:r>
              <a:rPr lang="it-IT" altLang="it-IT" sz="2400" b="1" dirty="0">
                <a:solidFill>
                  <a:schemeClr val="tx1"/>
                </a:solidFill>
                <a:latin typeface="Chalkboard SE" panose="03050602040202020205" pitchFamily="66" charset="77"/>
              </a:rPr>
              <a:t>LOBO RENALE: è costituito da una PIRAMIDE della MIDOLLARE con la CORTICALE che la circonda sia alla base della piramide stessa, sia lateralmente dalla Corticale delle COLONNE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6A9C6632-D8FC-3A49-95E9-7FFC4BD568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54525094"/>
      </p:ext>
    </p:extLst>
  </p:cSld>
  <p:clrMapOvr>
    <a:masterClrMapping/>
  </p:clrMapOvr>
  <mc:AlternateContent xmlns:mc="http://schemas.openxmlformats.org/markup-compatibility/2006">
    <mc:Choice xmlns:p14="http://schemas.microsoft.com/office/powerpoint/2010/main" Requires="p14">
      <p:transition spd="slow" p14:dur="2000" advTm="8146"/>
    </mc:Choice>
    <mc:Fallback>
      <p:transition spd="slow" advTm="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696C80E-1821-FF4A-88BE-3BF17C004C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1227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6">
            <a:lum bright="6000"/>
            <a:extLst>
              <a:ext uri="{28A0092B-C50C-407E-A947-70E740481C1C}">
                <a14:useLocalDpi xmlns:a14="http://schemas.microsoft.com/office/drawing/2010/main" val="0"/>
              </a:ext>
            </a:extLst>
          </a:blip>
          <a:srcRect b="9875"/>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 name="Audio 1">
            <a:hlinkClick r:id="" action="ppaction://media"/>
            <a:extLst>
              <a:ext uri="{FF2B5EF4-FFF2-40B4-BE49-F238E27FC236}">
                <a16:creationId xmlns:a16="http://schemas.microsoft.com/office/drawing/2014/main" id="{A8203A00-D9EE-9745-B039-7D5B2BE21E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med" advTm="624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3851275" y="53182"/>
            <a:ext cx="5292725" cy="11255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RAGGI MIDOLLARI e LOBULI</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l="3531" t="4474" r="4407" b="14908"/>
          <a:stretch>
            <a:fillRect/>
          </a:stretch>
        </p:blipFill>
        <p:spPr bwMode="auto">
          <a:xfrm>
            <a:off x="3851275" y="2357438"/>
            <a:ext cx="5292725" cy="2747962"/>
          </a:xfrm>
          <a:prstGeom prst="rect">
            <a:avLst/>
          </a:prstGeom>
          <a:noFill/>
          <a:ln>
            <a:noFill/>
          </a:ln>
          <a:effectLst/>
          <a:extLst>
            <a:ext uri="{909E8E84-426E-40DD-AFC4-6F175D3DCCD1}">
              <a14:hiddenFill xmlns:a14="http://schemas.microsoft.com/office/drawing/2010/main">
                <a:blipFill dpi="0" rotWithShape="0">
                  <a:blip/>
                  <a:srcRect l="3531" t="4474" r="4407" b="1490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0" y="0"/>
            <a:ext cx="3924300" cy="6311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Chalkboard SE" panose="03050602040202020205" pitchFamily="66" charset="77"/>
              </a:rPr>
              <a:t>Dalle PIRAMIDI RENALI della MIDOLLARE si dipartono i RAGGI MIDOLLARI che compenetrano la CORTICALE</a:t>
            </a: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r>
              <a:rPr lang="it-IT" altLang="it-IT" b="1" dirty="0">
                <a:solidFill>
                  <a:schemeClr val="tx1"/>
                </a:solidFill>
                <a:latin typeface="Chalkboard SE" panose="03050602040202020205" pitchFamily="66" charset="77"/>
              </a:rPr>
              <a:t>LOBULO RENALE: è dato un RAGGIO MIDOLLARE (che compenetra la CORTICALE come prolungamento laterale e basale della Piramide), con la CORTICALE che lo circonda</a:t>
            </a:r>
          </a:p>
          <a:p>
            <a:pPr>
              <a:buClrTx/>
              <a:buFontTx/>
              <a:buNone/>
            </a:pPr>
            <a:endParaRPr lang="it-IT" altLang="it-IT" sz="2000" dirty="0">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AD74D355-DD03-044B-B673-FEAF30F6AE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71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pic>
        <p:nvPicPr>
          <p:cNvPr id="2" name="Audio 1">
            <a:hlinkClick r:id="" action="ppaction://media"/>
            <a:extLst>
              <a:ext uri="{FF2B5EF4-FFF2-40B4-BE49-F238E27FC236}">
                <a16:creationId xmlns:a16="http://schemas.microsoft.com/office/drawing/2014/main" id="{2BBC9937-DD73-AF45-BC4E-6B8096A0A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6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pic>
        <p:nvPicPr>
          <p:cNvPr id="2" name="Audio 1">
            <a:hlinkClick r:id="" action="ppaction://media"/>
            <a:extLst>
              <a:ext uri="{FF2B5EF4-FFF2-40B4-BE49-F238E27FC236}">
                <a16:creationId xmlns:a16="http://schemas.microsoft.com/office/drawing/2014/main" id="{87A6DB57-43E7-D94F-990E-809F1ED310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94893037"/>
      </p:ext>
    </p:extLst>
  </p:cSld>
  <p:clrMapOvr>
    <a:masterClrMapping/>
  </p:clrMapOvr>
  <mc:AlternateContent xmlns:mc="http://schemas.openxmlformats.org/markup-compatibility/2006">
    <mc:Choice xmlns:p14="http://schemas.microsoft.com/office/powerpoint/2010/main" Requires="p14">
      <p:transition spd="slow" p14:dur="2000" advTm="15279"/>
    </mc:Choice>
    <mc:Fallback>
      <p:transition spd="slow" advTm="1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774700" y="0"/>
            <a:ext cx="7593013" cy="6858000"/>
          </a:xfrm>
          <a:prstGeom prst="rect">
            <a:avLst/>
          </a:prstGeom>
          <a:noFill/>
          <a:ln>
            <a:noFill/>
          </a:ln>
        </p:spPr>
      </p:pic>
      <p:pic>
        <p:nvPicPr>
          <p:cNvPr id="3" name="Audio 2">
            <a:hlinkClick r:id="" action="ppaction://media"/>
            <a:extLst>
              <a:ext uri="{FF2B5EF4-FFF2-40B4-BE49-F238E27FC236}">
                <a16:creationId xmlns:a16="http://schemas.microsoft.com/office/drawing/2014/main" id="{7AD15C26-9989-2247-89DB-AB59CBF0ED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84974035"/>
      </p:ext>
    </p:extLst>
  </p:cSld>
  <p:clrMapOvr>
    <a:masterClrMapping/>
  </p:clrMapOvr>
  <mc:AlternateContent xmlns:mc="http://schemas.openxmlformats.org/markup-compatibility/2006">
    <mc:Choice xmlns:p14="http://schemas.microsoft.com/office/powerpoint/2010/main" Requires="p14">
      <p:transition spd="slow" p14:dur="2000" advTm="130642"/>
    </mc:Choice>
    <mc:Fallback>
      <p:transition spd="slow" advTm="13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2" name="Audio 1">
            <a:hlinkClick r:id="" action="ppaction://media"/>
            <a:extLst>
              <a:ext uri="{FF2B5EF4-FFF2-40B4-BE49-F238E27FC236}">
                <a16:creationId xmlns:a16="http://schemas.microsoft.com/office/drawing/2014/main" id="{B3F0BFD9-83EF-8942-9FA0-A8DAFF96E8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83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FOGLIETTO  ANTERIORE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FOGLIETTO POSTERIORE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pic>
        <p:nvPicPr>
          <p:cNvPr id="2" name="Audio 1">
            <a:hlinkClick r:id="" action="ppaction://media"/>
            <a:extLst>
              <a:ext uri="{FF2B5EF4-FFF2-40B4-BE49-F238E27FC236}">
                <a16:creationId xmlns:a16="http://schemas.microsoft.com/office/drawing/2014/main" id="{E1002D71-FF79-C44B-80D2-9D886EE486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50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pic>
        <p:nvPicPr>
          <p:cNvPr id="2" name="Audio 1">
            <a:hlinkClick r:id="" action="ppaction://media"/>
            <a:extLst>
              <a:ext uri="{FF2B5EF4-FFF2-40B4-BE49-F238E27FC236}">
                <a16:creationId xmlns:a16="http://schemas.microsoft.com/office/drawing/2014/main" id="{0AC89CBB-F836-574C-AF43-7987042E4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72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41000"/>
                    </a14:imgEffect>
                  </a14:imgLayer>
                </a14:imgProps>
              </a:ext>
              <a:ext uri="{28A0092B-C50C-407E-A947-70E740481C1C}">
                <a14:useLocalDpi xmlns:a14="http://schemas.microsoft.com/office/drawing/2010/main" val="0"/>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CC5A666C-386C-1343-BEFF-FB01077003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90274821"/>
      </p:ext>
    </p:extLst>
  </p:cSld>
  <p:clrMapOvr>
    <a:masterClrMapping/>
  </p:clrMapOvr>
  <p:transition spd="med" advTm="248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7525</TotalTime>
  <Words>779</Words>
  <Application>Microsoft Macintosh PowerPoint</Application>
  <PresentationFormat>Presentazione su schermo (4:3)</PresentationFormat>
  <Paragraphs>104</Paragraphs>
  <Slides>21</Slides>
  <Notes>14</Notes>
  <HiddenSlides>0</HiddenSlides>
  <MMClips>21</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21</vt:i4>
      </vt:variant>
    </vt:vector>
  </HeadingPairs>
  <TitlesOfParts>
    <vt:vector size="34" baseType="lpstr">
      <vt:lpstr>Microsoft YaHei</vt:lpstr>
      <vt:lpstr>Arial</vt:lpstr>
      <vt:lpstr>Arial Black</vt:lpstr>
      <vt:lpstr>Chalkboard</vt:lpstr>
      <vt:lpstr>Chalkboard SE</vt:lpstr>
      <vt:lpstr>Chalkduster</vt:lpstr>
      <vt:lpstr>Comic Sans MS</vt:lpstr>
      <vt:lpstr>Copperplate</vt:lpstr>
      <vt:lpstr>Copperplate Gothic Bold</vt:lpstr>
      <vt:lpstr>Gurmukhi MN</vt:lpstr>
      <vt:lpstr>Lucida Sans Unicode</vt:lpstr>
      <vt:lpstr>Times New Roman</vt:lpstr>
      <vt:lpstr>Tema di Office</vt:lpstr>
      <vt:lpstr>SISTEMA  URINARIO Sistema Uropoietico e Sistema Urinifero (Vie Urinarie)</vt:lpstr>
      <vt:lpstr>Presentazione standard di PowerPoint</vt:lpstr>
      <vt:lpstr>SISTEMA URINARIO</vt:lpstr>
      <vt:lpstr>R  E  N  E Sistema Uropoietico</vt:lpstr>
      <vt:lpstr>Presentazione standard di PowerPoint</vt:lpstr>
      <vt:lpstr>RENE: GENERALITA’ TOPOGRAFICHE</vt:lpstr>
      <vt:lpstr>RENE: MEZZI di FISSITA’</vt:lpstr>
      <vt:lpstr>RENE: PEDUNCOLO VASCOLARE</vt:lpstr>
      <vt:lpstr>FASCIA PERIRENALE</vt:lpstr>
      <vt:lpstr>RENE: FASCIA PERIRENALE e  TESSUTO ADIPOSO</vt:lpstr>
      <vt:lpstr>RENE: RIFERIMENTI MORFOLOGICI</vt:lpstr>
      <vt:lpstr>RENE RAPPORTI PARETE ADDOMINALE POSTERIORE</vt:lpstr>
      <vt:lpstr>RENE: PRINCIPALI RAPPORTI</vt:lpstr>
      <vt:lpstr>RENE: RAPPORTI ANTERIORI</vt:lpstr>
      <vt:lpstr>RENE: PRINCIPALI RAPPORTI</vt:lpstr>
      <vt:lpstr>SEZIONE  FRONTALE</vt:lpstr>
      <vt:lpstr>ILO e SENO RENALE</vt:lpstr>
      <vt:lpstr>SEZIONE  FRONTALE</vt:lpstr>
      <vt:lpstr>CORTICALE , MIDOLLARE e LOBI RENALI</vt:lpstr>
      <vt:lpstr>RENE: ASPETTI STRUTTURALI in  SEZIONE FRONTALE </vt:lpstr>
      <vt:lpstr>RAGGI MIDOLLARI e LOBULI</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459</cp:revision>
  <cp:lastPrinted>2020-02-21T08:17:47Z</cp:lastPrinted>
  <dcterms:created xsi:type="dcterms:W3CDTF">2001-04-16T09:29:16Z</dcterms:created>
  <dcterms:modified xsi:type="dcterms:W3CDTF">2020-04-27T13:15:36Z</dcterms:modified>
</cp:coreProperties>
</file>