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sldIdLst>
    <p:sldId id="315" r:id="rId2"/>
    <p:sldId id="263" r:id="rId3"/>
    <p:sldId id="322" r:id="rId4"/>
    <p:sldId id="264" r:id="rId5"/>
    <p:sldId id="326" r:id="rId6"/>
    <p:sldId id="265" r:id="rId7"/>
    <p:sldId id="345" r:id="rId8"/>
    <p:sldId id="327" r:id="rId9"/>
    <p:sldId id="32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868"/>
    <p:restoredTop sz="94715"/>
  </p:normalViewPr>
  <p:slideViewPr>
    <p:cSldViewPr>
      <p:cViewPr varScale="1">
        <p:scale>
          <a:sx n="122" d="100"/>
          <a:sy n="122" d="100"/>
        </p:scale>
        <p:origin x="146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4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260F712B-81E6-4D59-BFA8-0CF0B6492A5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B4F94A-6F02-454C-B5E9-F46B51164BF2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DFA061-9797-458B-8D0E-B401E9C834BD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238BFE-3BA3-401D-A60D-72D476A5CAA5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4F29C2-D38D-4073-8BB6-523E1BCFC997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DB93D5-584A-4914-85CB-495593CCDF4E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CE2725-743F-4E30-803F-B5DAF8B973A1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D6AE9C-A9F0-4876-BD4F-6993AA2B9F51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EC5563-836E-4212-B94E-EA983B6E677D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501024-77F7-447C-B3B3-5327EB91AEFC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6AF3C1-3AB2-425B-B0AE-A9105B895CE4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F0F15D8-6B64-4263-BC87-C5F03877A2F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689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247D5E-627D-4906-B9FA-5C049DB4E8C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592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4816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4816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A2A69C-B54B-4CF8-9297-5C703EE69B0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2011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197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8413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7002931E-A697-4956-BB6A-D965FCE4251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1656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CEA60C6C-89F5-E24A-8C8A-2F45C6950E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FB0D7FD-40C6-D445-9074-3CC294B73B0A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13C28F97-38B2-214B-83A1-BCD06F32050E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426694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E4D69E-F511-49F5-A590-7915DD39D4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494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2ADABC-99E6-4F34-84F2-F54CCE02B5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32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3A44EF4-266E-48AA-A1D7-AD8FA44536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387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79267A-B4F4-4C02-BD30-60477FFF2A5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748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57D0C5F-0F8A-4EBE-B490-0BB8CB06551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818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FF59963-797B-47AC-8FAD-2CD5F2DD97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09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D7911F-2767-4824-BB92-A22EF781E7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445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6331B5-C66E-4756-B591-B5EF221D62A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338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fld id="{30F0AC95-8D04-4C71-81F9-D0090EC9427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olo 1">
            <a:extLst>
              <a:ext uri="{FF2B5EF4-FFF2-40B4-BE49-F238E27FC236}">
                <a16:creationId xmlns:a16="http://schemas.microsoft.com/office/drawing/2014/main" id="{9F7309DE-51BA-4B7A-A4DD-0A4D42BE3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URINARIO</a:t>
            </a:r>
            <a:b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Uropoietico e Sistema Urinifero (Vie Urinarie)</a:t>
            </a:r>
          </a:p>
        </p:txBody>
      </p:sp>
      <p:pic>
        <p:nvPicPr>
          <p:cNvPr id="4" name="Segnaposto contenuto 3" descr="2601.gif">
            <a:extLst>
              <a:ext uri="{FF2B5EF4-FFF2-40B4-BE49-F238E27FC236}">
                <a16:creationId xmlns:a16="http://schemas.microsoft.com/office/drawing/2014/main" id="{9266F6BD-4A91-4A50-8C18-F148631F1E7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t="8953" r="50130" b="53670"/>
          <a:stretch/>
        </p:blipFill>
        <p:spPr>
          <a:xfrm>
            <a:off x="2979317" y="3602038"/>
            <a:ext cx="2914861" cy="306732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CB8A8E-6A88-504B-8FE1-9B483ECF1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5"/>
    </mc:Choice>
    <mc:Fallback xmlns="">
      <p:transition spd="slow" advTm="5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802"/>
            <a:ext cx="91440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NEFRONE</a:t>
            </a:r>
            <a:b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LOCALIZZAZIONE DELLE DIVERSE COMPONENTI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4" t="8820"/>
          <a:stretch>
            <a:fillRect/>
          </a:stretch>
        </p:blipFill>
        <p:spPr bwMode="auto">
          <a:xfrm>
            <a:off x="0" y="1460500"/>
            <a:ext cx="2632075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3254" t="88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32075" y="980728"/>
            <a:ext cx="6443662" cy="594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 NEFRONI si definiscono: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v"/>
            </a:pPr>
            <a:r>
              <a:rPr lang="it-IT" alt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CORTICALI, se il loro CORPUSCOLO si trova in vicinanza della capsula dell’ organo;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v"/>
            </a:pPr>
            <a:r>
              <a:rPr lang="it-IT" alt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JUXTAMIDOLLARI, quando il loro CORPUSCOLO si trova vicino al limite della MIDOLLARE.</a:t>
            </a:r>
          </a:p>
          <a:p>
            <a:pPr>
              <a:buClrTx/>
              <a:buFontTx/>
              <a:buNone/>
            </a:pPr>
            <a:endParaRPr lang="it-IT" altLang="it-IT" sz="20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 CORPUSCOLI RENALI si trovano </a:t>
            </a:r>
            <a:r>
              <a:rPr lang="it-IT" altLang="it-IT" sz="2000" b="1" u="sng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SEMPRE</a:t>
            </a:r>
            <a:r>
              <a:rPr lang="it-IT" alt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nella CORTICALE</a:t>
            </a:r>
          </a:p>
          <a:p>
            <a:pPr>
              <a:buClrTx/>
              <a:buFontTx/>
              <a:buNone/>
            </a:pPr>
            <a:endParaRPr lang="it-IT" altLang="it-IT" sz="20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 TUBULI PROSSIMALI e DISTALI si trovano variamente estesi sia nella CORTICALE sia nella MIDOLLARE.</a:t>
            </a:r>
          </a:p>
          <a:p>
            <a:pPr>
              <a:buClrTx/>
              <a:buFontTx/>
              <a:buNone/>
            </a:pPr>
            <a:endParaRPr lang="it-IT" altLang="it-IT" sz="20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L’ ANSA DI HENLE è PIU’ LUNGA nei NEFRONI JUXTAMIDOLLARI che in quelli CORTICALI. Si trova comunque nella MIDOLLARE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19CC02-54F6-2044-97C7-DCE569EC4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503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3975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CORPUSCOLO  RENALE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7879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859338" y="692150"/>
            <a:ext cx="4284662" cy="378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di forma SFERICA</a:t>
            </a:r>
          </a:p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Presenta un POLO VASCOLARE (Arteriole AFFERENTE ed EFFERENTE) ed un POLO URINIFERO (Tubulo Prossimale del Nefrone)</a:t>
            </a:r>
          </a:p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Al suo interno contiene il GOMERULO ARTERIOSO, che è un MICROCIRCOLO interposto tra due ARTERIOLE (AFFERENTE ed EFFERENTE), da cui il nome di RETE MIRABILE ARTERIOSA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-9311" y="4482815"/>
            <a:ext cx="9144000" cy="212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rivestito dalla CAPSULA GLOMERULARE DI BOWMAN costituita da: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FOGLIETTO PARIETALE: Epitelio Pavimentoso Monostratificato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FOGLIETTO VISCERALE, in cui si descrivono i PODOCITI . Tra i due foglietti, c’è lo SPAZIO di BOWMAN dove si riversa la </a:t>
            </a:r>
            <a:r>
              <a:rPr lang="it-IT" altLang="it-IT" sz="22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Preurina</a:t>
            </a:r>
            <a:r>
              <a:rPr lang="it-IT" alt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 dall’ Ultrafiltrazione.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D60E8F-FCF8-854A-BB6B-C7B04B608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21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PODOCITI, CAPILLARI GLOMERULARI </a:t>
            </a:r>
            <a:b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CELLULE del MESANGIO INTRAGLOMERULARE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7"/>
          <a:stretch>
            <a:fillRect/>
          </a:stretch>
        </p:blipFill>
        <p:spPr bwMode="auto">
          <a:xfrm>
            <a:off x="0" y="1052513"/>
            <a:ext cx="4343400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83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00563" y="908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408488" y="1125538"/>
            <a:ext cx="4735512" cy="360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 CAPILLARI GLOMERULARI sono FENESTRATI e forniti di una spessa MEMBRANA BASALE</a:t>
            </a:r>
          </a:p>
          <a:p>
            <a:pPr>
              <a:buClrTx/>
              <a:buFontTx/>
              <a:buNone/>
            </a:pPr>
            <a:r>
              <a:rPr lang="it-IT" alt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 PODOCITI sono forniti di prolungamenti citoplasmatici della loro porzione basale (Processi Primari), da cui si originano i PEDICELLI (Processi Secondari), che si rapportano con le Fenestrature, contribuendo alla MEMBRANA di ULTRAFILTRAZIONE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7313" y="5013325"/>
            <a:ext cx="9056687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Le CELLULE DEL MESANGIO hanno proprietà CONTRATTILI, con cui possono regolare il FLUSSO nei Capillari. Inoltre, hanno proprietà FAGOCITARIE per molecole eventualmente “intrappolate” nella Membrana di Ultrafiltrazione.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91EDD2-0E0C-9D4B-9D1D-1F57585BD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8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683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RAPPORTO tra i CAPILLARI GLOMERULARI 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ed i PODOCITI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1733" r="1166"/>
          <a:stretch>
            <a:fillRect/>
          </a:stretch>
        </p:blipFill>
        <p:spPr bwMode="auto">
          <a:xfrm>
            <a:off x="611188" y="1196975"/>
            <a:ext cx="7993062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600" t="1733" r="11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015EA2-66A0-AE45-8D0A-64B5F4476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55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0" y="228600"/>
            <a:ext cx="4572000" cy="914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CORPUSCOLI  RENALI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2205038"/>
            <a:ext cx="4522787" cy="4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b="3444"/>
          <a:stretch>
            <a:fillRect/>
          </a:stretch>
        </p:blipFill>
        <p:spPr bwMode="auto">
          <a:xfrm>
            <a:off x="0" y="0"/>
            <a:ext cx="4549775" cy="46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52" b="34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5813EE-4615-B44A-B966-5A095F767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8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-108520" y="188913"/>
            <a:ext cx="9252520" cy="685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TUBULI DEL NEFRONE e 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TUBULI COLLETTORI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444875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419475" y="981075"/>
            <a:ext cx="5724525" cy="532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TUBULO PROSSIMALE: Epitelio Prismatico (Cubico o Cilindrico Basso) Monostratificato con Microvilli (ORLETTO A SPAZZOLA) e molti MITOCONDRI nella Porzione Basale, localizzati in estroflessioni citoplasmatiche (Epitelio Bacillare con Labirinto Basale)</a:t>
            </a:r>
          </a:p>
          <a:p>
            <a:pPr>
              <a:buClrTx/>
              <a:buFontTx/>
              <a:buNone/>
            </a:pPr>
            <a:endParaRPr lang="it-IT" altLang="it-IT" sz="20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TUBULO DISTALE: Epitelio Prismatico (Cubico o Cilindrico Basso) Monostratificato con POCHI Microvilli e Labirinto Basale. </a:t>
            </a:r>
          </a:p>
          <a:p>
            <a:pPr>
              <a:buClrTx/>
              <a:buFontTx/>
              <a:buNone/>
            </a:pPr>
            <a:endParaRPr lang="it-IT" altLang="it-IT" sz="20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ANSA DI HENLE: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q"/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TRATTI SPESSI DISCENDENTE e ASCENDENTE come Tubulo Distale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q"/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TRATTI SOTTILI DISCENDENTE ed ASCENDENTE: Epitelio Pavimentoso Monostratificato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50825" y="6237288"/>
            <a:ext cx="7281458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TUBULI COLLETTORI: Epitelio Cubico Monostratificato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9B1D83-F0BA-A04B-8C5A-D8F60F7CA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04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344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APPARATO  IUXTAGLOMERULARE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075" y="692696"/>
            <a:ext cx="5076825" cy="5724525"/>
          </a:xfrm>
          <a:ln/>
        </p:spPr>
        <p:txBody>
          <a:bodyPr/>
          <a:lstStyle/>
          <a:p>
            <a:pPr marL="0" indent="0">
              <a:spcBef>
                <a:spcPts val="475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Dispositivo strutturale adibito a registrare la PRESSIONE SANGUIGNA di ULTRAFILTRAZIONE (Cellule </a:t>
            </a:r>
            <a:r>
              <a:rPr lang="it-IT" altLang="it-IT" sz="20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Juxtaglomerulari</a:t>
            </a: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) e la CONCENTRAZIONE di Na</a:t>
            </a:r>
            <a:r>
              <a:rPr lang="it-IT" altLang="it-IT" sz="2000" b="1" baseline="30000" dirty="0">
                <a:solidFill>
                  <a:schemeClr val="tx1"/>
                </a:solidFill>
                <a:latin typeface="Chalkboard SE" panose="03050602040202020205" pitchFamily="66" charset="77"/>
              </a:rPr>
              <a:t>+  </a:t>
            </a: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nell’ URINA DEFINITIVA (Macula Densa)</a:t>
            </a:r>
          </a:p>
          <a:p>
            <a:pPr marL="0" indent="0">
              <a:spcBef>
                <a:spcPts val="475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Consta di:</a:t>
            </a:r>
          </a:p>
          <a:p>
            <a:pPr marL="0" indent="0">
              <a:spcBef>
                <a:spcPts val="475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MACULA DENSA nell’ ambito del TUBULO DISTALE</a:t>
            </a:r>
          </a:p>
          <a:p>
            <a:pPr marL="0" indent="0">
              <a:spcBef>
                <a:spcPts val="475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CELLULE JUXTAGLOMERULARI che fanno parte dell’ Arteriola Afferente (prevalentemente) ed Efferente. Secernono RENINA che attiva l’ ANGIOTENSINOGENO plasmatico</a:t>
            </a:r>
          </a:p>
          <a:p>
            <a:pPr marL="0" indent="0">
              <a:spcBef>
                <a:spcPts val="475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CELLULE del MESANGIO EXTRAGLOMERULARE (CELLULE ILARI): trasmettono “informazioni” tra Macula Densa e Cellule </a:t>
            </a:r>
            <a:r>
              <a:rPr lang="it-IT" altLang="it-IT" sz="20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Juxtaglomerulari</a:t>
            </a:r>
            <a:endParaRPr lang="it-IT" altLang="it-IT" sz="20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3375">
              <a:spcBef>
                <a:spcPts val="475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1900" dirty="0">
              <a:latin typeface="Arial" panose="020B060402020202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484313"/>
            <a:ext cx="39751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6C1C49-D27E-F241-A529-76BA2E3DE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56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08579"/>
            <a:ext cx="8964613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VASI  RENALI </a:t>
            </a:r>
            <a:b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RAMIFICAZIONI SEGMENTALI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99"/>
          <a:stretch>
            <a:fillRect/>
          </a:stretch>
        </p:blipFill>
        <p:spPr bwMode="auto">
          <a:xfrm>
            <a:off x="179388" y="1171575"/>
            <a:ext cx="4824412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 b="415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83568" y="4868863"/>
            <a:ext cx="7992888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L’ ARTERIA RENALE si ramifica nelle ARTERIE SEGMENTALI, per raggiungere la BASE di una PIRAMIDE della MIDOLLARE (tramite l’ Arteria INTERLOBARE), dove diviene ARTERIA ARCUATA o ARCIFORME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7"/>
          <a:stretch>
            <a:fillRect/>
          </a:stretch>
        </p:blipFill>
        <p:spPr bwMode="auto">
          <a:xfrm>
            <a:off x="5435600" y="1125538"/>
            <a:ext cx="34591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34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7885113" y="4437063"/>
            <a:ext cx="863600" cy="287337"/>
          </a:xfrm>
          <a:prstGeom prst="rect">
            <a:avLst/>
          </a:prstGeom>
          <a:noFill/>
          <a:ln w="507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AE078C-7E3F-954C-B408-43D32B8B6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82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0CD3DD-3CF9-8040-8317-9DBDA592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51"/>
            <a:ext cx="9144000" cy="972377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 DEL RENE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C33F12-4475-4D44-9C6E-93C3452C9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5877272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La VASCOLARIZZAZIONE SANGUIFERA è essenziale per la comprensione della struttura intima dell’ organo.</a:t>
            </a:r>
          </a:p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L’ ARTERIA RENALE (ramo pari viscerale dell’ Aorta Addominale) raggiunge l’ ILO e penetra nel SENO RENALE dove si divide nelle ARTERIE SEGMENTALI.</a:t>
            </a:r>
          </a:p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Sempre nel Seno Renale si localizzano le VENE corrispondenti e fuoriesce poi dall’ Ilo dando origine alla VENA RENALE</a:t>
            </a:r>
          </a:p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Il DRENAGGIO LINFATICO è di competenza dei LINFONODI AORTICI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9B3281-3EAB-DA42-AB0E-004E8E47C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4"/>
    </mc:Choice>
    <mc:Fallback xmlns="">
      <p:transition spd="slow" advTm="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4643438" y="188913"/>
            <a:ext cx="4500562" cy="914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RAMIFICAZIONI  VASCOLARI INTRARENALI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02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643438" y="1268413"/>
            <a:ext cx="4500562" cy="421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ARTERIE ARCUATE emettono: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v"/>
            </a:pPr>
            <a:r>
              <a:rPr lang="it-IT" alt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Nella MIDOLLARE le ARTERIE RETTE VERE, che stabiliscono il MICROCIRCOLO della MIDOLLARE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v"/>
            </a:pPr>
            <a:r>
              <a:rPr lang="it-IT" alt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Nella CORTICALE le ARTERIE INTERLOBULARI, che a loro volta danno origine alle ARTERIOLE AFFERENTI al CORPUSCOLO RENALE, dove è contenuto il GLOMERULO ARTERIOSO</a:t>
            </a:r>
            <a:r>
              <a:rPr lang="it-IT" altLang="it-IT" sz="21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87313" y="5445125"/>
            <a:ext cx="9056687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Dal Glomerulo Arterioso si origina l’ ARTERIOLA EFFERENTE, che forma MICROCIRCOLI nella CORTICALE, ma può penetrare nella MIDOLLARE come ARTERIOLA RETTA SPURIA, che contribuisce al MICROCIRCOLO della MIDOLLARE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4E7E1F-C1D9-DC43-A577-1FD5FA29D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90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">
            <a:extLst>
              <a:ext uri="{FF2B5EF4-FFF2-40B4-BE49-F238E27FC236}">
                <a16:creationId xmlns:a16="http://schemas.microsoft.com/office/drawing/2014/main" id="{1F12A2A1-BE85-314B-8735-3171342D6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41300"/>
            <a:ext cx="59023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FDBB6F-249C-2C4A-8E2F-94C4108C7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3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67"/>
    </mc:Choice>
    <mc:Fallback xmlns="">
      <p:transition spd="slow" advTm="9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NEFRONE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76672"/>
            <a:ext cx="3619500" cy="5760739"/>
          </a:xfrm>
          <a:ln/>
        </p:spPr>
        <p:txBody>
          <a:bodyPr/>
          <a:lstStyle/>
          <a:p>
            <a:pPr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Unità MORFOFUNZIONALE del RENE</a:t>
            </a:r>
          </a:p>
          <a:p>
            <a:pPr marL="347663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19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Costituito da:</a:t>
            </a:r>
          </a:p>
          <a:p>
            <a:pPr marL="347663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19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CORPUSCOLO RENALE con GLOMERULO ARTERIOSO racchiuso nella CAPSULA DI BOWMAN</a:t>
            </a:r>
          </a:p>
          <a:p>
            <a:pPr marL="347663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19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TUBULO PROSSIMALE, con PORZIONE CONTORTA e PORZIONE RETTILINEA</a:t>
            </a:r>
          </a:p>
          <a:p>
            <a:pPr marL="347663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19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ANSA DI HENLE con BRACCIO DISCENDENTE e ASCENDENTE</a:t>
            </a:r>
          </a:p>
          <a:p>
            <a:pPr marL="347663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19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TUBULO DISTALE, con PORZIONE RETTILINEA e PORZIONE CONTORTA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b="6076"/>
          <a:stretch>
            <a:fillRect/>
          </a:stretch>
        </p:blipFill>
        <p:spPr bwMode="auto">
          <a:xfrm>
            <a:off x="3681413" y="765175"/>
            <a:ext cx="5462587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24000"/>
                  </a:blip>
                  <a:srcRect l="12253" b="60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5761D1-3D46-094B-9B62-63A238FDC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70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0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0"/>
            <a:ext cx="7131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BA2CA6-6383-224D-BF98-22177D69E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0"/>
    </mc:Choice>
    <mc:Fallback xmlns="">
      <p:transition spd="slow" advTm="13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54C6CB57-783F-9E4D-B9FA-86FC9949A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41300"/>
            <a:ext cx="76168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F23936-099B-AE4E-BD56-F3BA834B5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47"/>
    </mc:Choice>
    <mc:Fallback xmlns="">
      <p:transition spd="slow" advTm="15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47E451-F838-AD45-9350-40F3AAF46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CENNI. FUNZIONALI  SUL NEFRONE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86CFF-EB66-944F-B9A2-62AB00B5D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43491"/>
            <a:ext cx="9036496" cy="5661248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Nel CORPUSCOLO RENALE avviene l’ ULTRAFITRAZIONE con la formazione della </a:t>
            </a:r>
            <a:r>
              <a:rPr lang="it-IT" sz="28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Preurina</a:t>
            </a: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(circa 180 l/giorno …).</a:t>
            </a:r>
          </a:p>
          <a:p>
            <a:endParaRPr 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Nel sistema dei TUBULI (non solo del Nefrone, ma anche nei Dotti Collettori) avviene il RIASSORBIMENTO di almeno il 98% della </a:t>
            </a:r>
            <a:r>
              <a:rPr lang="it-IT" sz="28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Preurina</a:t>
            </a: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, per dar luogo alla URINA DEFINITIVA (circa 1,8-2 l/giorno). Vi avvengono anche meccanismi di SECREZIONE di particolari sostanze (es., Antibiotici).</a:t>
            </a:r>
          </a:p>
          <a:p>
            <a:endParaRPr lang="it-IT" sz="26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51A0D4-F6F1-8840-A047-D3F04F0AD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9"/>
    </mc:Choice>
    <mc:Fallback xmlns="">
      <p:transition spd="slow" advTm="8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7524</TotalTime>
  <Words>767</Words>
  <Application>Microsoft Macintosh PowerPoint</Application>
  <PresentationFormat>Presentazione su schermo (4:3)</PresentationFormat>
  <Paragraphs>77</Paragraphs>
  <Slides>16</Slides>
  <Notes>10</Notes>
  <HiddenSlides>0</HiddenSlides>
  <MMClips>16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7" baseType="lpstr">
      <vt:lpstr>Microsoft YaHei</vt:lpstr>
      <vt:lpstr>ＭＳ Ｐゴシック</vt:lpstr>
      <vt:lpstr>Arial</vt:lpstr>
      <vt:lpstr>Chalkboard SE</vt:lpstr>
      <vt:lpstr>Comic Sans MS</vt:lpstr>
      <vt:lpstr>Copperplate Gothic Bold</vt:lpstr>
      <vt:lpstr>Gurmukhi MN</vt:lpstr>
      <vt:lpstr>Lucida Sans Unicode</vt:lpstr>
      <vt:lpstr>Times New Roman</vt:lpstr>
      <vt:lpstr>Wingdings</vt:lpstr>
      <vt:lpstr>Tema di Office</vt:lpstr>
      <vt:lpstr>SISTEMA  URINARIO Sistema Uropoietico e Sistema Urinifero (Vie Urinarie)</vt:lpstr>
      <vt:lpstr>VASI  RENALI  RAMIFICAZIONI SEGMENTALI</vt:lpstr>
      <vt:lpstr>VASCOLARIZZAZIONE DEL RENE</vt:lpstr>
      <vt:lpstr>RAMIFICAZIONI  VASCOLARI INTRARENALI</vt:lpstr>
      <vt:lpstr>Presentazione standard di PowerPoint</vt:lpstr>
      <vt:lpstr>NEFRONE</vt:lpstr>
      <vt:lpstr>Presentazione standard di PowerPoint</vt:lpstr>
      <vt:lpstr>Presentazione standard di PowerPoint</vt:lpstr>
      <vt:lpstr>CENNI. FUNZIONALI  SUL NEFRONE</vt:lpstr>
      <vt:lpstr>NEFRONE LOCALIZZAZIONE DELLE DIVERSE COMPONENTI</vt:lpstr>
      <vt:lpstr>CORPUSCOLO  RENALE</vt:lpstr>
      <vt:lpstr>PODOCITI, CAPILLARI GLOMERULARI  e CELLULE del MESANGIO INTRAGLOMERULARE</vt:lpstr>
      <vt:lpstr>RAPPORTO tra i CAPILLARI GLOMERULARI  ed i PODOCITI</vt:lpstr>
      <vt:lpstr>CORPUSCOLI  RENALI</vt:lpstr>
      <vt:lpstr>TUBULI DEL NEFRONE e  TUBULI COLLETTORI</vt:lpstr>
      <vt:lpstr>APPARATO  IUXTAGLOMERULARE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VALVOLA ILEO-CECALE  (ILEO-CECO-COLICA)</dc:title>
  <dc:creator>Vittorio Grill</dc:creator>
  <cp:lastModifiedBy>Utente di Microsoft Office</cp:lastModifiedBy>
  <cp:revision>459</cp:revision>
  <cp:lastPrinted>2020-02-21T08:17:47Z</cp:lastPrinted>
  <dcterms:created xsi:type="dcterms:W3CDTF">2001-04-16T09:29:16Z</dcterms:created>
  <dcterms:modified xsi:type="dcterms:W3CDTF">2020-04-27T13:17:14Z</dcterms:modified>
</cp:coreProperties>
</file>