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TM8vV+XjQymSYdFpsHWYUsF7d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52"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4" Type="http://customschemas.google.com/relationships/presentationmetadata" Target="metadata"/><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venir"/>
                <a:ea typeface="Avenir"/>
                <a:cs typeface="Avenir"/>
                <a:sym typeface="Avenir"/>
              </a:defRPr>
            </a:lvl9pPr>
          </a:lstStyle>
          <a:p>
            <a:endParaRPr/>
          </a:p>
        </p:txBody>
      </p:sp>
    </p:spTree>
    <p:extLst>
      <p:ext uri="{BB962C8B-B14F-4D97-AF65-F5344CB8AC3E}">
        <p14:creationId xmlns:p14="http://schemas.microsoft.com/office/powerpoint/2010/main" val="38290700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4f57278f3_2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g74f57278f3_2_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4f57278f3_2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g74f57278f3_2_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3e0a19593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83e0a19593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3e0a19593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83e0a19593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3e0a19593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83e0a19593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3e0a19593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83e0a19593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3e0a19593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83e0a19593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3e0a19593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83e0a19593_0_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74f57278f3_2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2" name="Google Shape;422;g74f57278f3_2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4f57278f3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g74f57278f3_2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4f57278f3_2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4" name="Google Shape;434;g74f57278f3_2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3e0a19593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g83e0a19593_0_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83e0a19593_0_4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g83e0a19593_0_4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83e0a19593_0_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83e0a19593_0_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3e0a19593_0_5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g83e0a19593_0_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3e0a19593_0_5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g83e0a19593_0_5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3e0a19593_0_6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83e0a19593_0_6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3e0a19593_0_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83e0a19593_0_6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83e0a19593_0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g83e0a19593_0_7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3e0a19593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83e0a19593_0_7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83e0a19593_0_8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g83e0a19593_0_8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tx">
  <p:cSld name="TITLE_AND_BODY">
    <p:spTree>
      <p:nvGrpSpPr>
        <p:cNvPr id="1" name="Shape 11"/>
        <p:cNvGrpSpPr/>
        <p:nvPr/>
      </p:nvGrpSpPr>
      <p:grpSpPr>
        <a:xfrm>
          <a:off x="0" y="0"/>
          <a:ext cx="0" cy="0"/>
          <a:chOff x="0" y="0"/>
          <a:chExt cx="0" cy="0"/>
        </a:xfrm>
      </p:grpSpPr>
      <p:sp>
        <p:nvSpPr>
          <p:cNvPr id="12" name="Google Shape;12;p21"/>
          <p:cNvSpPr/>
          <p:nvPr/>
        </p:nvSpPr>
        <p:spPr>
          <a:xfrm>
            <a:off x="558208" y="-1"/>
            <a:ext cx="11167449" cy="2018808"/>
          </a:xfrm>
          <a:prstGeom prst="rect">
            <a:avLst/>
          </a:prstGeom>
          <a:solidFill>
            <a:srgbClr val="FFFFFF"/>
          </a:solidFill>
          <a:ln w="9525" cap="flat" cmpd="sng">
            <a:solidFill>
              <a:srgbClr val="F0EAE5"/>
            </a:solidFill>
            <a:prstDash val="solid"/>
            <a:miter lim="8000"/>
            <a:headEnd type="none" w="sm" len="sm"/>
            <a:tailEnd type="none" w="sm" len="sm"/>
          </a:ln>
          <a:effectLst>
            <a:outerShdw blurRad="50800" dist="38100" dir="2700000" rotWithShape="0">
              <a:srgbClr val="D9D9D9">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 name="Google Shape;13;p21"/>
          <p:cNvSpPr/>
          <p:nvPr/>
        </p:nvSpPr>
        <p:spPr>
          <a:xfrm>
            <a:off x="566927" y="0"/>
            <a:ext cx="11155682" cy="2011679"/>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 name="Google Shape;14;p21"/>
          <p:cNvSpPr/>
          <p:nvPr/>
        </p:nvSpPr>
        <p:spPr>
          <a:xfrm>
            <a:off x="498833" y="787351"/>
            <a:ext cx="128017" cy="70409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 name="Google Shape;15;p21"/>
          <p:cNvSpPr txBox="1">
            <a:spLocks noGrp="1"/>
          </p:cNvSpPr>
          <p:nvPr>
            <p:ph type="title"/>
          </p:nvPr>
        </p:nvSpPr>
        <p:spPr>
          <a:xfrm>
            <a:off x="1115567" y="548640"/>
            <a:ext cx="10168130" cy="117957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4000"/>
              <a:buFont typeface="Avenir"/>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6" name="Google Shape;16;p21"/>
          <p:cNvSpPr txBox="1">
            <a:spLocks noGrp="1"/>
          </p:cNvSpPr>
          <p:nvPr>
            <p:ph type="body" idx="1"/>
          </p:nvPr>
        </p:nvSpPr>
        <p:spPr>
          <a:xfrm>
            <a:off x="1115567" y="2478023"/>
            <a:ext cx="10168130" cy="3694177"/>
          </a:xfrm>
          <a:prstGeom prst="rect">
            <a:avLst/>
          </a:prstGeom>
          <a:noFill/>
          <a:ln>
            <a:noFill/>
          </a:ln>
        </p:spPr>
        <p:txBody>
          <a:bodyPr spcFirstLastPara="1" wrap="square" lIns="45700" tIns="45700" rIns="45700" bIns="45700" anchor="t" anchorCtr="0">
            <a:normAutofit/>
          </a:bodyPr>
          <a:lstStyle>
            <a:lvl1pPr marL="457200" lvl="0" indent="-342900" algn="l">
              <a:lnSpc>
                <a:spcPct val="110000"/>
              </a:lnSpc>
              <a:spcBef>
                <a:spcPts val="1000"/>
              </a:spcBef>
              <a:spcAft>
                <a:spcPts val="0"/>
              </a:spcAft>
              <a:buClr>
                <a:srgbClr val="000000"/>
              </a:buClr>
              <a:buSzPts val="1800"/>
              <a:buChar char="•"/>
              <a:defRPr/>
            </a:lvl1pPr>
            <a:lvl2pPr marL="914400" lvl="1" indent="-342900" algn="l">
              <a:lnSpc>
                <a:spcPct val="110000"/>
              </a:lnSpc>
              <a:spcBef>
                <a:spcPts val="1000"/>
              </a:spcBef>
              <a:spcAft>
                <a:spcPts val="0"/>
              </a:spcAft>
              <a:buClr>
                <a:srgbClr val="000000"/>
              </a:buClr>
              <a:buSzPts val="1800"/>
              <a:buChar char="•"/>
              <a:defRPr/>
            </a:lvl2pPr>
            <a:lvl3pPr marL="1371600" lvl="2" indent="-342900" algn="l">
              <a:lnSpc>
                <a:spcPct val="110000"/>
              </a:lnSpc>
              <a:spcBef>
                <a:spcPts val="1000"/>
              </a:spcBef>
              <a:spcAft>
                <a:spcPts val="0"/>
              </a:spcAft>
              <a:buClr>
                <a:srgbClr val="000000"/>
              </a:buClr>
              <a:buSzPts val="1800"/>
              <a:buChar char="•"/>
              <a:defRPr/>
            </a:lvl3pPr>
            <a:lvl4pPr marL="1828800" lvl="3" indent="-342900" algn="l">
              <a:lnSpc>
                <a:spcPct val="110000"/>
              </a:lnSpc>
              <a:spcBef>
                <a:spcPts val="1000"/>
              </a:spcBef>
              <a:spcAft>
                <a:spcPts val="0"/>
              </a:spcAft>
              <a:buClr>
                <a:srgbClr val="000000"/>
              </a:buClr>
              <a:buSzPts val="1800"/>
              <a:buChar char="•"/>
              <a:defRPr/>
            </a:lvl4pPr>
            <a:lvl5pPr marL="2286000" lvl="4" indent="-342900" algn="l">
              <a:lnSpc>
                <a:spcPct val="110000"/>
              </a:lnSpc>
              <a:spcBef>
                <a:spcPts val="1000"/>
              </a:spcBef>
              <a:spcAft>
                <a:spcPts val="0"/>
              </a:spcAft>
              <a:buClr>
                <a:srgbClr val="000000"/>
              </a:buClr>
              <a:buSzPts val="1800"/>
              <a:buChar char="•"/>
              <a:defRPr/>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17" name="Google Shape;17;p21"/>
          <p:cNvSpPr txBox="1">
            <a:spLocks noGrp="1"/>
          </p:cNvSpPr>
          <p:nvPr>
            <p:ph type="sldNum" idx="12"/>
          </p:nvPr>
        </p:nvSpPr>
        <p:spPr>
          <a:xfrm>
            <a:off x="11010040" y="6404292"/>
            <a:ext cx="273656"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46"/>
        <p:cNvGrpSpPr/>
        <p:nvPr/>
      </p:nvGrpSpPr>
      <p:grpSpPr>
        <a:xfrm>
          <a:off x="0" y="0"/>
          <a:ext cx="0" cy="0"/>
          <a:chOff x="0" y="0"/>
          <a:chExt cx="0" cy="0"/>
        </a:xfrm>
      </p:grpSpPr>
      <p:sp>
        <p:nvSpPr>
          <p:cNvPr id="47" name="Google Shape;47;g83e0a19593_0_726"/>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efault 0">
  <p:cSld name="Default 0">
    <p:bg>
      <p:bgPr>
        <a:solidFill>
          <a:srgbClr val="000000"/>
        </a:solidFill>
        <a:effectLst/>
      </p:bgPr>
    </p:bg>
    <p:spTree>
      <p:nvGrpSpPr>
        <p:cNvPr id="1" name="Shape 48"/>
        <p:cNvGrpSpPr/>
        <p:nvPr/>
      </p:nvGrpSpPr>
      <p:grpSpPr>
        <a:xfrm>
          <a:off x="0" y="0"/>
          <a:ext cx="0" cy="0"/>
          <a:chOff x="0" y="0"/>
          <a:chExt cx="0" cy="0"/>
        </a:xfrm>
      </p:grpSpPr>
      <p:sp>
        <p:nvSpPr>
          <p:cNvPr id="49" name="Google Shape;49;p2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50"/>
        <p:cNvGrpSpPr/>
        <p:nvPr/>
      </p:nvGrpSpPr>
      <p:grpSpPr>
        <a:xfrm>
          <a:off x="0" y="0"/>
          <a:ext cx="0" cy="0"/>
          <a:chOff x="0" y="0"/>
          <a:chExt cx="0" cy="0"/>
        </a:xfrm>
      </p:grpSpPr>
      <p:sp>
        <p:nvSpPr>
          <p:cNvPr id="51" name="Google Shape;51;p25"/>
          <p:cNvSpPr/>
          <p:nvPr/>
        </p:nvSpPr>
        <p:spPr>
          <a:xfrm>
            <a:off x="558210" y="4981421"/>
            <a:ext cx="11134957" cy="822961"/>
          </a:xfrm>
          <a:prstGeom prst="rect">
            <a:avLst/>
          </a:prstGeom>
          <a:solidFill>
            <a:srgbClr val="FFFFFF"/>
          </a:solidFill>
          <a:ln w="12700" cap="flat" cmpd="sng">
            <a:solidFill>
              <a:srgbClr val="F0EAE5"/>
            </a:solidFill>
            <a:prstDash val="solid"/>
            <a:miter lim="8000"/>
            <a:headEnd type="none" w="sm" len="sm"/>
            <a:tailEnd type="none" w="sm" len="sm"/>
          </a:ln>
          <a:effectLst>
            <a:outerShdw blurRad="50800" dist="38100" dir="2700000" rotWithShape="0">
              <a:srgbClr val="D9D9D9">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 name="Google Shape;52;p25"/>
          <p:cNvSpPr/>
          <p:nvPr/>
        </p:nvSpPr>
        <p:spPr>
          <a:xfrm>
            <a:off x="498833" y="5118580"/>
            <a:ext cx="146305" cy="548641"/>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 name="Google Shape;53;p25"/>
          <p:cNvSpPr txBox="1">
            <a:spLocks noGrp="1"/>
          </p:cNvSpPr>
          <p:nvPr>
            <p:ph type="title"/>
          </p:nvPr>
        </p:nvSpPr>
        <p:spPr>
          <a:xfrm>
            <a:off x="557783" y="640080"/>
            <a:ext cx="10890506" cy="411480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600"/>
              <a:buFont typeface="Avenir"/>
              <a:buNone/>
              <a:defRPr sz="66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4" name="Google Shape;54;p25"/>
          <p:cNvSpPr txBox="1">
            <a:spLocks noGrp="1"/>
          </p:cNvSpPr>
          <p:nvPr>
            <p:ph type="body" idx="1"/>
          </p:nvPr>
        </p:nvSpPr>
        <p:spPr>
          <a:xfrm>
            <a:off x="841247" y="5102352"/>
            <a:ext cx="10607042" cy="585217"/>
          </a:xfrm>
          <a:prstGeom prst="rect">
            <a:avLst/>
          </a:prstGeom>
          <a:noFill/>
          <a:ln>
            <a:noFill/>
          </a:ln>
        </p:spPr>
        <p:txBody>
          <a:bodyPr spcFirstLastPara="1" wrap="square" lIns="45700" tIns="45700" rIns="45700" bIns="45700" anchor="ctr" anchorCtr="0">
            <a:normAutofit/>
          </a:bodyPr>
          <a:lstStyle>
            <a:lvl1pPr marL="457200" lvl="0" indent="-228600" algn="l">
              <a:lnSpc>
                <a:spcPct val="110000"/>
              </a:lnSpc>
              <a:spcBef>
                <a:spcPts val="1000"/>
              </a:spcBef>
              <a:spcAft>
                <a:spcPts val="0"/>
              </a:spcAft>
              <a:buClr>
                <a:srgbClr val="000000"/>
              </a:buClr>
              <a:buSzPts val="2000"/>
              <a:buFont typeface="Avenir"/>
              <a:buNone/>
              <a:defRPr sz="2000"/>
            </a:lvl1pPr>
            <a:lvl2pPr marL="914400" lvl="1" indent="-228600" algn="l">
              <a:lnSpc>
                <a:spcPct val="110000"/>
              </a:lnSpc>
              <a:spcBef>
                <a:spcPts val="1000"/>
              </a:spcBef>
              <a:spcAft>
                <a:spcPts val="0"/>
              </a:spcAft>
              <a:buClr>
                <a:srgbClr val="000000"/>
              </a:buClr>
              <a:buSzPts val="2000"/>
              <a:buFont typeface="Avenir"/>
              <a:buNone/>
              <a:defRPr sz="2000"/>
            </a:lvl2pPr>
            <a:lvl3pPr marL="1371600" lvl="2" indent="-228600" algn="l">
              <a:lnSpc>
                <a:spcPct val="110000"/>
              </a:lnSpc>
              <a:spcBef>
                <a:spcPts val="1000"/>
              </a:spcBef>
              <a:spcAft>
                <a:spcPts val="0"/>
              </a:spcAft>
              <a:buClr>
                <a:srgbClr val="000000"/>
              </a:buClr>
              <a:buSzPts val="2000"/>
              <a:buFont typeface="Avenir"/>
              <a:buNone/>
              <a:defRPr sz="2000"/>
            </a:lvl3pPr>
            <a:lvl4pPr marL="1828800" lvl="3" indent="-228600" algn="l">
              <a:lnSpc>
                <a:spcPct val="110000"/>
              </a:lnSpc>
              <a:spcBef>
                <a:spcPts val="1000"/>
              </a:spcBef>
              <a:spcAft>
                <a:spcPts val="0"/>
              </a:spcAft>
              <a:buClr>
                <a:srgbClr val="000000"/>
              </a:buClr>
              <a:buSzPts val="2000"/>
              <a:buFont typeface="Avenir"/>
              <a:buNone/>
              <a:defRPr sz="2000"/>
            </a:lvl4pPr>
            <a:lvl5pPr marL="2286000" lvl="4" indent="-228600" algn="l">
              <a:lnSpc>
                <a:spcPct val="110000"/>
              </a:lnSpc>
              <a:spcBef>
                <a:spcPts val="1000"/>
              </a:spcBef>
              <a:spcAft>
                <a:spcPts val="0"/>
              </a:spcAft>
              <a:buClr>
                <a:srgbClr val="000000"/>
              </a:buClr>
              <a:buSzPts val="2000"/>
              <a:buFont typeface="Avenir"/>
              <a:buNone/>
              <a:defRPr sz="2000"/>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55" name="Google Shape;55;p25"/>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56"/>
        <p:cNvGrpSpPr/>
        <p:nvPr/>
      </p:nvGrpSpPr>
      <p:grpSpPr>
        <a:xfrm>
          <a:off x="0" y="0"/>
          <a:ext cx="0" cy="0"/>
          <a:chOff x="0" y="0"/>
          <a:chExt cx="0" cy="0"/>
        </a:xfrm>
      </p:grpSpPr>
      <p:sp>
        <p:nvSpPr>
          <p:cNvPr id="57" name="Google Shape;57;p26"/>
          <p:cNvSpPr/>
          <p:nvPr/>
        </p:nvSpPr>
        <p:spPr>
          <a:xfrm>
            <a:off x="558208" y="-1"/>
            <a:ext cx="11167449" cy="2018808"/>
          </a:xfrm>
          <a:prstGeom prst="rect">
            <a:avLst/>
          </a:prstGeom>
          <a:solidFill>
            <a:srgbClr val="FFFFFF"/>
          </a:solidFill>
          <a:ln w="9525" cap="flat" cmpd="sng">
            <a:solidFill>
              <a:srgbClr val="F0EAE5"/>
            </a:solidFill>
            <a:prstDash val="solid"/>
            <a:miter lim="8000"/>
            <a:headEnd type="none" w="sm" len="sm"/>
            <a:tailEnd type="none" w="sm" len="sm"/>
          </a:ln>
          <a:effectLst>
            <a:outerShdw blurRad="50800" dist="38100" dir="2700000" rotWithShape="0">
              <a:srgbClr val="D9D9D9">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 name="Google Shape;58;p26"/>
          <p:cNvSpPr/>
          <p:nvPr/>
        </p:nvSpPr>
        <p:spPr>
          <a:xfrm>
            <a:off x="566927" y="0"/>
            <a:ext cx="11155682" cy="2011679"/>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 name="Google Shape;59;p26"/>
          <p:cNvSpPr/>
          <p:nvPr/>
        </p:nvSpPr>
        <p:spPr>
          <a:xfrm>
            <a:off x="498833" y="787351"/>
            <a:ext cx="128017" cy="70409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 name="Google Shape;60;p26"/>
          <p:cNvSpPr txBox="1">
            <a:spLocks noGrp="1"/>
          </p:cNvSpPr>
          <p:nvPr>
            <p:ph type="title"/>
          </p:nvPr>
        </p:nvSpPr>
        <p:spPr>
          <a:xfrm>
            <a:off x="1115567" y="548640"/>
            <a:ext cx="10168130" cy="117957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4000"/>
              <a:buFont typeface="Avenir"/>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1" name="Google Shape;61;p26"/>
          <p:cNvSpPr txBox="1">
            <a:spLocks noGrp="1"/>
          </p:cNvSpPr>
          <p:nvPr>
            <p:ph type="body" idx="1"/>
          </p:nvPr>
        </p:nvSpPr>
        <p:spPr>
          <a:xfrm>
            <a:off x="1115567" y="2478023"/>
            <a:ext cx="4937761" cy="3694177"/>
          </a:xfrm>
          <a:prstGeom prst="rect">
            <a:avLst/>
          </a:prstGeom>
          <a:noFill/>
          <a:ln>
            <a:noFill/>
          </a:ln>
        </p:spPr>
        <p:txBody>
          <a:bodyPr spcFirstLastPara="1" wrap="square" lIns="45700" tIns="45700" rIns="45700" bIns="45700" anchor="t" anchorCtr="0">
            <a:normAutofit/>
          </a:bodyPr>
          <a:lstStyle>
            <a:lvl1pPr marL="457200" lvl="0" indent="-342900" algn="l">
              <a:lnSpc>
                <a:spcPct val="110000"/>
              </a:lnSpc>
              <a:spcBef>
                <a:spcPts val="1000"/>
              </a:spcBef>
              <a:spcAft>
                <a:spcPts val="0"/>
              </a:spcAft>
              <a:buClr>
                <a:srgbClr val="000000"/>
              </a:buClr>
              <a:buSzPts val="1800"/>
              <a:buChar char="•"/>
              <a:defRPr/>
            </a:lvl1pPr>
            <a:lvl2pPr marL="914400" lvl="1" indent="-342900" algn="l">
              <a:lnSpc>
                <a:spcPct val="110000"/>
              </a:lnSpc>
              <a:spcBef>
                <a:spcPts val="1000"/>
              </a:spcBef>
              <a:spcAft>
                <a:spcPts val="0"/>
              </a:spcAft>
              <a:buClr>
                <a:srgbClr val="000000"/>
              </a:buClr>
              <a:buSzPts val="1800"/>
              <a:buChar char="•"/>
              <a:defRPr/>
            </a:lvl2pPr>
            <a:lvl3pPr marL="1371600" lvl="2" indent="-342900" algn="l">
              <a:lnSpc>
                <a:spcPct val="110000"/>
              </a:lnSpc>
              <a:spcBef>
                <a:spcPts val="1000"/>
              </a:spcBef>
              <a:spcAft>
                <a:spcPts val="0"/>
              </a:spcAft>
              <a:buClr>
                <a:srgbClr val="000000"/>
              </a:buClr>
              <a:buSzPts val="1800"/>
              <a:buChar char="•"/>
              <a:defRPr/>
            </a:lvl3pPr>
            <a:lvl4pPr marL="1828800" lvl="3" indent="-342900" algn="l">
              <a:lnSpc>
                <a:spcPct val="110000"/>
              </a:lnSpc>
              <a:spcBef>
                <a:spcPts val="1000"/>
              </a:spcBef>
              <a:spcAft>
                <a:spcPts val="0"/>
              </a:spcAft>
              <a:buClr>
                <a:srgbClr val="000000"/>
              </a:buClr>
              <a:buSzPts val="1800"/>
              <a:buChar char="•"/>
              <a:defRPr/>
            </a:lvl4pPr>
            <a:lvl5pPr marL="2286000" lvl="4" indent="-342900" algn="l">
              <a:lnSpc>
                <a:spcPct val="110000"/>
              </a:lnSpc>
              <a:spcBef>
                <a:spcPts val="1000"/>
              </a:spcBef>
              <a:spcAft>
                <a:spcPts val="0"/>
              </a:spcAft>
              <a:buClr>
                <a:srgbClr val="000000"/>
              </a:buClr>
              <a:buSzPts val="1800"/>
              <a:buChar char="•"/>
              <a:defRPr/>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62" name="Google Shape;62;p26"/>
          <p:cNvSpPr txBox="1">
            <a:spLocks noGrp="1"/>
          </p:cNvSpPr>
          <p:nvPr>
            <p:ph type="sldNum" idx="12"/>
          </p:nvPr>
        </p:nvSpPr>
        <p:spPr>
          <a:xfrm>
            <a:off x="11010040" y="6404292"/>
            <a:ext cx="273656"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63"/>
        <p:cNvGrpSpPr/>
        <p:nvPr/>
      </p:nvGrpSpPr>
      <p:grpSpPr>
        <a:xfrm>
          <a:off x="0" y="0"/>
          <a:ext cx="0" cy="0"/>
          <a:chOff x="0" y="0"/>
          <a:chExt cx="0" cy="0"/>
        </a:xfrm>
      </p:grpSpPr>
      <p:sp>
        <p:nvSpPr>
          <p:cNvPr id="64" name="Google Shape;64;p27"/>
          <p:cNvSpPr/>
          <p:nvPr/>
        </p:nvSpPr>
        <p:spPr>
          <a:xfrm>
            <a:off x="558208" y="-1"/>
            <a:ext cx="11167449" cy="2018808"/>
          </a:xfrm>
          <a:prstGeom prst="rect">
            <a:avLst/>
          </a:prstGeom>
          <a:solidFill>
            <a:srgbClr val="FFFFFF"/>
          </a:solidFill>
          <a:ln w="9525" cap="flat" cmpd="sng">
            <a:solidFill>
              <a:srgbClr val="F0EAE5"/>
            </a:solidFill>
            <a:prstDash val="solid"/>
            <a:miter lim="8000"/>
            <a:headEnd type="none" w="sm" len="sm"/>
            <a:tailEnd type="none" w="sm" len="sm"/>
          </a:ln>
          <a:effectLst>
            <a:outerShdw blurRad="50800" dist="38100" dir="2700000" rotWithShape="0">
              <a:srgbClr val="D9D9D9">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 name="Google Shape;65;p27"/>
          <p:cNvSpPr/>
          <p:nvPr/>
        </p:nvSpPr>
        <p:spPr>
          <a:xfrm>
            <a:off x="566927" y="0"/>
            <a:ext cx="11155682" cy="2011679"/>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 name="Google Shape;66;p27"/>
          <p:cNvSpPr/>
          <p:nvPr/>
        </p:nvSpPr>
        <p:spPr>
          <a:xfrm>
            <a:off x="498833" y="787351"/>
            <a:ext cx="128017" cy="70409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27"/>
          <p:cNvSpPr txBox="1">
            <a:spLocks noGrp="1"/>
          </p:cNvSpPr>
          <p:nvPr>
            <p:ph type="title"/>
          </p:nvPr>
        </p:nvSpPr>
        <p:spPr>
          <a:xfrm>
            <a:off x="1115567" y="548640"/>
            <a:ext cx="10168130" cy="117957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4000"/>
              <a:buFont typeface="Avenir"/>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8" name="Google Shape;68;p27"/>
          <p:cNvSpPr txBox="1">
            <a:spLocks noGrp="1"/>
          </p:cNvSpPr>
          <p:nvPr>
            <p:ph type="body" idx="1"/>
          </p:nvPr>
        </p:nvSpPr>
        <p:spPr>
          <a:xfrm>
            <a:off x="1115567" y="2372649"/>
            <a:ext cx="4937761" cy="823913"/>
          </a:xfrm>
          <a:prstGeom prst="rect">
            <a:avLst/>
          </a:prstGeom>
          <a:noFill/>
          <a:ln>
            <a:noFill/>
          </a:ln>
        </p:spPr>
        <p:txBody>
          <a:bodyPr spcFirstLastPara="1" wrap="square" lIns="45700" tIns="45700" rIns="45700" bIns="45700" anchor="b" anchorCtr="0">
            <a:normAutofit/>
          </a:bodyPr>
          <a:lstStyle>
            <a:lvl1pPr marL="457200" lvl="0" indent="-228600" algn="l">
              <a:lnSpc>
                <a:spcPct val="110000"/>
              </a:lnSpc>
              <a:spcBef>
                <a:spcPts val="1000"/>
              </a:spcBef>
              <a:spcAft>
                <a:spcPts val="0"/>
              </a:spcAft>
              <a:buClr>
                <a:srgbClr val="000000"/>
              </a:buClr>
              <a:buSzPts val="2400"/>
              <a:buFont typeface="Avenir"/>
              <a:buNone/>
              <a:defRPr sz="2400" b="1"/>
            </a:lvl1pPr>
            <a:lvl2pPr marL="914400" lvl="1" indent="-228600" algn="l">
              <a:lnSpc>
                <a:spcPct val="110000"/>
              </a:lnSpc>
              <a:spcBef>
                <a:spcPts val="1000"/>
              </a:spcBef>
              <a:spcAft>
                <a:spcPts val="0"/>
              </a:spcAft>
              <a:buClr>
                <a:srgbClr val="000000"/>
              </a:buClr>
              <a:buSzPts val="2400"/>
              <a:buFont typeface="Avenir"/>
              <a:buNone/>
              <a:defRPr sz="2400" b="1"/>
            </a:lvl2pPr>
            <a:lvl3pPr marL="1371600" lvl="2" indent="-228600" algn="l">
              <a:lnSpc>
                <a:spcPct val="110000"/>
              </a:lnSpc>
              <a:spcBef>
                <a:spcPts val="1000"/>
              </a:spcBef>
              <a:spcAft>
                <a:spcPts val="0"/>
              </a:spcAft>
              <a:buClr>
                <a:srgbClr val="000000"/>
              </a:buClr>
              <a:buSzPts val="2400"/>
              <a:buFont typeface="Avenir"/>
              <a:buNone/>
              <a:defRPr sz="2400" b="1"/>
            </a:lvl3pPr>
            <a:lvl4pPr marL="1828800" lvl="3" indent="-228600" algn="l">
              <a:lnSpc>
                <a:spcPct val="110000"/>
              </a:lnSpc>
              <a:spcBef>
                <a:spcPts val="1000"/>
              </a:spcBef>
              <a:spcAft>
                <a:spcPts val="0"/>
              </a:spcAft>
              <a:buClr>
                <a:srgbClr val="000000"/>
              </a:buClr>
              <a:buSzPts val="2400"/>
              <a:buFont typeface="Avenir"/>
              <a:buNone/>
              <a:defRPr sz="2400" b="1"/>
            </a:lvl4pPr>
            <a:lvl5pPr marL="2286000" lvl="4" indent="-228600" algn="l">
              <a:lnSpc>
                <a:spcPct val="110000"/>
              </a:lnSpc>
              <a:spcBef>
                <a:spcPts val="1000"/>
              </a:spcBef>
              <a:spcAft>
                <a:spcPts val="0"/>
              </a:spcAft>
              <a:buClr>
                <a:srgbClr val="000000"/>
              </a:buClr>
              <a:buSzPts val="2400"/>
              <a:buFont typeface="Avenir"/>
              <a:buNone/>
              <a:defRPr sz="2400" b="1"/>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69" name="Google Shape;69;p27"/>
          <p:cNvSpPr txBox="1">
            <a:spLocks noGrp="1"/>
          </p:cNvSpPr>
          <p:nvPr>
            <p:ph type="body" idx="2"/>
          </p:nvPr>
        </p:nvSpPr>
        <p:spPr>
          <a:xfrm>
            <a:off x="6345935" y="2372649"/>
            <a:ext cx="4937762" cy="823913"/>
          </a:xfrm>
          <a:prstGeom prst="rect">
            <a:avLst/>
          </a:prstGeom>
          <a:noFill/>
          <a:ln>
            <a:noFill/>
          </a:ln>
        </p:spPr>
        <p:txBody>
          <a:bodyPr spcFirstLastPara="1" wrap="square" lIns="45700" tIns="45700" rIns="45700" bIns="45700" anchor="b" anchorCtr="0">
            <a:normAutofit/>
          </a:bodyPr>
          <a:lstStyle>
            <a:lvl1pPr marL="457200" lvl="0" indent="-342900" algn="l">
              <a:lnSpc>
                <a:spcPct val="110000"/>
              </a:lnSpc>
              <a:spcBef>
                <a:spcPts val="1000"/>
              </a:spcBef>
              <a:spcAft>
                <a:spcPts val="0"/>
              </a:spcAft>
              <a:buClr>
                <a:srgbClr val="000000"/>
              </a:buClr>
              <a:buSzPts val="1800"/>
              <a:buChar char="•"/>
              <a:defRPr/>
            </a:lvl1pPr>
            <a:lvl2pPr marL="914400" lvl="1" indent="-342900" algn="l">
              <a:lnSpc>
                <a:spcPct val="110000"/>
              </a:lnSpc>
              <a:spcBef>
                <a:spcPts val="1000"/>
              </a:spcBef>
              <a:spcAft>
                <a:spcPts val="0"/>
              </a:spcAft>
              <a:buClr>
                <a:srgbClr val="000000"/>
              </a:buClr>
              <a:buSzPts val="1800"/>
              <a:buChar char="•"/>
              <a:defRPr/>
            </a:lvl2pPr>
            <a:lvl3pPr marL="1371600" lvl="2" indent="-342900" algn="l">
              <a:lnSpc>
                <a:spcPct val="110000"/>
              </a:lnSpc>
              <a:spcBef>
                <a:spcPts val="1000"/>
              </a:spcBef>
              <a:spcAft>
                <a:spcPts val="0"/>
              </a:spcAft>
              <a:buClr>
                <a:srgbClr val="000000"/>
              </a:buClr>
              <a:buSzPts val="1800"/>
              <a:buChar char="•"/>
              <a:defRPr/>
            </a:lvl3pPr>
            <a:lvl4pPr marL="1828800" lvl="3" indent="-342900" algn="l">
              <a:lnSpc>
                <a:spcPct val="110000"/>
              </a:lnSpc>
              <a:spcBef>
                <a:spcPts val="1000"/>
              </a:spcBef>
              <a:spcAft>
                <a:spcPts val="0"/>
              </a:spcAft>
              <a:buClr>
                <a:srgbClr val="000000"/>
              </a:buClr>
              <a:buSzPts val="1800"/>
              <a:buChar char="•"/>
              <a:defRPr/>
            </a:lvl4pPr>
            <a:lvl5pPr marL="2286000" lvl="4" indent="-342900" algn="l">
              <a:lnSpc>
                <a:spcPct val="110000"/>
              </a:lnSpc>
              <a:spcBef>
                <a:spcPts val="1000"/>
              </a:spcBef>
              <a:spcAft>
                <a:spcPts val="0"/>
              </a:spcAft>
              <a:buClr>
                <a:srgbClr val="000000"/>
              </a:buClr>
              <a:buSzPts val="1800"/>
              <a:buChar char="•"/>
              <a:defRPr/>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70" name="Google Shape;70;p27"/>
          <p:cNvSpPr txBox="1">
            <a:spLocks noGrp="1"/>
          </p:cNvSpPr>
          <p:nvPr>
            <p:ph type="sldNum" idx="12"/>
          </p:nvPr>
        </p:nvSpPr>
        <p:spPr>
          <a:xfrm>
            <a:off x="11010040" y="6404292"/>
            <a:ext cx="273656"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1"/>
        <p:cNvGrpSpPr/>
        <p:nvPr/>
      </p:nvGrpSpPr>
      <p:grpSpPr>
        <a:xfrm>
          <a:off x="0" y="0"/>
          <a:ext cx="0" cy="0"/>
          <a:chOff x="0" y="0"/>
          <a:chExt cx="0" cy="0"/>
        </a:xfrm>
      </p:grpSpPr>
      <p:sp>
        <p:nvSpPr>
          <p:cNvPr id="72" name="Google Shape;72;p28"/>
          <p:cNvSpPr txBox="1">
            <a:spLocks noGrp="1"/>
          </p:cNvSpPr>
          <p:nvPr>
            <p:ph type="title"/>
          </p:nvPr>
        </p:nvSpPr>
        <p:spPr>
          <a:xfrm>
            <a:off x="1078991" y="1938527"/>
            <a:ext cx="10177273" cy="299009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3" name="Google Shape;73;p28"/>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74"/>
        <p:cNvGrpSpPr/>
        <p:nvPr/>
      </p:nvGrpSpPr>
      <p:grpSpPr>
        <a:xfrm>
          <a:off x="0" y="0"/>
          <a:ext cx="0" cy="0"/>
          <a:chOff x="0" y="0"/>
          <a:chExt cx="0" cy="0"/>
        </a:xfrm>
      </p:grpSpPr>
      <p:sp>
        <p:nvSpPr>
          <p:cNvPr id="75" name="Google Shape;75;p30"/>
          <p:cNvSpPr/>
          <p:nvPr/>
        </p:nvSpPr>
        <p:spPr>
          <a:xfrm>
            <a:off x="558210" y="1162033"/>
            <a:ext cx="3740740" cy="4643345"/>
          </a:xfrm>
          <a:prstGeom prst="rect">
            <a:avLst/>
          </a:prstGeom>
          <a:solidFill>
            <a:srgbClr val="FFFFFF"/>
          </a:solidFill>
          <a:ln w="12700" cap="flat" cmpd="sng">
            <a:solidFill>
              <a:srgbClr val="F0EAE5"/>
            </a:solidFill>
            <a:prstDash val="solid"/>
            <a:miter lim="8000"/>
            <a:headEnd type="none" w="sm" len="sm"/>
            <a:tailEnd type="none" w="sm" len="sm"/>
          </a:ln>
          <a:effectLst>
            <a:outerShdw blurRad="50800" dist="38100" dir="2700000" rotWithShape="0">
              <a:srgbClr val="D9D9D9">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6" name="Google Shape;76;p30"/>
          <p:cNvSpPr/>
          <p:nvPr/>
        </p:nvSpPr>
        <p:spPr>
          <a:xfrm>
            <a:off x="498833" y="1618374"/>
            <a:ext cx="146305" cy="822961"/>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0"/>
          <p:cNvSpPr txBox="1">
            <a:spLocks noGrp="1"/>
          </p:cNvSpPr>
          <p:nvPr>
            <p:ph type="title"/>
          </p:nvPr>
        </p:nvSpPr>
        <p:spPr>
          <a:xfrm>
            <a:off x="868680" y="1709927"/>
            <a:ext cx="3099817" cy="1709929"/>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3400"/>
              <a:buFont typeface="Avenir"/>
              <a:buNone/>
              <a:defRPr sz="3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8" name="Google Shape;78;p30"/>
          <p:cNvSpPr txBox="1">
            <a:spLocks noGrp="1"/>
          </p:cNvSpPr>
          <p:nvPr>
            <p:ph type="body" idx="1"/>
          </p:nvPr>
        </p:nvSpPr>
        <p:spPr>
          <a:xfrm>
            <a:off x="4965191" y="1709927"/>
            <a:ext cx="6729985" cy="4096513"/>
          </a:xfrm>
          <a:prstGeom prst="rect">
            <a:avLst/>
          </a:prstGeom>
          <a:noFill/>
          <a:ln>
            <a:noFill/>
          </a:ln>
        </p:spPr>
        <p:txBody>
          <a:bodyPr spcFirstLastPara="1" wrap="square" lIns="45700" tIns="45700" rIns="45700" bIns="45700" anchor="t" anchorCtr="0">
            <a:normAutofit/>
          </a:bodyPr>
          <a:lstStyle>
            <a:lvl1pPr marL="457200" lvl="0" indent="-342900" algn="l">
              <a:lnSpc>
                <a:spcPct val="110000"/>
              </a:lnSpc>
              <a:spcBef>
                <a:spcPts val="1000"/>
              </a:spcBef>
              <a:spcAft>
                <a:spcPts val="0"/>
              </a:spcAft>
              <a:buClr>
                <a:srgbClr val="000000"/>
              </a:buClr>
              <a:buSzPts val="1800"/>
              <a:buChar char="•"/>
              <a:defRPr/>
            </a:lvl1pPr>
            <a:lvl2pPr marL="914400" lvl="1" indent="-342900" algn="l">
              <a:lnSpc>
                <a:spcPct val="110000"/>
              </a:lnSpc>
              <a:spcBef>
                <a:spcPts val="1000"/>
              </a:spcBef>
              <a:spcAft>
                <a:spcPts val="0"/>
              </a:spcAft>
              <a:buClr>
                <a:srgbClr val="000000"/>
              </a:buClr>
              <a:buSzPts val="1800"/>
              <a:buChar char="•"/>
              <a:defRPr/>
            </a:lvl2pPr>
            <a:lvl3pPr marL="1371600" lvl="2" indent="-342900" algn="l">
              <a:lnSpc>
                <a:spcPct val="110000"/>
              </a:lnSpc>
              <a:spcBef>
                <a:spcPts val="1000"/>
              </a:spcBef>
              <a:spcAft>
                <a:spcPts val="0"/>
              </a:spcAft>
              <a:buClr>
                <a:srgbClr val="000000"/>
              </a:buClr>
              <a:buSzPts val="1800"/>
              <a:buChar char="•"/>
              <a:defRPr/>
            </a:lvl3pPr>
            <a:lvl4pPr marL="1828800" lvl="3" indent="-342900" algn="l">
              <a:lnSpc>
                <a:spcPct val="110000"/>
              </a:lnSpc>
              <a:spcBef>
                <a:spcPts val="1000"/>
              </a:spcBef>
              <a:spcAft>
                <a:spcPts val="0"/>
              </a:spcAft>
              <a:buClr>
                <a:srgbClr val="000000"/>
              </a:buClr>
              <a:buSzPts val="1800"/>
              <a:buChar char="•"/>
              <a:defRPr/>
            </a:lvl4pPr>
            <a:lvl5pPr marL="2286000" lvl="4" indent="-342900" algn="l">
              <a:lnSpc>
                <a:spcPct val="110000"/>
              </a:lnSpc>
              <a:spcBef>
                <a:spcPts val="1000"/>
              </a:spcBef>
              <a:spcAft>
                <a:spcPts val="0"/>
              </a:spcAft>
              <a:buClr>
                <a:srgbClr val="000000"/>
              </a:buClr>
              <a:buSzPts val="1800"/>
              <a:buChar char="•"/>
              <a:defRPr/>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79" name="Google Shape;79;p30"/>
          <p:cNvSpPr txBox="1">
            <a:spLocks noGrp="1"/>
          </p:cNvSpPr>
          <p:nvPr>
            <p:ph type="body" idx="2"/>
          </p:nvPr>
        </p:nvSpPr>
        <p:spPr>
          <a:xfrm>
            <a:off x="868680" y="3429000"/>
            <a:ext cx="3099817" cy="2066545"/>
          </a:xfrm>
          <a:prstGeom prst="rect">
            <a:avLst/>
          </a:prstGeom>
          <a:noFill/>
          <a:ln>
            <a:noFill/>
          </a:ln>
        </p:spPr>
        <p:txBody>
          <a:bodyPr spcFirstLastPara="1" wrap="square" lIns="45700" tIns="45700" rIns="45700" bIns="45700" anchor="t" anchorCtr="0">
            <a:normAutofit/>
          </a:bodyPr>
          <a:lstStyle>
            <a:lvl1pPr marL="457200" lvl="0" indent="-342900" algn="l">
              <a:lnSpc>
                <a:spcPct val="110000"/>
              </a:lnSpc>
              <a:spcBef>
                <a:spcPts val="1000"/>
              </a:spcBef>
              <a:spcAft>
                <a:spcPts val="0"/>
              </a:spcAft>
              <a:buClr>
                <a:srgbClr val="000000"/>
              </a:buClr>
              <a:buSzPts val="1800"/>
              <a:buChar char="•"/>
              <a:defRPr/>
            </a:lvl1pPr>
            <a:lvl2pPr marL="914400" lvl="1" indent="-342900" algn="l">
              <a:lnSpc>
                <a:spcPct val="110000"/>
              </a:lnSpc>
              <a:spcBef>
                <a:spcPts val="1000"/>
              </a:spcBef>
              <a:spcAft>
                <a:spcPts val="0"/>
              </a:spcAft>
              <a:buClr>
                <a:srgbClr val="000000"/>
              </a:buClr>
              <a:buSzPts val="1800"/>
              <a:buChar char="•"/>
              <a:defRPr/>
            </a:lvl2pPr>
            <a:lvl3pPr marL="1371600" lvl="2" indent="-342900" algn="l">
              <a:lnSpc>
                <a:spcPct val="110000"/>
              </a:lnSpc>
              <a:spcBef>
                <a:spcPts val="1000"/>
              </a:spcBef>
              <a:spcAft>
                <a:spcPts val="0"/>
              </a:spcAft>
              <a:buClr>
                <a:srgbClr val="000000"/>
              </a:buClr>
              <a:buSzPts val="1800"/>
              <a:buChar char="•"/>
              <a:defRPr/>
            </a:lvl3pPr>
            <a:lvl4pPr marL="1828800" lvl="3" indent="-342900" algn="l">
              <a:lnSpc>
                <a:spcPct val="110000"/>
              </a:lnSpc>
              <a:spcBef>
                <a:spcPts val="1000"/>
              </a:spcBef>
              <a:spcAft>
                <a:spcPts val="0"/>
              </a:spcAft>
              <a:buClr>
                <a:srgbClr val="000000"/>
              </a:buClr>
              <a:buSzPts val="1800"/>
              <a:buChar char="•"/>
              <a:defRPr/>
            </a:lvl4pPr>
            <a:lvl5pPr marL="2286000" lvl="4" indent="-342900" algn="l">
              <a:lnSpc>
                <a:spcPct val="110000"/>
              </a:lnSpc>
              <a:spcBef>
                <a:spcPts val="1000"/>
              </a:spcBef>
              <a:spcAft>
                <a:spcPts val="0"/>
              </a:spcAft>
              <a:buClr>
                <a:srgbClr val="000000"/>
              </a:buClr>
              <a:buSzPts val="1800"/>
              <a:buChar char="•"/>
              <a:defRPr/>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80" name="Google Shape;80;p30"/>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81"/>
        <p:cNvGrpSpPr/>
        <p:nvPr/>
      </p:nvGrpSpPr>
      <p:grpSpPr>
        <a:xfrm>
          <a:off x="0" y="0"/>
          <a:ext cx="0" cy="0"/>
          <a:chOff x="0" y="0"/>
          <a:chExt cx="0" cy="0"/>
        </a:xfrm>
      </p:grpSpPr>
      <p:sp>
        <p:nvSpPr>
          <p:cNvPr id="82" name="Google Shape;82;p31"/>
          <p:cNvSpPr/>
          <p:nvPr/>
        </p:nvSpPr>
        <p:spPr>
          <a:xfrm>
            <a:off x="558210" y="1162033"/>
            <a:ext cx="3740740" cy="4643345"/>
          </a:xfrm>
          <a:prstGeom prst="rect">
            <a:avLst/>
          </a:prstGeom>
          <a:solidFill>
            <a:srgbClr val="FFFFFF"/>
          </a:solidFill>
          <a:ln w="12700" cap="flat" cmpd="sng">
            <a:solidFill>
              <a:srgbClr val="F0EAE5"/>
            </a:solidFill>
            <a:prstDash val="solid"/>
            <a:miter lim="8000"/>
            <a:headEnd type="none" w="sm" len="sm"/>
            <a:tailEnd type="none" w="sm" len="sm"/>
          </a:ln>
          <a:effectLst>
            <a:outerShdw blurRad="50800" dist="38100" dir="2700000" rotWithShape="0">
              <a:srgbClr val="D9D9D9">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 name="Google Shape;83;p31"/>
          <p:cNvSpPr/>
          <p:nvPr/>
        </p:nvSpPr>
        <p:spPr>
          <a:xfrm>
            <a:off x="498833" y="1618374"/>
            <a:ext cx="146305" cy="822961"/>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4" name="Google Shape;84;p31"/>
          <p:cNvSpPr txBox="1">
            <a:spLocks noGrp="1"/>
          </p:cNvSpPr>
          <p:nvPr>
            <p:ph type="title"/>
          </p:nvPr>
        </p:nvSpPr>
        <p:spPr>
          <a:xfrm>
            <a:off x="868680" y="1709927"/>
            <a:ext cx="3099817" cy="1709929"/>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3400"/>
              <a:buFont typeface="Avenir"/>
              <a:buNone/>
              <a:defRPr sz="3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5" name="Google Shape;85;p31"/>
          <p:cNvSpPr>
            <a:spLocks noGrp="1"/>
          </p:cNvSpPr>
          <p:nvPr>
            <p:ph type="pic" idx="2"/>
          </p:nvPr>
        </p:nvSpPr>
        <p:spPr>
          <a:xfrm>
            <a:off x="4965191" y="1161288"/>
            <a:ext cx="6729985" cy="4645153"/>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1pPr>
            <a:lvl2pPr marR="0" lvl="1"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2pPr>
            <a:lvl3pPr marR="0" lvl="2"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3pPr>
            <a:lvl4pPr marR="0" lvl="3"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4pPr>
            <a:lvl5pPr marR="0" lvl="4"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5pPr>
            <a:lvl6pPr marR="0" lvl="5"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6pPr>
            <a:lvl7pPr marR="0" lvl="6"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7pPr>
            <a:lvl8pPr marR="0" lvl="7"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8pPr>
            <a:lvl9pPr marR="0" lvl="8"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9pPr>
          </a:lstStyle>
          <a:p>
            <a:endParaRPr/>
          </a:p>
        </p:txBody>
      </p:sp>
      <p:sp>
        <p:nvSpPr>
          <p:cNvPr id="86" name="Google Shape;86;p31"/>
          <p:cNvSpPr txBox="1">
            <a:spLocks noGrp="1"/>
          </p:cNvSpPr>
          <p:nvPr>
            <p:ph type="body" idx="1"/>
          </p:nvPr>
        </p:nvSpPr>
        <p:spPr>
          <a:xfrm>
            <a:off x="868680" y="3438144"/>
            <a:ext cx="3099817" cy="2057401"/>
          </a:xfrm>
          <a:prstGeom prst="rect">
            <a:avLst/>
          </a:prstGeom>
          <a:noFill/>
          <a:ln>
            <a:noFill/>
          </a:ln>
        </p:spPr>
        <p:txBody>
          <a:bodyPr spcFirstLastPara="1" wrap="square" lIns="45700" tIns="45700" rIns="45700" bIns="45700" anchor="t" anchorCtr="0">
            <a:normAutofit/>
          </a:bodyPr>
          <a:lstStyle>
            <a:lvl1pPr marL="457200" lvl="0" indent="-228600" algn="l">
              <a:lnSpc>
                <a:spcPct val="110000"/>
              </a:lnSpc>
              <a:spcBef>
                <a:spcPts val="1000"/>
              </a:spcBef>
              <a:spcAft>
                <a:spcPts val="0"/>
              </a:spcAft>
              <a:buClr>
                <a:srgbClr val="000000"/>
              </a:buClr>
              <a:buSzPts val="1800"/>
              <a:buFont typeface="Avenir"/>
              <a:buNone/>
              <a:defRPr sz="1800"/>
            </a:lvl1pPr>
            <a:lvl2pPr marL="914400" lvl="1" indent="-228600" algn="l">
              <a:lnSpc>
                <a:spcPct val="110000"/>
              </a:lnSpc>
              <a:spcBef>
                <a:spcPts val="1000"/>
              </a:spcBef>
              <a:spcAft>
                <a:spcPts val="0"/>
              </a:spcAft>
              <a:buClr>
                <a:srgbClr val="000000"/>
              </a:buClr>
              <a:buSzPts val="1800"/>
              <a:buFont typeface="Avenir"/>
              <a:buNone/>
              <a:defRPr sz="1800"/>
            </a:lvl2pPr>
            <a:lvl3pPr marL="1371600" lvl="2" indent="-228600" algn="l">
              <a:lnSpc>
                <a:spcPct val="110000"/>
              </a:lnSpc>
              <a:spcBef>
                <a:spcPts val="1000"/>
              </a:spcBef>
              <a:spcAft>
                <a:spcPts val="0"/>
              </a:spcAft>
              <a:buClr>
                <a:srgbClr val="000000"/>
              </a:buClr>
              <a:buSzPts val="1800"/>
              <a:buFont typeface="Avenir"/>
              <a:buNone/>
              <a:defRPr sz="1800"/>
            </a:lvl3pPr>
            <a:lvl4pPr marL="1828800" lvl="3" indent="-228600" algn="l">
              <a:lnSpc>
                <a:spcPct val="110000"/>
              </a:lnSpc>
              <a:spcBef>
                <a:spcPts val="1000"/>
              </a:spcBef>
              <a:spcAft>
                <a:spcPts val="0"/>
              </a:spcAft>
              <a:buClr>
                <a:srgbClr val="000000"/>
              </a:buClr>
              <a:buSzPts val="1800"/>
              <a:buFont typeface="Avenir"/>
              <a:buNone/>
              <a:defRPr sz="1800"/>
            </a:lvl4pPr>
            <a:lvl5pPr marL="2286000" lvl="4" indent="-228600" algn="l">
              <a:lnSpc>
                <a:spcPct val="110000"/>
              </a:lnSpc>
              <a:spcBef>
                <a:spcPts val="1000"/>
              </a:spcBef>
              <a:spcAft>
                <a:spcPts val="0"/>
              </a:spcAft>
              <a:buClr>
                <a:srgbClr val="000000"/>
              </a:buClr>
              <a:buSzPts val="1800"/>
              <a:buFont typeface="Avenir"/>
              <a:buNone/>
              <a:defRPr sz="1800"/>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87" name="Google Shape;87;p31"/>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Default">
  <p:cSld name="Default 2">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0" y="0"/>
            <a:ext cx="1271" cy="1271"/>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90" name="Google Shape;90;p32"/>
          <p:cNvSpPr txBox="1">
            <a:spLocks noGrp="1"/>
          </p:cNvSpPr>
          <p:nvPr>
            <p:ph type="body" idx="1"/>
          </p:nvPr>
        </p:nvSpPr>
        <p:spPr>
          <a:xfrm>
            <a:off x="0" y="0"/>
            <a:ext cx="1271" cy="1271"/>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000"/>
              </a:spcBef>
              <a:spcAft>
                <a:spcPts val="0"/>
              </a:spcAft>
              <a:buClr>
                <a:srgbClr val="000000"/>
              </a:buClr>
              <a:buSzPts val="2800"/>
              <a:buChar char="•"/>
              <a:defRPr>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Char char="•"/>
              <a:defRPr>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Char char="•"/>
              <a:defRPr>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Char char="•"/>
              <a:defRPr>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Char char="•"/>
              <a:defRPr>
                <a:latin typeface="Calibri"/>
                <a:ea typeface="Calibri"/>
                <a:cs typeface="Calibri"/>
                <a:sym typeface="Calibri"/>
              </a:defRPr>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91" name="Google Shape;91;p32"/>
          <p:cNvSpPr txBox="1">
            <a:spLocks noGrp="1"/>
          </p:cNvSpPr>
          <p:nvPr>
            <p:ph type="sldNum" idx="12"/>
          </p:nvPr>
        </p:nvSpPr>
        <p:spPr>
          <a:xfrm>
            <a:off x="0" y="0"/>
            <a:ext cx="335866" cy="333088"/>
          </a:xfrm>
          <a:prstGeom prst="rect">
            <a:avLst/>
          </a:prstGeom>
          <a:noFill/>
          <a:ln>
            <a:noFill/>
          </a:ln>
        </p:spPr>
        <p:txBody>
          <a:bodyPr spcFirstLastPara="1" wrap="square" lIns="45700" tIns="45700" rIns="45700" bIns="45700" anchor="t" anchorCtr="0">
            <a:sp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sz="1200">
              <a:solidFill>
                <a:srgbClr val="888888"/>
              </a:solidFill>
              <a:latin typeface="Avenir"/>
              <a:ea typeface="Avenir"/>
              <a:cs typeface="Avenir"/>
              <a:sym typeface="Aveni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Default">
  <p:cSld name="Default 3">
    <p:spTree>
      <p:nvGrpSpPr>
        <p:cNvPr id="1" name="Shape 92"/>
        <p:cNvGrpSpPr/>
        <p:nvPr/>
      </p:nvGrpSpPr>
      <p:grpSpPr>
        <a:xfrm>
          <a:off x="0" y="0"/>
          <a:ext cx="0" cy="0"/>
          <a:chOff x="0" y="0"/>
          <a:chExt cx="0" cy="0"/>
        </a:xfrm>
      </p:grpSpPr>
      <p:sp>
        <p:nvSpPr>
          <p:cNvPr id="93" name="Google Shape;93;p33"/>
          <p:cNvSpPr txBox="1">
            <a:spLocks noGrp="1"/>
          </p:cNvSpPr>
          <p:nvPr>
            <p:ph type="title"/>
          </p:nvPr>
        </p:nvSpPr>
        <p:spPr>
          <a:xfrm>
            <a:off x="0" y="0"/>
            <a:ext cx="1271" cy="1271"/>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94" name="Google Shape;94;p33"/>
          <p:cNvSpPr txBox="1">
            <a:spLocks noGrp="1"/>
          </p:cNvSpPr>
          <p:nvPr>
            <p:ph type="body" idx="1"/>
          </p:nvPr>
        </p:nvSpPr>
        <p:spPr>
          <a:xfrm>
            <a:off x="0" y="0"/>
            <a:ext cx="1271" cy="1271"/>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000"/>
              </a:spcBef>
              <a:spcAft>
                <a:spcPts val="0"/>
              </a:spcAft>
              <a:buClr>
                <a:srgbClr val="000000"/>
              </a:buClr>
              <a:buSzPts val="2800"/>
              <a:buChar char="•"/>
              <a:defRPr>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Char char="•"/>
              <a:defRPr>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Char char="•"/>
              <a:defRPr>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Char char="•"/>
              <a:defRPr>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Char char="•"/>
              <a:defRPr>
                <a:latin typeface="Calibri"/>
                <a:ea typeface="Calibri"/>
                <a:cs typeface="Calibri"/>
                <a:sym typeface="Calibri"/>
              </a:defRPr>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95" name="Google Shape;95;p33"/>
          <p:cNvSpPr txBox="1">
            <a:spLocks noGrp="1"/>
          </p:cNvSpPr>
          <p:nvPr>
            <p:ph type="sldNum" idx="12"/>
          </p:nvPr>
        </p:nvSpPr>
        <p:spPr>
          <a:xfrm>
            <a:off x="0" y="0"/>
            <a:ext cx="335866" cy="333088"/>
          </a:xfrm>
          <a:prstGeom prst="rect">
            <a:avLst/>
          </a:prstGeom>
          <a:noFill/>
          <a:ln>
            <a:noFill/>
          </a:ln>
        </p:spPr>
        <p:txBody>
          <a:bodyPr spcFirstLastPara="1" wrap="square" lIns="45700" tIns="45700" rIns="45700" bIns="45700" anchor="t" anchorCtr="0">
            <a:sp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sz="1200">
              <a:solidFill>
                <a:srgbClr val="888888"/>
              </a:solidFill>
              <a:latin typeface="Avenir"/>
              <a:ea typeface="Avenir"/>
              <a:cs typeface="Avenir"/>
              <a:sym typeface="Aveni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576072" y="1124711"/>
            <a:ext cx="11036808" cy="3172969"/>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8000"/>
              <a:buFont typeface="Avenir"/>
              <a:buNone/>
              <a:defRPr sz="8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4"/>
          <p:cNvSpPr txBox="1">
            <a:spLocks noGrp="1"/>
          </p:cNvSpPr>
          <p:nvPr>
            <p:ph type="body" idx="1"/>
          </p:nvPr>
        </p:nvSpPr>
        <p:spPr>
          <a:xfrm>
            <a:off x="576072" y="4727447"/>
            <a:ext cx="11036808" cy="1481329"/>
          </a:xfrm>
          <a:prstGeom prst="rect">
            <a:avLst/>
          </a:prstGeom>
          <a:noFill/>
          <a:ln>
            <a:noFill/>
          </a:ln>
        </p:spPr>
        <p:txBody>
          <a:bodyPr spcFirstLastPara="1" wrap="square" lIns="45700" tIns="45700" rIns="45700" bIns="45700" anchor="t" anchorCtr="0">
            <a:normAutofit/>
          </a:bodyPr>
          <a:lstStyle>
            <a:lvl1pPr marL="457200" lvl="0" indent="-228600" algn="l">
              <a:lnSpc>
                <a:spcPct val="110000"/>
              </a:lnSpc>
              <a:spcBef>
                <a:spcPts val="1000"/>
              </a:spcBef>
              <a:spcAft>
                <a:spcPts val="0"/>
              </a:spcAft>
              <a:buClr>
                <a:srgbClr val="000000"/>
              </a:buClr>
              <a:buSzPts val="1800"/>
              <a:buNone/>
              <a:defRPr/>
            </a:lvl1pPr>
            <a:lvl2pPr marL="914400" lvl="1" indent="-228600" algn="l">
              <a:lnSpc>
                <a:spcPct val="110000"/>
              </a:lnSpc>
              <a:spcBef>
                <a:spcPts val="1000"/>
              </a:spcBef>
              <a:spcAft>
                <a:spcPts val="0"/>
              </a:spcAft>
              <a:buClr>
                <a:srgbClr val="000000"/>
              </a:buClr>
              <a:buSzPts val="1800"/>
              <a:buNone/>
              <a:defRPr/>
            </a:lvl2pPr>
            <a:lvl3pPr marL="1371600" lvl="2" indent="-228600" algn="l">
              <a:lnSpc>
                <a:spcPct val="110000"/>
              </a:lnSpc>
              <a:spcBef>
                <a:spcPts val="1000"/>
              </a:spcBef>
              <a:spcAft>
                <a:spcPts val="0"/>
              </a:spcAft>
              <a:buClr>
                <a:srgbClr val="000000"/>
              </a:buClr>
              <a:buSzPts val="1800"/>
              <a:buNone/>
              <a:defRPr/>
            </a:lvl3pPr>
            <a:lvl4pPr marL="1828800" lvl="3" indent="-228600" algn="l">
              <a:lnSpc>
                <a:spcPct val="110000"/>
              </a:lnSpc>
              <a:spcBef>
                <a:spcPts val="1000"/>
              </a:spcBef>
              <a:spcAft>
                <a:spcPts val="0"/>
              </a:spcAft>
              <a:buClr>
                <a:srgbClr val="000000"/>
              </a:buClr>
              <a:buSzPts val="1800"/>
              <a:buNone/>
              <a:defRPr/>
            </a:lvl4pPr>
            <a:lvl5pPr marL="2286000" lvl="4" indent="-228600" algn="l">
              <a:lnSpc>
                <a:spcPct val="110000"/>
              </a:lnSpc>
              <a:spcBef>
                <a:spcPts val="1000"/>
              </a:spcBef>
              <a:spcAft>
                <a:spcPts val="0"/>
              </a:spcAft>
              <a:buClr>
                <a:srgbClr val="000000"/>
              </a:buClr>
              <a:buSzPts val="1800"/>
              <a:buNone/>
              <a:defRPr/>
            </a:lvl5pPr>
            <a:lvl6pPr marL="2743200" lvl="5" indent="-342900" algn="l">
              <a:lnSpc>
                <a:spcPct val="110000"/>
              </a:lnSpc>
              <a:spcBef>
                <a:spcPts val="1000"/>
              </a:spcBef>
              <a:spcAft>
                <a:spcPts val="0"/>
              </a:spcAft>
              <a:buClr>
                <a:srgbClr val="000000"/>
              </a:buClr>
              <a:buSzPts val="1800"/>
              <a:buChar char="•"/>
              <a:defRPr/>
            </a:lvl6pPr>
            <a:lvl7pPr marL="3200400" lvl="6" indent="-342900" algn="l">
              <a:lnSpc>
                <a:spcPct val="110000"/>
              </a:lnSpc>
              <a:spcBef>
                <a:spcPts val="1000"/>
              </a:spcBef>
              <a:spcAft>
                <a:spcPts val="0"/>
              </a:spcAft>
              <a:buClr>
                <a:srgbClr val="000000"/>
              </a:buClr>
              <a:buSzPts val="1800"/>
              <a:buChar char="•"/>
              <a:defRPr/>
            </a:lvl7pPr>
            <a:lvl8pPr marL="3657600" lvl="7" indent="-342900" algn="l">
              <a:lnSpc>
                <a:spcPct val="110000"/>
              </a:lnSpc>
              <a:spcBef>
                <a:spcPts val="1000"/>
              </a:spcBef>
              <a:spcAft>
                <a:spcPts val="0"/>
              </a:spcAft>
              <a:buClr>
                <a:srgbClr val="000000"/>
              </a:buClr>
              <a:buSzPts val="1800"/>
              <a:buChar char="•"/>
              <a:defRPr/>
            </a:lvl8pPr>
            <a:lvl9pPr marL="4114800" lvl="8" indent="-342900" algn="l">
              <a:lnSpc>
                <a:spcPct val="110000"/>
              </a:lnSpc>
              <a:spcBef>
                <a:spcPts val="1000"/>
              </a:spcBef>
              <a:spcAft>
                <a:spcPts val="0"/>
              </a:spcAft>
              <a:buClr>
                <a:srgbClr val="000000"/>
              </a:buClr>
              <a:buSzPts val="1800"/>
              <a:buChar char="•"/>
              <a:defRPr/>
            </a:lvl9pPr>
          </a:lstStyle>
          <a:p>
            <a:endParaRPr/>
          </a:p>
        </p:txBody>
      </p:sp>
      <p:sp>
        <p:nvSpPr>
          <p:cNvPr id="21" name="Google Shape;21;p24"/>
          <p:cNvSpPr/>
          <p:nvPr/>
        </p:nvSpPr>
        <p:spPr>
          <a:xfrm rot="5400000">
            <a:off x="857543" y="346790"/>
            <a:ext cx="146305" cy="704089"/>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Google Shape;22;p24"/>
          <p:cNvSpPr/>
          <p:nvPr/>
        </p:nvSpPr>
        <p:spPr>
          <a:xfrm rot="10800000" flipH="1">
            <a:off x="578651" y="4501200"/>
            <a:ext cx="11034698" cy="18289"/>
          </a:xfrm>
          <a:prstGeom prst="rect">
            <a:avLst/>
          </a:prstGeom>
          <a:solidFill>
            <a:srgbClr val="DBC9B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 name="Google Shape;23;p24"/>
          <p:cNvSpPr txBox="1">
            <a:spLocks noGrp="1"/>
          </p:cNvSpPr>
          <p:nvPr>
            <p:ph type="sldNum" idx="12"/>
          </p:nvPr>
        </p:nvSpPr>
        <p:spPr>
          <a:xfrm>
            <a:off x="11339225" y="6404292"/>
            <a:ext cx="273656"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efault">
  <p:cSld name="Default 4">
    <p:spTree>
      <p:nvGrpSpPr>
        <p:cNvPr id="1" name="Shape 96"/>
        <p:cNvGrpSpPr/>
        <p:nvPr/>
      </p:nvGrpSpPr>
      <p:grpSpPr>
        <a:xfrm>
          <a:off x="0" y="0"/>
          <a:ext cx="0" cy="0"/>
          <a:chOff x="0" y="0"/>
          <a:chExt cx="0" cy="0"/>
        </a:xfrm>
      </p:grpSpPr>
      <p:sp>
        <p:nvSpPr>
          <p:cNvPr id="97" name="Google Shape;97;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Default">
  <p:cSld name="Default 5">
    <p:spTree>
      <p:nvGrpSpPr>
        <p:cNvPr id="1" name="Shape 98"/>
        <p:cNvGrpSpPr/>
        <p:nvPr/>
      </p:nvGrpSpPr>
      <p:grpSpPr>
        <a:xfrm>
          <a:off x="0" y="0"/>
          <a:ext cx="0" cy="0"/>
          <a:chOff x="0" y="0"/>
          <a:chExt cx="0" cy="0"/>
        </a:xfrm>
      </p:grpSpPr>
      <p:sp>
        <p:nvSpPr>
          <p:cNvPr id="99" name="Google Shape;99;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efault">
  <p:cSld name="Default 6">
    <p:spTree>
      <p:nvGrpSpPr>
        <p:cNvPr id="1" name="Shape 100"/>
        <p:cNvGrpSpPr/>
        <p:nvPr/>
      </p:nvGrpSpPr>
      <p:grpSpPr>
        <a:xfrm>
          <a:off x="0" y="0"/>
          <a:ext cx="0" cy="0"/>
          <a:chOff x="0" y="0"/>
          <a:chExt cx="0" cy="0"/>
        </a:xfrm>
      </p:grpSpPr>
      <p:sp>
        <p:nvSpPr>
          <p:cNvPr id="101" name="Google Shape;101;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Default">
  <p:cSld name="Default 7">
    <p:spTree>
      <p:nvGrpSpPr>
        <p:cNvPr id="1" name="Shape 102"/>
        <p:cNvGrpSpPr/>
        <p:nvPr/>
      </p:nvGrpSpPr>
      <p:grpSpPr>
        <a:xfrm>
          <a:off x="0" y="0"/>
          <a:ext cx="0" cy="0"/>
          <a:chOff x="0" y="0"/>
          <a:chExt cx="0" cy="0"/>
        </a:xfrm>
      </p:grpSpPr>
      <p:sp>
        <p:nvSpPr>
          <p:cNvPr id="103" name="Google Shape;103;p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efault">
  <p:cSld name="Default 8">
    <p:spTree>
      <p:nvGrpSpPr>
        <p:cNvPr id="1" name="Shape 104"/>
        <p:cNvGrpSpPr/>
        <p:nvPr/>
      </p:nvGrpSpPr>
      <p:grpSpPr>
        <a:xfrm>
          <a:off x="0" y="0"/>
          <a:ext cx="0" cy="0"/>
          <a:chOff x="0" y="0"/>
          <a:chExt cx="0" cy="0"/>
        </a:xfrm>
      </p:grpSpPr>
      <p:sp>
        <p:nvSpPr>
          <p:cNvPr id="105" name="Google Shape;105;p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Default">
  <p:cSld name="Default 9">
    <p:spTree>
      <p:nvGrpSpPr>
        <p:cNvPr id="1" name="Shape 106"/>
        <p:cNvGrpSpPr/>
        <p:nvPr/>
      </p:nvGrpSpPr>
      <p:grpSpPr>
        <a:xfrm>
          <a:off x="0" y="0"/>
          <a:ext cx="0" cy="0"/>
          <a:chOff x="0" y="0"/>
          <a:chExt cx="0" cy="0"/>
        </a:xfrm>
      </p:grpSpPr>
      <p:sp>
        <p:nvSpPr>
          <p:cNvPr id="107" name="Google Shape;107;p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Default">
  <p:cSld name="Default 10">
    <p:spTree>
      <p:nvGrpSpPr>
        <p:cNvPr id="1" name="Shape 108"/>
        <p:cNvGrpSpPr/>
        <p:nvPr/>
      </p:nvGrpSpPr>
      <p:grpSpPr>
        <a:xfrm>
          <a:off x="0" y="0"/>
          <a:ext cx="0" cy="0"/>
          <a:chOff x="0" y="0"/>
          <a:chExt cx="0" cy="0"/>
        </a:xfrm>
      </p:grpSpPr>
      <p:sp>
        <p:nvSpPr>
          <p:cNvPr id="109" name="Google Shape;109;p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Default">
  <p:cSld name="Default 11">
    <p:spTree>
      <p:nvGrpSpPr>
        <p:cNvPr id="1" name="Shape 110"/>
        <p:cNvGrpSpPr/>
        <p:nvPr/>
      </p:nvGrpSpPr>
      <p:grpSpPr>
        <a:xfrm>
          <a:off x="0" y="0"/>
          <a:ext cx="0" cy="0"/>
          <a:chOff x="0" y="0"/>
          <a:chExt cx="0" cy="0"/>
        </a:xfrm>
      </p:grpSpPr>
      <p:sp>
        <p:nvSpPr>
          <p:cNvPr id="111" name="Google Shape;111;p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Default">
  <p:cSld name="Default 12">
    <p:spTree>
      <p:nvGrpSpPr>
        <p:cNvPr id="1" name="Shape 112"/>
        <p:cNvGrpSpPr/>
        <p:nvPr/>
      </p:nvGrpSpPr>
      <p:grpSpPr>
        <a:xfrm>
          <a:off x="0" y="0"/>
          <a:ext cx="0" cy="0"/>
          <a:chOff x="0" y="0"/>
          <a:chExt cx="0" cy="0"/>
        </a:xfrm>
      </p:grpSpPr>
      <p:sp>
        <p:nvSpPr>
          <p:cNvPr id="113" name="Google Shape;113;p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Default">
  <p:cSld name="Default 13">
    <p:spTree>
      <p:nvGrpSpPr>
        <p:cNvPr id="1" name="Shape 114"/>
        <p:cNvGrpSpPr/>
        <p:nvPr/>
      </p:nvGrpSpPr>
      <p:grpSpPr>
        <a:xfrm>
          <a:off x="0" y="0"/>
          <a:ext cx="0" cy="0"/>
          <a:chOff x="0" y="0"/>
          <a:chExt cx="0" cy="0"/>
        </a:xfrm>
      </p:grpSpPr>
      <p:sp>
        <p:nvSpPr>
          <p:cNvPr id="115" name="Google Shape;115;p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efault">
  <p:cSld name="Default">
    <p:spTree>
      <p:nvGrpSpPr>
        <p:cNvPr id="1" name="Shape 24"/>
        <p:cNvGrpSpPr/>
        <p:nvPr/>
      </p:nvGrpSpPr>
      <p:grpSpPr>
        <a:xfrm>
          <a:off x="0" y="0"/>
          <a:ext cx="0" cy="0"/>
          <a:chOff x="0" y="0"/>
          <a:chExt cx="0" cy="0"/>
        </a:xfrm>
      </p:grpSpPr>
      <p:sp>
        <p:nvSpPr>
          <p:cNvPr id="25" name="Google Shape;25;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Default">
  <p:cSld name="Default 14">
    <p:spTree>
      <p:nvGrpSpPr>
        <p:cNvPr id="1" name="Shape 116"/>
        <p:cNvGrpSpPr/>
        <p:nvPr/>
      </p:nvGrpSpPr>
      <p:grpSpPr>
        <a:xfrm>
          <a:off x="0" y="0"/>
          <a:ext cx="0" cy="0"/>
          <a:chOff x="0" y="0"/>
          <a:chExt cx="0" cy="0"/>
        </a:xfrm>
      </p:grpSpPr>
      <p:sp>
        <p:nvSpPr>
          <p:cNvPr id="117" name="Google Shape;117;p4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Default">
  <p:cSld name="Default 15">
    <p:spTree>
      <p:nvGrpSpPr>
        <p:cNvPr id="1" name="Shape 118"/>
        <p:cNvGrpSpPr/>
        <p:nvPr/>
      </p:nvGrpSpPr>
      <p:grpSpPr>
        <a:xfrm>
          <a:off x="0" y="0"/>
          <a:ext cx="0" cy="0"/>
          <a:chOff x="0" y="0"/>
          <a:chExt cx="0" cy="0"/>
        </a:xfrm>
      </p:grpSpPr>
      <p:sp>
        <p:nvSpPr>
          <p:cNvPr id="119" name="Google Shape;119;p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Default">
  <p:cSld name="Default 16">
    <p:spTree>
      <p:nvGrpSpPr>
        <p:cNvPr id="1" name="Shape 120"/>
        <p:cNvGrpSpPr/>
        <p:nvPr/>
      </p:nvGrpSpPr>
      <p:grpSpPr>
        <a:xfrm>
          <a:off x="0" y="0"/>
          <a:ext cx="0" cy="0"/>
          <a:chOff x="0" y="0"/>
          <a:chExt cx="0" cy="0"/>
        </a:xfrm>
      </p:grpSpPr>
      <p:sp>
        <p:nvSpPr>
          <p:cNvPr id="121" name="Google Shape;121;p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efault">
  <p:cSld name="Default 17">
    <p:spTree>
      <p:nvGrpSpPr>
        <p:cNvPr id="1" name="Shape 122"/>
        <p:cNvGrpSpPr/>
        <p:nvPr/>
      </p:nvGrpSpPr>
      <p:grpSpPr>
        <a:xfrm>
          <a:off x="0" y="0"/>
          <a:ext cx="0" cy="0"/>
          <a:chOff x="0" y="0"/>
          <a:chExt cx="0" cy="0"/>
        </a:xfrm>
      </p:grpSpPr>
      <p:sp>
        <p:nvSpPr>
          <p:cNvPr id="123" name="Google Shape;123;p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Default">
  <p:cSld name="Default 18">
    <p:spTree>
      <p:nvGrpSpPr>
        <p:cNvPr id="1" name="Shape 124"/>
        <p:cNvGrpSpPr/>
        <p:nvPr/>
      </p:nvGrpSpPr>
      <p:grpSpPr>
        <a:xfrm>
          <a:off x="0" y="0"/>
          <a:ext cx="0" cy="0"/>
          <a:chOff x="0" y="0"/>
          <a:chExt cx="0" cy="0"/>
        </a:xfrm>
      </p:grpSpPr>
      <p:sp>
        <p:nvSpPr>
          <p:cNvPr id="125" name="Google Shape;125;p4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g83e0a19593_0_57"/>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8" name="Google Shape;28;g83e0a19593_0_57"/>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29"/>
        <p:cNvGrpSpPr/>
        <p:nvPr/>
      </p:nvGrpSpPr>
      <p:grpSpPr>
        <a:xfrm>
          <a:off x="0" y="0"/>
          <a:ext cx="0" cy="0"/>
          <a:chOff x="0" y="0"/>
          <a:chExt cx="0" cy="0"/>
        </a:xfrm>
      </p:grpSpPr>
      <p:sp>
        <p:nvSpPr>
          <p:cNvPr id="30" name="Google Shape;30;g83e0a19593_0_16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1" name="Google Shape;31;g83e0a19593_0_163"/>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2" name="Google Shape;32;g83e0a19593_0_163"/>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g83e0a19593_0_26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5" name="Google Shape;35;g83e0a19593_0_266"/>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6"/>
        <p:cNvGrpSpPr/>
        <p:nvPr/>
      </p:nvGrpSpPr>
      <p:grpSpPr>
        <a:xfrm>
          <a:off x="0" y="0"/>
          <a:ext cx="0" cy="0"/>
          <a:chOff x="0" y="0"/>
          <a:chExt cx="0" cy="0"/>
        </a:xfrm>
      </p:grpSpPr>
      <p:sp>
        <p:nvSpPr>
          <p:cNvPr id="37" name="Google Shape;37;p29"/>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38"/>
        <p:cNvGrpSpPr/>
        <p:nvPr/>
      </p:nvGrpSpPr>
      <p:grpSpPr>
        <a:xfrm>
          <a:off x="0" y="0"/>
          <a:ext cx="0" cy="0"/>
          <a:chOff x="0" y="0"/>
          <a:chExt cx="0" cy="0"/>
        </a:xfrm>
      </p:grpSpPr>
      <p:sp>
        <p:nvSpPr>
          <p:cNvPr id="39" name="Google Shape;39;g83e0a19593_0_420"/>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40" name="Google Shape;40;g83e0a19593_0_420"/>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1" name="Google Shape;41;g83e0a19593_0_420"/>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2">
  <p:cSld name="TITLE_3">
    <p:spTree>
      <p:nvGrpSpPr>
        <p:cNvPr id="1" name="Shape 42"/>
        <p:cNvGrpSpPr/>
        <p:nvPr/>
      </p:nvGrpSpPr>
      <p:grpSpPr>
        <a:xfrm>
          <a:off x="0" y="0"/>
          <a:ext cx="0" cy="0"/>
          <a:chOff x="0" y="0"/>
          <a:chExt cx="0" cy="0"/>
        </a:xfrm>
      </p:grpSpPr>
      <p:sp>
        <p:nvSpPr>
          <p:cNvPr id="43" name="Google Shape;43;g83e0a19593_0_67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44" name="Google Shape;44;g83e0a19593_0_673"/>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5" name="Google Shape;45;g83e0a19593_0_673"/>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0"/>
          <p:cNvSpPr/>
          <p:nvPr/>
        </p:nvSpPr>
        <p:spPr>
          <a:xfrm>
            <a:off x="665852" y="1533525"/>
            <a:ext cx="10917065" cy="3790950"/>
          </a:xfrm>
          <a:prstGeom prst="rect">
            <a:avLst/>
          </a:prstGeom>
          <a:solidFill>
            <a:srgbClr val="FFFFFF"/>
          </a:solidFill>
          <a:ln w="12700" cap="flat" cmpd="sng">
            <a:solidFill>
              <a:srgbClr val="F0EAE5"/>
            </a:solidFill>
            <a:prstDash val="solid"/>
            <a:miter lim="8000"/>
            <a:headEnd type="none" w="sm" len="sm"/>
            <a:tailEnd type="none" w="sm" len="sm"/>
          </a:ln>
          <a:effectLst>
            <a:outerShdw blurRad="50800" dist="38100" dir="2700000" rotWithShape="0">
              <a:srgbClr val="CABCBC">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7;p20"/>
          <p:cNvSpPr/>
          <p:nvPr/>
        </p:nvSpPr>
        <p:spPr>
          <a:xfrm>
            <a:off x="609083" y="2971798"/>
            <a:ext cx="128017" cy="914401"/>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 name="Google Shape;8;p20"/>
          <p:cNvSpPr txBox="1">
            <a:spLocks noGrp="1"/>
          </p:cNvSpPr>
          <p:nvPr>
            <p:ph type="title"/>
          </p:nvPr>
        </p:nvSpPr>
        <p:spPr>
          <a:xfrm>
            <a:off x="1078991" y="1938527"/>
            <a:ext cx="10177273" cy="2990090"/>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1pPr>
            <a:lvl2pPr marR="0" lvl="1"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2pPr>
            <a:lvl3pPr marR="0" lvl="2"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3pPr>
            <a:lvl4pPr marR="0" lvl="3"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4pPr>
            <a:lvl5pPr marR="0" lvl="4"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5pPr>
            <a:lvl6pPr marR="0" lvl="5"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6pPr>
            <a:lvl7pPr marR="0" lvl="6"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7pPr>
            <a:lvl8pPr marR="0" lvl="7"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8pPr>
            <a:lvl9pPr marR="0" lvl="8" algn="l" rtl="0">
              <a:lnSpc>
                <a:spcPct val="90000"/>
              </a:lnSpc>
              <a:spcBef>
                <a:spcPts val="0"/>
              </a:spcBef>
              <a:spcAft>
                <a:spcPts val="0"/>
              </a:spcAft>
              <a:buClr>
                <a:srgbClr val="000000"/>
              </a:buClr>
              <a:buSzPts val="5400"/>
              <a:buFont typeface="Avenir"/>
              <a:buNone/>
              <a:defRPr sz="5400" b="0" i="0" u="none" strike="noStrike" cap="none">
                <a:solidFill>
                  <a:srgbClr val="000000"/>
                </a:solidFill>
                <a:latin typeface="Avenir"/>
                <a:ea typeface="Avenir"/>
                <a:cs typeface="Avenir"/>
                <a:sym typeface="Avenir"/>
              </a:defRPr>
            </a:lvl9pPr>
          </a:lstStyle>
          <a:p>
            <a:endParaRPr/>
          </a:p>
        </p:txBody>
      </p:sp>
      <p:sp>
        <p:nvSpPr>
          <p:cNvPr id="9" name="Google Shape;9;p20"/>
          <p:cNvSpPr txBox="1">
            <a:spLocks noGrp="1"/>
          </p:cNvSpPr>
          <p:nvPr>
            <p:ph type="body" idx="1"/>
          </p:nvPr>
        </p:nvSpPr>
        <p:spPr>
          <a:xfrm>
            <a:off x="609600" y="1600200"/>
            <a:ext cx="10972800" cy="4525963"/>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1pPr>
            <a:lvl2pPr marL="914400" marR="0" lvl="1"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2pPr>
            <a:lvl3pPr marL="1371600" marR="0" lvl="2"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3pPr>
            <a:lvl4pPr marL="1828800" marR="0" lvl="3"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4pPr>
            <a:lvl5pPr marL="2286000" marR="0" lvl="4"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5pPr>
            <a:lvl6pPr marL="2743200" marR="0" lvl="5"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6pPr>
            <a:lvl7pPr marL="3200400" marR="0" lvl="6"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7pPr>
            <a:lvl8pPr marL="3657600" marR="0" lvl="7"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8pPr>
            <a:lvl9pPr marL="4114800" marR="0" lvl="8" indent="-406400" algn="l" rtl="0">
              <a:lnSpc>
                <a:spcPct val="110000"/>
              </a:lnSpc>
              <a:spcBef>
                <a:spcPts val="1000"/>
              </a:spcBef>
              <a:spcAft>
                <a:spcPts val="0"/>
              </a:spcAft>
              <a:buClr>
                <a:srgbClr val="000000"/>
              </a:buClr>
              <a:buSzPts val="2800"/>
              <a:buFont typeface="Arial"/>
              <a:buChar char="•"/>
              <a:defRPr sz="2800" b="0" i="0" u="none" strike="noStrike" cap="none">
                <a:solidFill>
                  <a:srgbClr val="000000"/>
                </a:solidFill>
                <a:latin typeface="Avenir"/>
                <a:ea typeface="Avenir"/>
                <a:cs typeface="Avenir"/>
                <a:sym typeface="Avenir"/>
              </a:defRPr>
            </a:lvl9pPr>
          </a:lstStyle>
          <a:p>
            <a:endParaRPr/>
          </a:p>
        </p:txBody>
      </p:sp>
      <p:sp>
        <p:nvSpPr>
          <p:cNvPr id="10" name="Google Shape;10;p20"/>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L="0" marR="0" lvl="1"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2pPr>
            <a:lvl3pPr marL="0" marR="0" lvl="2"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3pPr>
            <a:lvl4pPr marL="0" marR="0" lvl="3"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4pPr>
            <a:lvl5pPr marL="0" marR="0" lvl="4"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5pPr>
            <a:lvl6pPr marL="0" marR="0" lvl="5"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6pPr>
            <a:lvl7pPr marL="0" marR="0" lvl="6"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7pPr>
            <a:lvl8pPr marL="0" marR="0" lvl="7"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8pPr>
            <a:lvl9pPr marL="0" marR="0" lvl="8" indent="0" algn="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
          <p:cNvSpPr txBox="1">
            <a:spLocks noGrp="1"/>
          </p:cNvSpPr>
          <p:nvPr>
            <p:ph type="title"/>
          </p:nvPr>
        </p:nvSpPr>
        <p:spPr>
          <a:xfrm>
            <a:off x="0" y="2141998"/>
            <a:ext cx="12192000" cy="4424171"/>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0000"/>
              </a:buClr>
              <a:buSzPts val="3600"/>
              <a:buFont typeface="Avenir"/>
              <a:buNone/>
            </a:pPr>
            <a:r>
              <a:rPr lang="en-US" sz="3600" dirty="0" err="1"/>
              <a:t>Servizio</a:t>
            </a:r>
            <a:r>
              <a:rPr lang="en-US" sz="3600" dirty="0"/>
              <a:t> </a:t>
            </a:r>
            <a:r>
              <a:rPr lang="en-US" sz="3600" dirty="0" err="1"/>
              <a:t>Sociale</a:t>
            </a:r>
            <a:r>
              <a:rPr lang="en-US" sz="3600" dirty="0"/>
              <a:t>, </a:t>
            </a:r>
            <a:r>
              <a:rPr lang="en-US" sz="3600" dirty="0" err="1"/>
              <a:t>Politiche</a:t>
            </a:r>
            <a:r>
              <a:rPr lang="en-US" sz="3600" dirty="0"/>
              <a:t> </a:t>
            </a:r>
            <a:r>
              <a:rPr lang="en-US" sz="3600" dirty="0" err="1"/>
              <a:t>Sociali</a:t>
            </a:r>
            <a:r>
              <a:rPr lang="en-US" sz="3600" dirty="0"/>
              <a:t>, </a:t>
            </a:r>
            <a:r>
              <a:rPr lang="en-US" sz="3600" dirty="0" err="1"/>
              <a:t>Programmazione</a:t>
            </a:r>
            <a:r>
              <a:rPr lang="en-US" sz="3600" dirty="0"/>
              <a:t> e </a:t>
            </a:r>
            <a:r>
              <a:rPr lang="en-US" sz="3600" dirty="0" err="1"/>
              <a:t>Gestione</a:t>
            </a:r>
            <a:r>
              <a:rPr lang="en-US" sz="3600" dirty="0"/>
              <a:t> </a:t>
            </a:r>
            <a:r>
              <a:rPr lang="en-US" sz="3600" dirty="0" err="1"/>
              <a:t>dei</a:t>
            </a:r>
            <a:r>
              <a:rPr lang="en-US" sz="3600" dirty="0"/>
              <a:t> </a:t>
            </a:r>
            <a:r>
              <a:rPr lang="en-US" sz="3600" dirty="0" err="1"/>
              <a:t>Servizi</a:t>
            </a:r>
            <a:r>
              <a:rPr lang="en-US" sz="3600" dirty="0"/>
              <a:t> </a:t>
            </a:r>
            <a:br>
              <a:rPr lang="en-US" sz="3600" dirty="0"/>
            </a:br>
            <a:r>
              <a:rPr lang="en-US" sz="3600" dirty="0"/>
              <a:t/>
            </a:r>
            <a:br>
              <a:rPr lang="en-US" sz="3600" dirty="0"/>
            </a:br>
            <a:r>
              <a:rPr lang="en-US" sz="3600" dirty="0"/>
              <a:t/>
            </a:r>
            <a:br>
              <a:rPr lang="en-US" sz="3600" dirty="0"/>
            </a:br>
            <a:r>
              <a:rPr lang="en-US" sz="2800" dirty="0" err="1"/>
              <a:t>Teorie</a:t>
            </a:r>
            <a:r>
              <a:rPr lang="en-US" sz="2800" dirty="0"/>
              <a:t> del </a:t>
            </a:r>
            <a:r>
              <a:rPr lang="en-US" sz="2800" dirty="0" err="1"/>
              <a:t>servizio</a:t>
            </a:r>
            <a:r>
              <a:rPr lang="en-US" sz="2800" dirty="0"/>
              <a:t> </a:t>
            </a:r>
            <a:r>
              <a:rPr lang="en-US" sz="2800" dirty="0" err="1"/>
              <a:t>sociale</a:t>
            </a:r>
            <a:r>
              <a:rPr lang="en-US" sz="2800" dirty="0"/>
              <a:t> e </a:t>
            </a:r>
            <a:r>
              <a:rPr lang="en-US" sz="2800" dirty="0" err="1"/>
              <a:t>politiche</a:t>
            </a:r>
            <a:r>
              <a:rPr lang="en-US" sz="2800" dirty="0"/>
              <a:t> </a:t>
            </a:r>
            <a:r>
              <a:rPr lang="en-US" sz="2800" dirty="0" err="1"/>
              <a:t>sociali</a:t>
            </a:r>
            <a:r>
              <a:rPr lang="en-US" sz="2800" dirty="0"/>
              <a:t/>
            </a:r>
            <a:br>
              <a:rPr lang="en-US" sz="2800" dirty="0"/>
            </a:br>
            <a:r>
              <a:rPr lang="en-US" sz="2800" dirty="0" err="1"/>
              <a:t>Docente</a:t>
            </a:r>
            <a:r>
              <a:rPr lang="en-US" sz="2800" dirty="0"/>
              <a:t>: Gui Luigi   </a:t>
            </a:r>
            <a:br>
              <a:rPr lang="en-US" sz="2800" dirty="0"/>
            </a:br>
            <a:r>
              <a:rPr lang="en-US" sz="2800" dirty="0"/>
              <a:t/>
            </a:r>
            <a:br>
              <a:rPr lang="en-US" sz="2800" dirty="0"/>
            </a:br>
            <a:r>
              <a:rPr lang="en-US" sz="2800" dirty="0" err="1" smtClean="0"/>
              <a:t>presentazione</a:t>
            </a:r>
            <a:r>
              <a:rPr lang="en-US" sz="2800" dirty="0" smtClean="0"/>
              <a:t> di Elisa </a:t>
            </a:r>
            <a:r>
              <a:rPr lang="en-US" sz="2800" dirty="0" err="1" smtClean="0"/>
              <a:t>Berlot</a:t>
            </a:r>
            <a:r>
              <a:rPr lang="en-US" sz="2800" dirty="0" smtClean="0"/>
              <a:t> e Aristide </a:t>
            </a:r>
            <a:r>
              <a:rPr lang="en-US" sz="2800" dirty="0" err="1" smtClean="0"/>
              <a:t>Ngamche</a:t>
            </a:r>
            <a:r>
              <a:rPr lang="en-US" sz="2800" dirty="0" smtClean="0"/>
              <a:t> </a:t>
            </a:r>
            <a:r>
              <a:rPr lang="en-US" sz="2800" smtClean="0"/>
              <a:t>Soumou</a:t>
            </a:r>
            <a:endParaRPr/>
          </a:p>
        </p:txBody>
      </p:sp>
      <p:pic>
        <p:nvPicPr>
          <p:cNvPr id="131" name="Google Shape;131;p1" descr="Segnaposto contenuto 8"/>
          <p:cNvPicPr preferRelativeResize="0"/>
          <p:nvPr/>
        </p:nvPicPr>
        <p:blipFill rotWithShape="1">
          <a:blip r:embed="rId3">
            <a:alphaModFix/>
          </a:blip>
          <a:srcRect/>
          <a:stretch/>
        </p:blipFill>
        <p:spPr>
          <a:xfrm>
            <a:off x="2548646" y="291830"/>
            <a:ext cx="6848273" cy="17315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10"/>
          <p:cNvGrpSpPr/>
          <p:nvPr/>
        </p:nvGrpSpPr>
        <p:grpSpPr>
          <a:xfrm>
            <a:off x="1109421" y="1540461"/>
            <a:ext cx="10364065" cy="2475002"/>
            <a:chOff x="0" y="0"/>
            <a:chExt cx="10364064" cy="2475000"/>
          </a:xfrm>
        </p:grpSpPr>
        <p:sp>
          <p:nvSpPr>
            <p:cNvPr id="234" name="Google Shape;234;p10"/>
            <p:cNvSpPr/>
            <p:nvPr/>
          </p:nvSpPr>
          <p:spPr>
            <a:xfrm>
              <a:off x="603281" y="0"/>
              <a:ext cx="1887187" cy="1887187"/>
            </a:xfrm>
            <a:custGeom>
              <a:avLst/>
              <a:gdLst/>
              <a:ahLst/>
              <a:cxnLst/>
              <a:rect l="l" t="t" r="r" b="b"/>
              <a:pathLst>
                <a:path w="21600" h="21600" extrusionOk="0">
                  <a:moveTo>
                    <a:pt x="6421" y="0"/>
                  </a:moveTo>
                  <a:lnTo>
                    <a:pt x="21600" y="0"/>
                  </a:lnTo>
                  <a:lnTo>
                    <a:pt x="21600" y="15179"/>
                  </a:lnTo>
                  <a:cubicBezTo>
                    <a:pt x="21600" y="18725"/>
                    <a:pt x="18725" y="21600"/>
                    <a:pt x="15179" y="21600"/>
                  </a:cubicBezTo>
                  <a:lnTo>
                    <a:pt x="0" y="21600"/>
                  </a:lnTo>
                  <a:lnTo>
                    <a:pt x="0" y="6421"/>
                  </a:lnTo>
                  <a:cubicBezTo>
                    <a:pt x="0" y="2875"/>
                    <a:pt x="2875" y="0"/>
                    <a:pt x="6421" y="0"/>
                  </a:cubicBezTo>
                  <a:close/>
                </a:path>
              </a:pathLst>
            </a:custGeom>
            <a:solidFill>
              <a:schemeClr val="accent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35" name="Google Shape;235;p10"/>
            <p:cNvSpPr/>
            <p:nvPr/>
          </p:nvSpPr>
          <p:spPr>
            <a:xfrm>
              <a:off x="1005468" y="402186"/>
              <a:ext cx="1082813" cy="1082813"/>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36" name="Google Shape;236;p10"/>
            <p:cNvSpPr/>
            <p:nvPr/>
          </p:nvSpPr>
          <p:spPr>
            <a:xfrm>
              <a:off x="0" y="2474999"/>
              <a:ext cx="3093750"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200"/>
                <a:buFont typeface="Avenir"/>
                <a:buNone/>
              </a:pPr>
              <a:r>
                <a:rPr lang="en-US" sz="1200" b="0" i="0" u="none" strike="noStrike" cap="none">
                  <a:solidFill>
                    <a:srgbClr val="000000"/>
                  </a:solidFill>
                  <a:latin typeface="Avenir"/>
                  <a:ea typeface="Avenir"/>
                  <a:cs typeface="Avenir"/>
                  <a:sym typeface="Avenir"/>
                </a:rPr>
                <a:t>NEGOZIARE IL PATTO POSSIBILE </a:t>
              </a:r>
              <a:endParaRPr sz="1400" b="0" i="0" u="none" strike="noStrike" cap="none">
                <a:solidFill>
                  <a:srgbClr val="000000"/>
                </a:solidFill>
                <a:latin typeface="Arial"/>
                <a:ea typeface="Arial"/>
                <a:cs typeface="Arial"/>
                <a:sym typeface="Arial"/>
              </a:endParaRPr>
            </a:p>
          </p:txBody>
        </p:sp>
        <p:sp>
          <p:nvSpPr>
            <p:cNvPr id="237" name="Google Shape;237;p10"/>
            <p:cNvSpPr/>
            <p:nvPr/>
          </p:nvSpPr>
          <p:spPr>
            <a:xfrm>
              <a:off x="4238437" y="0"/>
              <a:ext cx="1887188" cy="1887187"/>
            </a:xfrm>
            <a:custGeom>
              <a:avLst/>
              <a:gdLst/>
              <a:ahLst/>
              <a:cxnLst/>
              <a:rect l="l" t="t" r="r" b="b"/>
              <a:pathLst>
                <a:path w="21600" h="21600" extrusionOk="0">
                  <a:moveTo>
                    <a:pt x="6421" y="0"/>
                  </a:moveTo>
                  <a:lnTo>
                    <a:pt x="21600" y="0"/>
                  </a:lnTo>
                  <a:lnTo>
                    <a:pt x="21600" y="15179"/>
                  </a:lnTo>
                  <a:cubicBezTo>
                    <a:pt x="21600" y="18725"/>
                    <a:pt x="18725" y="21600"/>
                    <a:pt x="15179" y="21600"/>
                  </a:cubicBezTo>
                  <a:lnTo>
                    <a:pt x="0" y="21600"/>
                  </a:lnTo>
                  <a:lnTo>
                    <a:pt x="0" y="6421"/>
                  </a:lnTo>
                  <a:cubicBezTo>
                    <a:pt x="0" y="2875"/>
                    <a:pt x="2875" y="0"/>
                    <a:pt x="6421" y="0"/>
                  </a:cubicBezTo>
                  <a:close/>
                </a:path>
              </a:pathLst>
            </a:custGeom>
            <a:solidFill>
              <a:schemeClr val="accent3"/>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38" name="Google Shape;238;p10"/>
            <p:cNvSpPr/>
            <p:nvPr/>
          </p:nvSpPr>
          <p:spPr>
            <a:xfrm>
              <a:off x="4640624" y="402186"/>
              <a:ext cx="1082813" cy="1082813"/>
            </a:xfrm>
            <a:prstGeom prst="rect">
              <a:avLst/>
            </a:prstGeom>
            <a:blipFill rotWithShape="1">
              <a:blip r:embed="rId4">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39" name="Google Shape;239;p10"/>
            <p:cNvSpPr/>
            <p:nvPr/>
          </p:nvSpPr>
          <p:spPr>
            <a:xfrm>
              <a:off x="3635156" y="2474999"/>
              <a:ext cx="3093751"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100"/>
                <a:buFont typeface="Avenir"/>
                <a:buNone/>
              </a:pPr>
              <a:r>
                <a:rPr lang="en-US" sz="1100" b="0" i="0" u="none" strike="noStrike" cap="none">
                  <a:solidFill>
                    <a:srgbClr val="000000"/>
                  </a:solidFill>
                  <a:latin typeface="Avenir"/>
                  <a:ea typeface="Avenir"/>
                  <a:cs typeface="Avenir"/>
                  <a:sym typeface="Avenir"/>
                </a:rPr>
                <a:t>IL TERMINE ‘’FAMIGLIA’’ È SOSTITUITO DA ‘’FAMIGLIE’’: FAMIGLIE MONO-GENITORIALI, RICOMPOSTE, MISTE, CON FIGLI BIOLOGICI ECC. IL CONFINE TRA BENESSERE E MALATTIA È DIVENTATO PIÙ FRAGILE. </a:t>
              </a:r>
              <a:endParaRPr sz="1100" b="0" i="0" u="none" strike="noStrike" cap="none">
                <a:solidFill>
                  <a:srgbClr val="000000"/>
                </a:solidFill>
                <a:latin typeface="Avenir"/>
                <a:ea typeface="Avenir"/>
                <a:cs typeface="Avenir"/>
                <a:sym typeface="Avenir"/>
              </a:endParaRPr>
            </a:p>
            <a:p>
              <a:pPr marL="0" marR="0" lvl="0" indent="0" algn="ctr" rtl="0">
                <a:lnSpc>
                  <a:spcPct val="90000"/>
                </a:lnSpc>
                <a:spcBef>
                  <a:spcPts val="0"/>
                </a:spcBef>
                <a:spcAft>
                  <a:spcPts val="0"/>
                </a:spcAft>
                <a:buClr>
                  <a:srgbClr val="000000"/>
                </a:buClr>
                <a:buSzPts val="1100"/>
                <a:buFont typeface="Avenir"/>
                <a:buNone/>
              </a:pPr>
              <a:endParaRPr sz="1100" b="0" i="0" u="none" strike="noStrike" cap="none">
                <a:solidFill>
                  <a:srgbClr val="000000"/>
                </a:solidFill>
                <a:latin typeface="Avenir"/>
                <a:ea typeface="Avenir"/>
                <a:cs typeface="Avenir"/>
                <a:sym typeface="Avenir"/>
              </a:endParaRPr>
            </a:p>
            <a:p>
              <a:pPr marL="0" marR="0" lvl="0" indent="0" algn="ctr" rtl="0">
                <a:lnSpc>
                  <a:spcPct val="90000"/>
                </a:lnSpc>
                <a:spcBef>
                  <a:spcPts val="400"/>
                </a:spcBef>
                <a:spcAft>
                  <a:spcPts val="0"/>
                </a:spcAft>
                <a:buClr>
                  <a:srgbClr val="000000"/>
                </a:buClr>
                <a:buSzPts val="1100"/>
                <a:buFont typeface="Avenir"/>
                <a:buNone/>
              </a:pPr>
              <a:r>
                <a:rPr lang="en-US" sz="1100" b="0" i="0" u="none" strike="noStrike" cap="none">
                  <a:solidFill>
                    <a:srgbClr val="000000"/>
                  </a:solidFill>
                  <a:latin typeface="Avenir"/>
                  <a:ea typeface="Avenir"/>
                  <a:cs typeface="Avenir"/>
                  <a:sym typeface="Avenir"/>
                </a:rPr>
                <a:t>SI DEFINISCONO COME FAMIGLIE ‘’NORMALI’’, I GRUPPI FAMILIARI CHE RIESCONO AUTONOMAMENTE A SODDISFARE I PROPRI BISOGNI, CHE SUPPORTANO I COMPONENTI NEL RAGGIUNGIMENTO DEI PROPRI OBIETTIVI. CONSIDERANDO CHE IN TUTTE LE FAMIGLIE POSSONO NASCERE CONFLITTI, SOFFERENZE E DISAGI.</a:t>
              </a:r>
              <a:endParaRPr sz="1400" b="0" i="0" u="none" strike="noStrike" cap="none">
                <a:solidFill>
                  <a:srgbClr val="000000"/>
                </a:solidFill>
                <a:latin typeface="Arial"/>
                <a:ea typeface="Arial"/>
                <a:cs typeface="Arial"/>
                <a:sym typeface="Arial"/>
              </a:endParaRPr>
            </a:p>
          </p:txBody>
        </p:sp>
        <p:sp>
          <p:nvSpPr>
            <p:cNvPr id="240" name="Google Shape;240;p10"/>
            <p:cNvSpPr/>
            <p:nvPr/>
          </p:nvSpPr>
          <p:spPr>
            <a:xfrm>
              <a:off x="7873594" y="0"/>
              <a:ext cx="1887188" cy="1887187"/>
            </a:xfrm>
            <a:custGeom>
              <a:avLst/>
              <a:gdLst/>
              <a:ahLst/>
              <a:cxnLst/>
              <a:rect l="l" t="t" r="r" b="b"/>
              <a:pathLst>
                <a:path w="21600" h="21600" extrusionOk="0">
                  <a:moveTo>
                    <a:pt x="6421" y="0"/>
                  </a:moveTo>
                  <a:lnTo>
                    <a:pt x="21600" y="0"/>
                  </a:lnTo>
                  <a:lnTo>
                    <a:pt x="21600" y="15179"/>
                  </a:lnTo>
                  <a:cubicBezTo>
                    <a:pt x="21600" y="18725"/>
                    <a:pt x="18725" y="21600"/>
                    <a:pt x="15179" y="21600"/>
                  </a:cubicBezTo>
                  <a:lnTo>
                    <a:pt x="0" y="21600"/>
                  </a:lnTo>
                  <a:lnTo>
                    <a:pt x="0" y="6421"/>
                  </a:lnTo>
                  <a:cubicBezTo>
                    <a:pt x="0" y="2875"/>
                    <a:pt x="2875" y="0"/>
                    <a:pt x="6421" y="0"/>
                  </a:cubicBezTo>
                  <a:close/>
                </a:path>
              </a:pathLst>
            </a:custGeom>
            <a:solidFill>
              <a:schemeClr val="accent4"/>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41" name="Google Shape;241;p10"/>
            <p:cNvSpPr/>
            <p:nvPr/>
          </p:nvSpPr>
          <p:spPr>
            <a:xfrm>
              <a:off x="8275782" y="402186"/>
              <a:ext cx="1082813" cy="1082813"/>
            </a:xfrm>
            <a:prstGeom prst="rect">
              <a:avLst/>
            </a:prstGeom>
            <a:blipFill rotWithShape="1">
              <a:blip r:embed="rId5">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42" name="Google Shape;242;p10"/>
            <p:cNvSpPr/>
            <p:nvPr/>
          </p:nvSpPr>
          <p:spPr>
            <a:xfrm>
              <a:off x="7270313" y="2474999"/>
              <a:ext cx="3093751"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100"/>
                <a:buFont typeface="Avenir"/>
                <a:buNone/>
              </a:pPr>
              <a:r>
                <a:rPr lang="en-US" sz="1100" b="0" i="0" u="none" strike="noStrike" cap="none">
                  <a:solidFill>
                    <a:srgbClr val="000000"/>
                  </a:solidFill>
                  <a:latin typeface="Avenir"/>
                  <a:ea typeface="Avenir"/>
                  <a:cs typeface="Avenir"/>
                  <a:sym typeface="Avenir"/>
                </a:rPr>
                <a:t>LA FIDUCIA RECIPROCA È ELEMENTO CHE CONSOLIDA LA RELAZIONE DAL PUNTO DI VISTA EMOTIVO. IL CITTADINO/UTENTE GIOCANDO UN RUOLO ATTIVO NEL PROCESSO DI ACCOMPAGNAMENTO HA LA POSSIBILITÀ DI RINEGOZIARE ESERCITANDO LA PROPRIA AGENCY.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11"/>
          <p:cNvGrpSpPr/>
          <p:nvPr/>
        </p:nvGrpSpPr>
        <p:grpSpPr>
          <a:xfrm>
            <a:off x="1693910" y="906855"/>
            <a:ext cx="8995077" cy="5013625"/>
            <a:chOff x="0" y="0"/>
            <a:chExt cx="8995075" cy="5013623"/>
          </a:xfrm>
        </p:grpSpPr>
        <p:sp>
          <p:nvSpPr>
            <p:cNvPr id="248" name="Google Shape;248;p11"/>
            <p:cNvSpPr/>
            <p:nvPr/>
          </p:nvSpPr>
          <p:spPr>
            <a:xfrm>
              <a:off x="20949" y="79840"/>
              <a:ext cx="560896" cy="601883"/>
            </a:xfrm>
            <a:prstGeom prst="ellipse">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49" name="Google Shape;249;p11"/>
            <p:cNvSpPr/>
            <p:nvPr/>
          </p:nvSpPr>
          <p:spPr>
            <a:xfrm>
              <a:off x="1214129" y="358500"/>
              <a:ext cx="2913915"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400"/>
                <a:buFont typeface="Avenir"/>
                <a:buNone/>
              </a:pPr>
              <a:r>
                <a:rPr lang="en-US" sz="1400" b="0" i="0" u="none" strike="noStrike" cap="none">
                  <a:solidFill>
                    <a:srgbClr val="000000"/>
                  </a:solidFill>
                  <a:latin typeface="Avenir"/>
                  <a:ea typeface="Avenir"/>
                  <a:cs typeface="Avenir"/>
                  <a:sym typeface="Avenir"/>
                </a:rPr>
                <a:t>Accompagnare dentro la comunità </a:t>
              </a:r>
              <a:endParaRPr sz="1400" b="0" i="0" u="none" strike="noStrike" cap="none">
                <a:solidFill>
                  <a:srgbClr val="000000"/>
                </a:solidFill>
                <a:latin typeface="Arial"/>
                <a:ea typeface="Arial"/>
                <a:cs typeface="Arial"/>
                <a:sym typeface="Arial"/>
              </a:endParaRPr>
            </a:p>
          </p:txBody>
        </p:sp>
        <p:sp>
          <p:nvSpPr>
            <p:cNvPr id="250" name="Google Shape;250;p11"/>
            <p:cNvSpPr/>
            <p:nvPr/>
          </p:nvSpPr>
          <p:spPr>
            <a:xfrm>
              <a:off x="4635770" y="127540"/>
              <a:ext cx="550861" cy="551595"/>
            </a:xfrm>
            <a:prstGeom prst="ellipse">
              <a:avLst/>
            </a:prstGeom>
            <a:solidFill>
              <a:schemeClr val="accent3"/>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51" name="Google Shape;251;p11"/>
            <p:cNvSpPr/>
            <p:nvPr/>
          </p:nvSpPr>
          <p:spPr>
            <a:xfrm>
              <a:off x="4461546" y="0"/>
              <a:ext cx="79351" cy="717000"/>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52" name="Google Shape;252;p11"/>
            <p:cNvSpPr/>
            <p:nvPr/>
          </p:nvSpPr>
          <p:spPr>
            <a:xfrm>
              <a:off x="5399363" y="797636"/>
              <a:ext cx="3595712"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300"/>
                <a:buFont typeface="Avenir"/>
                <a:buNone/>
              </a:pPr>
              <a:r>
                <a:rPr lang="en-US" sz="1300" b="0" i="0" u="none" strike="noStrike" cap="none">
                  <a:solidFill>
                    <a:srgbClr val="000000"/>
                  </a:solidFill>
                  <a:latin typeface="Avenir"/>
                  <a:ea typeface="Avenir"/>
                  <a:cs typeface="Avenir"/>
                  <a:sym typeface="Avenir"/>
                </a:rPr>
                <a:t>La costruzione del progetto di aiuto, data la complessità del bisogni e alla carenza di risorse, in proporzione ai diritti esigibili e all’utilizzo di tecnologie fortemente innovative (tutte le forme di social-communication), deve essere sviluppata all’interno di una logica di rete e comunitaria, definibile community care. </a:t>
              </a:r>
              <a:endParaRPr sz="1400" b="0" i="0" u="none" strike="noStrike" cap="none">
                <a:solidFill>
                  <a:srgbClr val="000000"/>
                </a:solidFill>
                <a:latin typeface="Arial"/>
                <a:ea typeface="Arial"/>
                <a:cs typeface="Arial"/>
                <a:sym typeface="Arial"/>
              </a:endParaRPr>
            </a:p>
          </p:txBody>
        </p:sp>
        <p:sp>
          <p:nvSpPr>
            <p:cNvPr id="253" name="Google Shape;253;p11"/>
            <p:cNvSpPr/>
            <p:nvPr/>
          </p:nvSpPr>
          <p:spPr>
            <a:xfrm>
              <a:off x="0" y="2130708"/>
              <a:ext cx="602795" cy="610570"/>
            </a:xfrm>
            <a:prstGeom prst="ellipse">
              <a:avLst/>
            </a:prstGeom>
            <a:solidFill>
              <a:schemeClr val="accent4"/>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54" name="Google Shape;254;p11"/>
            <p:cNvSpPr/>
            <p:nvPr/>
          </p:nvSpPr>
          <p:spPr>
            <a:xfrm>
              <a:off x="1059548" y="2586435"/>
              <a:ext cx="2913915"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200"/>
                <a:buFont typeface="Avenir"/>
                <a:buNone/>
              </a:pPr>
              <a:r>
                <a:rPr lang="en-US" sz="1200" b="0" i="0" u="none" strike="noStrike" cap="none">
                  <a:solidFill>
                    <a:srgbClr val="000000"/>
                  </a:solidFill>
                  <a:latin typeface="Avenir"/>
                  <a:ea typeface="Avenir"/>
                  <a:cs typeface="Avenir"/>
                  <a:sym typeface="Avenir"/>
                </a:rPr>
                <a:t>La comunità può svolgere un ruolo fondamentale per le persone che si trovano in difficoltà. Permette di non entrare in circuiti assistenziali e di fare ricorso ai servizi pubblici in modo più mirato. Non solo per trovare delle risposte concrete, ma anche per evitare l’isolamento dalla comunità di appartenenza. </a:t>
              </a:r>
              <a:endParaRPr sz="1400" b="0" i="0" u="none" strike="noStrike" cap="none">
                <a:solidFill>
                  <a:srgbClr val="000000"/>
                </a:solidFill>
                <a:latin typeface="Arial"/>
                <a:ea typeface="Arial"/>
                <a:cs typeface="Arial"/>
                <a:sym typeface="Arial"/>
              </a:endParaRPr>
            </a:p>
          </p:txBody>
        </p:sp>
        <p:sp>
          <p:nvSpPr>
            <p:cNvPr id="255" name="Google Shape;255;p11"/>
            <p:cNvSpPr/>
            <p:nvPr/>
          </p:nvSpPr>
          <p:spPr>
            <a:xfrm>
              <a:off x="4635770" y="2261516"/>
              <a:ext cx="665644" cy="649840"/>
            </a:xfrm>
            <a:prstGeom prst="ellipse">
              <a:avLst/>
            </a:prstGeom>
            <a:solidFill>
              <a:schemeClr val="accent5"/>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56" name="Google Shape;256;p11"/>
            <p:cNvSpPr/>
            <p:nvPr/>
          </p:nvSpPr>
          <p:spPr>
            <a:xfrm>
              <a:off x="5445472" y="2435993"/>
              <a:ext cx="2913915"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200"/>
                <a:buFont typeface="Avenir"/>
                <a:buNone/>
              </a:pPr>
              <a:r>
                <a:rPr lang="en-US" sz="1200" b="0" i="0" u="none" strike="noStrike" cap="none">
                  <a:solidFill>
                    <a:srgbClr val="000000"/>
                  </a:solidFill>
                  <a:latin typeface="Avenir"/>
                  <a:ea typeface="Avenir"/>
                  <a:cs typeface="Avenir"/>
                  <a:sym typeface="Avenir"/>
                </a:rPr>
                <a:t>Per realizzare i ‘’welfare generativo’’ e costruire processi di ‘’secondo welfare’’, (Maino, Lodi Rizzini. Bandera, 2016).</a:t>
              </a:r>
              <a:endParaRPr sz="1400" b="0" i="0" u="none" strike="noStrike" cap="none">
                <a:solidFill>
                  <a:srgbClr val="000000"/>
                </a:solidFill>
                <a:latin typeface="Arial"/>
                <a:ea typeface="Arial"/>
                <a:cs typeface="Arial"/>
                <a:sym typeface="Arial"/>
              </a:endParaRPr>
            </a:p>
          </p:txBody>
        </p:sp>
        <p:sp>
          <p:nvSpPr>
            <p:cNvPr id="257" name="Google Shape;257;p11"/>
            <p:cNvSpPr/>
            <p:nvPr/>
          </p:nvSpPr>
          <p:spPr>
            <a:xfrm>
              <a:off x="42829" y="4341578"/>
              <a:ext cx="576590" cy="554035"/>
            </a:xfrm>
            <a:prstGeom prst="ellipse">
              <a:avLst/>
            </a:prstGeom>
            <a:solidFill>
              <a:schemeClr val="accent6"/>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58" name="Google Shape;258;p11"/>
            <p:cNvSpPr/>
            <p:nvPr/>
          </p:nvSpPr>
          <p:spPr>
            <a:xfrm>
              <a:off x="1214129" y="5013622"/>
              <a:ext cx="2913915"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200"/>
                <a:buFont typeface="Avenir"/>
                <a:buNone/>
              </a:pPr>
              <a:r>
                <a:rPr lang="en-US" sz="1200" b="0" i="0" u="none" strike="noStrike" cap="none">
                  <a:solidFill>
                    <a:srgbClr val="000000"/>
                  </a:solidFill>
                  <a:latin typeface="Avenir"/>
                  <a:ea typeface="Avenir"/>
                  <a:cs typeface="Avenir"/>
                  <a:sym typeface="Avenir"/>
                </a:rPr>
                <a:t>L’assistente svolge un ruolo di protagonista con la responsabilità di una presa in carico che potremmo definire “di quartiere’’. Con patti flessibili tra individui e comunità. La presa in carico deve essere un cammino, che si percorre insieme diventando consapevoli progressivamente di quello che realisticamente è possibile fare.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3" name="Google Shape;263;p12"/>
          <p:cNvGrpSpPr/>
          <p:nvPr/>
        </p:nvGrpSpPr>
        <p:grpSpPr>
          <a:xfrm>
            <a:off x="2091729" y="829383"/>
            <a:ext cx="6830570" cy="5199239"/>
            <a:chOff x="0" y="0"/>
            <a:chExt cx="6830570" cy="5199239"/>
          </a:xfrm>
        </p:grpSpPr>
        <p:grpSp>
          <p:nvGrpSpPr>
            <p:cNvPr id="264" name="Google Shape;264;p12"/>
            <p:cNvGrpSpPr/>
            <p:nvPr/>
          </p:nvGrpSpPr>
          <p:grpSpPr>
            <a:xfrm>
              <a:off x="0" y="0"/>
              <a:ext cx="6830570" cy="998377"/>
              <a:chOff x="0" y="0"/>
              <a:chExt cx="6830569" cy="998376"/>
            </a:xfrm>
          </p:grpSpPr>
          <p:sp>
            <p:nvSpPr>
              <p:cNvPr id="265" name="Google Shape;265;p12"/>
              <p:cNvSpPr/>
              <p:nvPr/>
            </p:nvSpPr>
            <p:spPr>
              <a:xfrm>
                <a:off x="0" y="0"/>
                <a:ext cx="6830569" cy="998376"/>
              </a:xfrm>
              <a:prstGeom prst="roundRect">
                <a:avLst>
                  <a:gd name="adj" fmla="val 16667"/>
                </a:avLst>
              </a:prstGeom>
              <a:solidFill>
                <a:schemeClr val="accent2"/>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800"/>
                  <a:buFont typeface="Avenir"/>
                  <a:buNone/>
                </a:pPr>
                <a:endParaRPr sz="1800" b="1" i="0" u="none" strike="noStrike" cap="none">
                  <a:solidFill>
                    <a:srgbClr val="FFFFFF"/>
                  </a:solidFill>
                  <a:latin typeface="Avenir"/>
                  <a:ea typeface="Avenir"/>
                  <a:cs typeface="Avenir"/>
                  <a:sym typeface="Avenir"/>
                </a:endParaRPr>
              </a:p>
            </p:txBody>
          </p:sp>
          <p:sp>
            <p:nvSpPr>
              <p:cNvPr id="266" name="Google Shape;266;p12"/>
              <p:cNvSpPr txBox="1"/>
              <p:nvPr/>
            </p:nvSpPr>
            <p:spPr>
              <a:xfrm>
                <a:off x="48736" y="290907"/>
                <a:ext cx="6733095" cy="416561"/>
              </a:xfrm>
              <a:prstGeom prst="rect">
                <a:avLst/>
              </a:prstGeom>
              <a:noFill/>
              <a:ln>
                <a:noFill/>
              </a:ln>
            </p:spPr>
            <p:txBody>
              <a:bodyPr spcFirstLastPara="1" wrap="square" lIns="68575" tIns="68575" rIns="68575" bIns="68575" anchor="ctr" anchorCtr="0">
                <a:spAutoFit/>
              </a:bodyPr>
              <a:lstStyle/>
              <a:p>
                <a:pPr marL="0" marR="0" lvl="0" indent="0" algn="ctr" rtl="0">
                  <a:lnSpc>
                    <a:spcPct val="90000"/>
                  </a:lnSpc>
                  <a:spcBef>
                    <a:spcPts val="0"/>
                  </a:spcBef>
                  <a:spcAft>
                    <a:spcPts val="0"/>
                  </a:spcAft>
                  <a:buClr>
                    <a:srgbClr val="FFFFFF"/>
                  </a:buClr>
                  <a:buSzPts val="1800"/>
                  <a:buFont typeface="Avenir"/>
                  <a:buNone/>
                </a:pPr>
                <a:r>
                  <a:rPr lang="en-US" sz="1800" b="1" i="0" u="none" strike="noStrike" cap="none">
                    <a:solidFill>
                      <a:srgbClr val="FFFFFF"/>
                    </a:solidFill>
                    <a:latin typeface="Avenir"/>
                    <a:ea typeface="Avenir"/>
                    <a:cs typeface="Avenir"/>
                    <a:sym typeface="Avenir"/>
                  </a:rPr>
                  <a:t>Caratteristiche e modalità di conduzione del colloquio </a:t>
                </a:r>
                <a:endParaRPr sz="1400" b="0" i="0" u="none" strike="noStrike" cap="none">
                  <a:solidFill>
                    <a:srgbClr val="000000"/>
                  </a:solidFill>
                  <a:latin typeface="Arial"/>
                  <a:ea typeface="Arial"/>
                  <a:cs typeface="Arial"/>
                  <a:sym typeface="Arial"/>
                </a:endParaRPr>
              </a:p>
            </p:txBody>
          </p:sp>
        </p:grpSp>
        <p:grpSp>
          <p:nvGrpSpPr>
            <p:cNvPr id="267" name="Google Shape;267;p12"/>
            <p:cNvGrpSpPr/>
            <p:nvPr/>
          </p:nvGrpSpPr>
          <p:grpSpPr>
            <a:xfrm>
              <a:off x="0" y="1050215"/>
              <a:ext cx="6830570" cy="998377"/>
              <a:chOff x="0" y="0"/>
              <a:chExt cx="6830569" cy="998376"/>
            </a:xfrm>
          </p:grpSpPr>
          <p:sp>
            <p:nvSpPr>
              <p:cNvPr id="268" name="Google Shape;268;p12"/>
              <p:cNvSpPr/>
              <p:nvPr/>
            </p:nvSpPr>
            <p:spPr>
              <a:xfrm>
                <a:off x="0" y="0"/>
                <a:ext cx="6830569" cy="998376"/>
              </a:xfrm>
              <a:prstGeom prst="roundRect">
                <a:avLst>
                  <a:gd name="adj" fmla="val 16667"/>
                </a:avLst>
              </a:prstGeom>
              <a:solidFill>
                <a:srgbClr val="78AB8F"/>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sp>
            <p:nvSpPr>
              <p:cNvPr id="269" name="Google Shape;269;p12"/>
              <p:cNvSpPr txBox="1"/>
              <p:nvPr/>
            </p:nvSpPr>
            <p:spPr>
              <a:xfrm>
                <a:off x="48736" y="46432"/>
                <a:ext cx="6733095" cy="905511"/>
              </a:xfrm>
              <a:prstGeom prst="rect">
                <a:avLst/>
              </a:prstGeom>
              <a:noFill/>
              <a:ln>
                <a:noFill/>
              </a:ln>
            </p:spPr>
            <p:txBody>
              <a:bodyPr spcFirstLastPara="1" wrap="square" lIns="53325" tIns="53325" rIns="53325" bIns="53325" anchor="ctr" anchorCtr="0">
                <a:spAutoFit/>
              </a:bodyPr>
              <a:lstStyle/>
              <a:p>
                <a:pPr marL="0" marR="0" lvl="0" indent="0" algn="l" rtl="0">
                  <a:lnSpc>
                    <a:spcPct val="90000"/>
                  </a:lnSpc>
                  <a:spcBef>
                    <a:spcPts val="0"/>
                  </a:spcBef>
                  <a:spcAft>
                    <a:spcPts val="0"/>
                  </a:spcAft>
                  <a:buClr>
                    <a:srgbClr val="FFFFFF"/>
                  </a:buClr>
                  <a:buSzPts val="1400"/>
                  <a:buFont typeface="Avenir"/>
                  <a:buNone/>
                </a:pPr>
                <a:r>
                  <a:rPr lang="en-US" sz="1400" b="0" i="0" u="none" strike="noStrike" cap="none">
                    <a:solidFill>
                      <a:srgbClr val="FFFFFF"/>
                    </a:solidFill>
                    <a:latin typeface="Avenir"/>
                    <a:ea typeface="Avenir"/>
                    <a:cs typeface="Avenir"/>
                    <a:sym typeface="Avenir"/>
                  </a:rPr>
                  <a:t>L’utilizzo </a:t>
                </a:r>
                <a:r>
                  <a:rPr lang="en-US" sz="1400" b="1" i="0" u="none" strike="noStrike" cap="none">
                    <a:solidFill>
                      <a:srgbClr val="FFFFFF"/>
                    </a:solidFill>
                    <a:latin typeface="Avenir"/>
                    <a:ea typeface="Avenir"/>
                    <a:cs typeface="Avenir"/>
                    <a:sym typeface="Avenir"/>
                  </a:rPr>
                  <a:t>del colloquio </a:t>
                </a:r>
                <a:r>
                  <a:rPr lang="en-US" sz="1400" b="0" i="0" u="none" strike="noStrike" cap="none">
                    <a:solidFill>
                      <a:srgbClr val="FFFFFF"/>
                    </a:solidFill>
                    <a:latin typeface="Avenir"/>
                    <a:ea typeface="Avenir"/>
                    <a:cs typeface="Avenir"/>
                    <a:sym typeface="Avenir"/>
                  </a:rPr>
                  <a:t>come strumento del servizio sociale applicando l’approccio sistemico rimane inalterato e in particolare le logiche di strategie (ipotizzazione, circolarità, neutralità, lavorare per connessioni) e di tattica (comunicazione verbale e non verbale).</a:t>
                </a:r>
                <a:endParaRPr sz="1400" b="0" i="0" u="none" strike="noStrike" cap="none">
                  <a:solidFill>
                    <a:srgbClr val="000000"/>
                  </a:solidFill>
                  <a:latin typeface="Arial"/>
                  <a:ea typeface="Arial"/>
                  <a:cs typeface="Arial"/>
                  <a:sym typeface="Arial"/>
                </a:endParaRPr>
              </a:p>
            </p:txBody>
          </p:sp>
        </p:grpSp>
        <p:grpSp>
          <p:nvGrpSpPr>
            <p:cNvPr id="270" name="Google Shape;270;p12"/>
            <p:cNvGrpSpPr/>
            <p:nvPr/>
          </p:nvGrpSpPr>
          <p:grpSpPr>
            <a:xfrm>
              <a:off x="0" y="2100432"/>
              <a:ext cx="6830570" cy="998377"/>
              <a:chOff x="0" y="0"/>
              <a:chExt cx="6830569" cy="998376"/>
            </a:xfrm>
          </p:grpSpPr>
          <p:sp>
            <p:nvSpPr>
              <p:cNvPr id="271" name="Google Shape;271;p12"/>
              <p:cNvSpPr/>
              <p:nvPr/>
            </p:nvSpPr>
            <p:spPr>
              <a:xfrm>
                <a:off x="0" y="0"/>
                <a:ext cx="6830569" cy="998376"/>
              </a:xfrm>
              <a:prstGeom prst="roundRect">
                <a:avLst>
                  <a:gd name="adj" fmla="val 16667"/>
                </a:avLst>
              </a:prstGeom>
              <a:solidFill>
                <a:srgbClr val="7CAB8C"/>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272" name="Google Shape;272;p12"/>
              <p:cNvSpPr txBox="1"/>
              <p:nvPr/>
            </p:nvSpPr>
            <p:spPr>
              <a:xfrm>
                <a:off x="48736" y="39447"/>
                <a:ext cx="6733095" cy="919481"/>
              </a:xfrm>
              <a:prstGeom prst="rect">
                <a:avLst/>
              </a:prstGeom>
              <a:noFill/>
              <a:ln>
                <a:noFill/>
              </a:ln>
            </p:spPr>
            <p:txBody>
              <a:bodyPr spcFirstLastPara="1" wrap="square" lIns="68575" tIns="68575" rIns="68575" bIns="68575" anchor="ctr" anchorCtr="0">
                <a:spAutoFit/>
              </a:bodyPr>
              <a:lstStyle/>
              <a:p>
                <a:pPr marL="0" marR="0" lvl="0" indent="0" algn="l" rtl="0">
                  <a:lnSpc>
                    <a:spcPct val="90000"/>
                  </a:lnSpc>
                  <a:spcBef>
                    <a:spcPts val="0"/>
                  </a:spcBef>
                  <a:spcAft>
                    <a:spcPts val="0"/>
                  </a:spcAft>
                  <a:buClr>
                    <a:srgbClr val="FFFFFF"/>
                  </a:buClr>
                  <a:buSzPts val="1800"/>
                  <a:buFont typeface="Avenir"/>
                  <a:buNone/>
                </a:pPr>
                <a:r>
                  <a:rPr lang="en-US" sz="1400" b="1" i="0" u="none" strike="noStrike" cap="none">
                    <a:solidFill>
                      <a:srgbClr val="FFFFFF"/>
                    </a:solidFill>
                    <a:latin typeface="Avenir"/>
                    <a:ea typeface="Avenir"/>
                    <a:cs typeface="Avenir"/>
                    <a:sym typeface="Avenir"/>
                  </a:rPr>
                  <a:t>Fare ipotesi </a:t>
                </a:r>
                <a:r>
                  <a:rPr lang="en-US" sz="1400" b="0" i="0" u="none" strike="noStrike" cap="none">
                    <a:solidFill>
                      <a:srgbClr val="FFFFFF"/>
                    </a:solidFill>
                    <a:latin typeface="Avenir"/>
                    <a:ea typeface="Avenir"/>
                    <a:cs typeface="Avenir"/>
                    <a:sym typeface="Avenir"/>
                  </a:rPr>
                  <a:t>richiede la capacità di tenere le dinamiche relazionali dell’ambiente di vita interno ed esterno alla famiglia all’interno della lettura della situazione di disagio. </a:t>
                </a:r>
                <a:endParaRPr sz="1400" b="0" i="0" u="none" strike="noStrike" cap="none">
                  <a:solidFill>
                    <a:srgbClr val="000000"/>
                  </a:solidFill>
                  <a:latin typeface="Arial"/>
                  <a:ea typeface="Arial"/>
                  <a:cs typeface="Arial"/>
                  <a:sym typeface="Arial"/>
                </a:endParaRPr>
              </a:p>
            </p:txBody>
          </p:sp>
        </p:grpSp>
        <p:grpSp>
          <p:nvGrpSpPr>
            <p:cNvPr id="273" name="Google Shape;273;p12"/>
            <p:cNvGrpSpPr/>
            <p:nvPr/>
          </p:nvGrpSpPr>
          <p:grpSpPr>
            <a:xfrm>
              <a:off x="0" y="3136359"/>
              <a:ext cx="6830570" cy="998377"/>
              <a:chOff x="0" y="0"/>
              <a:chExt cx="6830569" cy="998376"/>
            </a:xfrm>
          </p:grpSpPr>
          <p:sp>
            <p:nvSpPr>
              <p:cNvPr id="274" name="Google Shape;274;p12"/>
              <p:cNvSpPr/>
              <p:nvPr/>
            </p:nvSpPr>
            <p:spPr>
              <a:xfrm>
                <a:off x="0" y="0"/>
                <a:ext cx="6830569" cy="998376"/>
              </a:xfrm>
              <a:prstGeom prst="roundRect">
                <a:avLst>
                  <a:gd name="adj" fmla="val 16667"/>
                </a:avLst>
              </a:prstGeom>
              <a:solidFill>
                <a:srgbClr val="7FAC8A"/>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275" name="Google Shape;275;p12"/>
              <p:cNvSpPr txBox="1"/>
              <p:nvPr/>
            </p:nvSpPr>
            <p:spPr>
              <a:xfrm>
                <a:off x="48736" y="39447"/>
                <a:ext cx="6733095" cy="919481"/>
              </a:xfrm>
              <a:prstGeom prst="rect">
                <a:avLst/>
              </a:prstGeom>
              <a:noFill/>
              <a:ln>
                <a:noFill/>
              </a:ln>
            </p:spPr>
            <p:txBody>
              <a:bodyPr spcFirstLastPara="1" wrap="square" lIns="68575" tIns="68575" rIns="68575" bIns="68575" anchor="ctr" anchorCtr="0">
                <a:spAutoFit/>
              </a:bodyPr>
              <a:lstStyle/>
              <a:p>
                <a:pPr marL="0" marR="0" lvl="0" indent="0" algn="l" rtl="0">
                  <a:lnSpc>
                    <a:spcPct val="90000"/>
                  </a:lnSpc>
                  <a:spcBef>
                    <a:spcPts val="0"/>
                  </a:spcBef>
                  <a:spcAft>
                    <a:spcPts val="0"/>
                  </a:spcAft>
                  <a:buClr>
                    <a:srgbClr val="FFFFFF"/>
                  </a:buClr>
                  <a:buSzPts val="1800"/>
                  <a:buFont typeface="Avenir"/>
                  <a:buNone/>
                </a:pPr>
                <a:r>
                  <a:rPr lang="en-US" sz="1400" b="1" i="0" u="none" strike="noStrike" cap="none">
                    <a:solidFill>
                      <a:srgbClr val="FFFFFF"/>
                    </a:solidFill>
                    <a:latin typeface="Avenir"/>
                    <a:ea typeface="Avenir"/>
                    <a:cs typeface="Avenir"/>
                    <a:sym typeface="Avenir"/>
                  </a:rPr>
                  <a:t>La circolarità </a:t>
                </a:r>
                <a:r>
                  <a:rPr lang="en-US" sz="1400" b="0" i="0" u="none" strike="noStrike" cap="none">
                    <a:solidFill>
                      <a:srgbClr val="FFFFFF"/>
                    </a:solidFill>
                    <a:latin typeface="Avenir"/>
                    <a:ea typeface="Avenir"/>
                    <a:cs typeface="Avenir"/>
                    <a:sym typeface="Avenir"/>
                  </a:rPr>
                  <a:t>è lavorare per connessioni di nuovo, non possono che ampliare il proprio raggio di osservazione, valutazione, monitoraggio, e verifica e luoghi di comunità. </a:t>
                </a:r>
                <a:endParaRPr sz="1400" b="0" i="0" u="none" strike="noStrike" cap="none">
                  <a:solidFill>
                    <a:srgbClr val="000000"/>
                  </a:solidFill>
                  <a:latin typeface="Arial"/>
                  <a:ea typeface="Arial"/>
                  <a:cs typeface="Arial"/>
                  <a:sym typeface="Arial"/>
                </a:endParaRPr>
              </a:p>
            </p:txBody>
          </p:sp>
        </p:grpSp>
        <p:grpSp>
          <p:nvGrpSpPr>
            <p:cNvPr id="276" name="Google Shape;276;p12"/>
            <p:cNvGrpSpPr/>
            <p:nvPr/>
          </p:nvGrpSpPr>
          <p:grpSpPr>
            <a:xfrm>
              <a:off x="0" y="4200862"/>
              <a:ext cx="6830570" cy="998377"/>
              <a:chOff x="0" y="0"/>
              <a:chExt cx="6830569" cy="998376"/>
            </a:xfrm>
          </p:grpSpPr>
          <p:sp>
            <p:nvSpPr>
              <p:cNvPr id="277" name="Google Shape;277;p12"/>
              <p:cNvSpPr/>
              <p:nvPr/>
            </p:nvSpPr>
            <p:spPr>
              <a:xfrm>
                <a:off x="0" y="0"/>
                <a:ext cx="6830569" cy="998376"/>
              </a:xfrm>
              <a:prstGeom prst="roundRect">
                <a:avLst>
                  <a:gd name="adj" fmla="val 16667"/>
                </a:avLst>
              </a:prstGeom>
              <a:solidFill>
                <a:schemeClr val="accent3"/>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278" name="Google Shape;278;p12"/>
              <p:cNvSpPr txBox="1"/>
              <p:nvPr/>
            </p:nvSpPr>
            <p:spPr>
              <a:xfrm>
                <a:off x="48736" y="39447"/>
                <a:ext cx="6733095" cy="919481"/>
              </a:xfrm>
              <a:prstGeom prst="rect">
                <a:avLst/>
              </a:prstGeom>
              <a:noFill/>
              <a:ln>
                <a:noFill/>
              </a:ln>
            </p:spPr>
            <p:txBody>
              <a:bodyPr spcFirstLastPara="1" wrap="square" lIns="68575" tIns="68575" rIns="68575" bIns="68575" anchor="ctr" anchorCtr="0">
                <a:spAutoFit/>
              </a:bodyPr>
              <a:lstStyle/>
              <a:p>
                <a:pPr marL="0" marR="0" lvl="0" indent="0" algn="l" rtl="0">
                  <a:lnSpc>
                    <a:spcPct val="90000"/>
                  </a:lnSpc>
                  <a:spcBef>
                    <a:spcPts val="0"/>
                  </a:spcBef>
                  <a:spcAft>
                    <a:spcPts val="0"/>
                  </a:spcAft>
                  <a:buClr>
                    <a:srgbClr val="FFFFFF"/>
                  </a:buClr>
                  <a:buSzPts val="1800"/>
                  <a:buFont typeface="Avenir"/>
                  <a:buNone/>
                </a:pPr>
                <a:r>
                  <a:rPr lang="en-US" sz="1400" b="1" i="0" u="none" strike="noStrike" cap="none">
                    <a:solidFill>
                      <a:srgbClr val="FFFFFF"/>
                    </a:solidFill>
                    <a:latin typeface="Avenir"/>
                    <a:ea typeface="Avenir"/>
                    <a:cs typeface="Avenir"/>
                    <a:sym typeface="Avenir"/>
                  </a:rPr>
                  <a:t>La neutralità </a:t>
                </a:r>
                <a:r>
                  <a:rPr lang="en-US" sz="1400" b="0" i="0" u="none" strike="noStrike" cap="none">
                    <a:solidFill>
                      <a:srgbClr val="FFFFFF"/>
                    </a:solidFill>
                    <a:latin typeface="Avenir"/>
                    <a:ea typeface="Avenir"/>
                    <a:cs typeface="Avenir"/>
                    <a:sym typeface="Avenir"/>
                  </a:rPr>
                  <a:t>è la capacità di non esprimere pregiudizi e giudizi, data l’impossibilità nota a tutti di avere quanto meno dei pareri sulle cose della vita. </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3"/>
          <p:cNvSpPr/>
          <p:nvPr/>
        </p:nvSpPr>
        <p:spPr>
          <a:xfrm rot="5400000">
            <a:off x="857543" y="346790"/>
            <a:ext cx="146305" cy="704089"/>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4" name="Google Shape;284;p13"/>
          <p:cNvSpPr/>
          <p:nvPr/>
        </p:nvSpPr>
        <p:spPr>
          <a:xfrm rot="10800000" flipH="1">
            <a:off x="578651" y="4501200"/>
            <a:ext cx="11034698" cy="18289"/>
          </a:xfrm>
          <a:prstGeom prst="rect">
            <a:avLst/>
          </a:prstGeom>
          <a:solidFill>
            <a:srgbClr val="DBC9B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5" name="Google Shape;285;p13"/>
          <p:cNvSpPr/>
          <p:nvPr/>
        </p:nvSpPr>
        <p:spPr>
          <a:xfrm>
            <a:off x="0" y="0"/>
            <a:ext cx="12192000" cy="6858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286" name="Google Shape;286;p13"/>
          <p:cNvSpPr/>
          <p:nvPr/>
        </p:nvSpPr>
        <p:spPr>
          <a:xfrm>
            <a:off x="-1" y="0"/>
            <a:ext cx="8452324" cy="6858000"/>
          </a:xfrm>
          <a:custGeom>
            <a:avLst/>
            <a:gdLst/>
            <a:ahLst/>
            <a:cxnLst/>
            <a:rect l="l" t="t" r="r" b="b"/>
            <a:pathLst>
              <a:path w="21600" h="21600" extrusionOk="0">
                <a:moveTo>
                  <a:pt x="0" y="0"/>
                </a:moveTo>
                <a:lnTo>
                  <a:pt x="19033" y="0"/>
                </a:lnTo>
                <a:lnTo>
                  <a:pt x="19169" y="249"/>
                </a:lnTo>
                <a:cubicBezTo>
                  <a:pt x="20696" y="3191"/>
                  <a:pt x="21600" y="6843"/>
                  <a:pt x="21600" y="10800"/>
                </a:cubicBezTo>
                <a:cubicBezTo>
                  <a:pt x="21600" y="14757"/>
                  <a:pt x="20696" y="18409"/>
                  <a:pt x="19169" y="21351"/>
                </a:cubicBezTo>
                <a:lnTo>
                  <a:pt x="19033" y="21600"/>
                </a:lnTo>
                <a:lnTo>
                  <a:pt x="0" y="21600"/>
                </a:lnTo>
                <a:close/>
              </a:path>
            </a:pathLst>
          </a:custGeom>
          <a:solidFill>
            <a:srgbClr val="FFFFFF"/>
          </a:solidFill>
          <a:ln w="9525" cap="flat" cmpd="sng">
            <a:solidFill>
              <a:srgbClr val="F0EAE5"/>
            </a:solidFill>
            <a:prstDash val="solid"/>
            <a:miter lim="8000"/>
            <a:headEnd type="none" w="sm" len="sm"/>
            <a:tailEnd type="none" w="sm" len="sm"/>
          </a:ln>
          <a:effectLst>
            <a:outerShdw blurRad="50800" dist="38100" rotWithShape="0">
              <a:srgbClr val="D9D9D9">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7" name="Google Shape;287;p13"/>
          <p:cNvSpPr/>
          <p:nvPr/>
        </p:nvSpPr>
        <p:spPr>
          <a:xfrm>
            <a:off x="-1" y="0"/>
            <a:ext cx="8443574" cy="6858000"/>
          </a:xfrm>
          <a:custGeom>
            <a:avLst/>
            <a:gdLst/>
            <a:ahLst/>
            <a:cxnLst/>
            <a:rect l="l" t="t" r="r" b="b"/>
            <a:pathLst>
              <a:path w="21600" h="21600" extrusionOk="0">
                <a:moveTo>
                  <a:pt x="0" y="0"/>
                </a:moveTo>
                <a:lnTo>
                  <a:pt x="19031" y="0"/>
                </a:lnTo>
                <a:lnTo>
                  <a:pt x="19167" y="249"/>
                </a:lnTo>
                <a:cubicBezTo>
                  <a:pt x="20695" y="3191"/>
                  <a:pt x="21600" y="6843"/>
                  <a:pt x="21600" y="10800"/>
                </a:cubicBezTo>
                <a:cubicBezTo>
                  <a:pt x="21600" y="14757"/>
                  <a:pt x="20695" y="18409"/>
                  <a:pt x="19167" y="21351"/>
                </a:cubicBezTo>
                <a:lnTo>
                  <a:pt x="19031" y="21600"/>
                </a:lnTo>
                <a:lnTo>
                  <a:pt x="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8" name="Google Shape;288;p13"/>
          <p:cNvSpPr txBox="1">
            <a:spLocks noGrp="1"/>
          </p:cNvSpPr>
          <p:nvPr>
            <p:ph type="title"/>
          </p:nvPr>
        </p:nvSpPr>
        <p:spPr>
          <a:xfrm>
            <a:off x="1443038" y="771987"/>
            <a:ext cx="7289860" cy="48477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0000"/>
              </a:buClr>
              <a:buSzPts val="2400"/>
              <a:buFont typeface="Avenir"/>
              <a:buNone/>
            </a:pPr>
            <a:r>
              <a:rPr lang="en-US" sz="2400" b="1"/>
              <a:t>Armonizzare nel futuro possibile</a:t>
            </a:r>
            <a:br>
              <a:rPr lang="en-US" sz="2400" b="1"/>
            </a:br>
            <a:r>
              <a:rPr lang="en-US" sz="2400" b="1"/>
              <a:t/>
            </a:r>
            <a:br>
              <a:rPr lang="en-US" sz="2400" b="1"/>
            </a:br>
            <a:r>
              <a:rPr lang="en-US" sz="1800" b="0"/>
              <a:t>La Regione Emilia Romagna costituisce un esempio positivo dal punto di vista della ricerca di un ruolo di governance per il soggetto pubblico. </a:t>
            </a:r>
            <a:endParaRPr sz="1800" b="0"/>
          </a:p>
          <a:p>
            <a:pPr marL="0" lvl="0" indent="0" algn="l" rtl="0">
              <a:lnSpc>
                <a:spcPct val="90000"/>
              </a:lnSpc>
              <a:spcBef>
                <a:spcPts val="0"/>
              </a:spcBef>
              <a:spcAft>
                <a:spcPts val="0"/>
              </a:spcAft>
              <a:buClr>
                <a:srgbClr val="000000"/>
              </a:buClr>
              <a:buSzPts val="2400"/>
              <a:buFont typeface="Avenir"/>
              <a:buNone/>
            </a:pPr>
            <a:r>
              <a:rPr lang="en-US" sz="1800" b="0"/>
              <a:t/>
            </a:r>
            <a:br>
              <a:rPr lang="en-US" sz="1800" b="0"/>
            </a:br>
            <a:r>
              <a:rPr lang="en-US" sz="1800" b="0"/>
              <a:t>La rete sociale svolge </a:t>
            </a:r>
            <a:r>
              <a:rPr lang="en-US" sz="1800"/>
              <a:t>un importantissimo</a:t>
            </a:r>
            <a:r>
              <a:rPr lang="en-US" sz="1800" b="0"/>
              <a:t> ruolo di sostegno e di accompagnamento verso il cambiamento, dal momento in cui le persone in essa coinvolte, mettono in campo azioni concrete di protezione e di tutela del benessere individuale.</a:t>
            </a:r>
            <a:endParaRPr sz="1800" b="0"/>
          </a:p>
          <a:p>
            <a:pPr marL="0" lvl="0" indent="0" algn="l" rtl="0">
              <a:lnSpc>
                <a:spcPct val="90000"/>
              </a:lnSpc>
              <a:spcBef>
                <a:spcPts val="0"/>
              </a:spcBef>
              <a:spcAft>
                <a:spcPts val="0"/>
              </a:spcAft>
              <a:buClr>
                <a:srgbClr val="000000"/>
              </a:buClr>
              <a:buSzPts val="2400"/>
              <a:buFont typeface="Avenir"/>
              <a:buNone/>
            </a:pPr>
            <a:r>
              <a:rPr lang="en-US" sz="1800" b="0"/>
              <a:t> </a:t>
            </a:r>
            <a:br>
              <a:rPr lang="en-US" sz="1800" b="0"/>
            </a:br>
            <a:r>
              <a:rPr lang="en-US" sz="1800" b="0"/>
              <a:t>Per favorire la partecipazione dei cittadini e del terzo settore, il confronto con le organizzazioni imprenditoriali in un sistema stabile di relazioni con impegno e investimento condiviso. La programmazione di ambito distrettuale deve sopportare la creazione di legami operativi tra territorio e le amministrazioni locali.</a:t>
            </a:r>
            <a:br>
              <a:rPr lang="en-US" sz="1800" b="0"/>
            </a:br>
            <a:endParaRPr/>
          </a:p>
        </p:txBody>
      </p:sp>
      <p:sp>
        <p:nvSpPr>
          <p:cNvPr id="289" name="Google Shape;289;p13"/>
          <p:cNvSpPr/>
          <p:nvPr/>
        </p:nvSpPr>
        <p:spPr>
          <a:xfrm>
            <a:off x="0" y="2827915"/>
            <a:ext cx="128016" cy="1188721"/>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title" idx="4294967295"/>
          </p:nvPr>
        </p:nvSpPr>
        <p:spPr>
          <a:xfrm>
            <a:off x="655319" y="429030"/>
            <a:ext cx="2834641" cy="5457589"/>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0000"/>
              </a:buClr>
              <a:buSzPts val="2800"/>
              <a:buFont typeface="Avenir"/>
              <a:buNone/>
            </a:pPr>
            <a:r>
              <a:rPr lang="en-US" sz="2800" b="1"/>
              <a:t>2. Operatori Sociali organizzazioni nei contesti locali</a:t>
            </a:r>
            <a:br>
              <a:rPr lang="en-US" sz="2800" b="1"/>
            </a:br>
            <a:r>
              <a:rPr lang="en-US" sz="2800" b="1"/>
              <a:t/>
            </a:r>
            <a:br>
              <a:rPr lang="en-US" sz="2800" b="1"/>
            </a:br>
            <a:endParaRPr/>
          </a:p>
        </p:txBody>
      </p:sp>
      <p:grpSp>
        <p:nvGrpSpPr>
          <p:cNvPr id="295" name="Google Shape;295;p14"/>
          <p:cNvGrpSpPr/>
          <p:nvPr/>
        </p:nvGrpSpPr>
        <p:grpSpPr>
          <a:xfrm>
            <a:off x="4028326" y="429030"/>
            <a:ext cx="7465683" cy="5551650"/>
            <a:chOff x="0" y="0"/>
            <a:chExt cx="7465682" cy="5551649"/>
          </a:xfrm>
        </p:grpSpPr>
        <p:sp>
          <p:nvSpPr>
            <p:cNvPr id="296" name="Google Shape;296;p14"/>
            <p:cNvSpPr/>
            <p:nvPr/>
          </p:nvSpPr>
          <p:spPr>
            <a:xfrm>
              <a:off x="13321" y="0"/>
              <a:ext cx="7452361" cy="1034399"/>
            </a:xfrm>
            <a:prstGeom prst="roundRect">
              <a:avLst>
                <a:gd name="adj" fmla="val 10000"/>
              </a:avLst>
            </a:prstGeom>
            <a:solidFill>
              <a:srgbClr val="F2F2F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97" name="Google Shape;297;p14"/>
            <p:cNvSpPr/>
            <p:nvPr/>
          </p:nvSpPr>
          <p:spPr>
            <a:xfrm>
              <a:off x="326226" y="236769"/>
              <a:ext cx="569476" cy="568920"/>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298" name="Google Shape;298;p14"/>
            <p:cNvSpPr/>
            <p:nvPr/>
          </p:nvSpPr>
          <p:spPr>
            <a:xfrm>
              <a:off x="1208608" y="602041"/>
              <a:ext cx="5615418"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26575" tIns="126575" rIns="126575" bIns="126575" anchor="ctr" anchorCtr="0">
              <a:spAutoFit/>
            </a:bodyPr>
            <a:lstStyle/>
            <a:p>
              <a:pPr marL="0" marR="0" lvl="0" indent="0" algn="l" rtl="0">
                <a:lnSpc>
                  <a:spcPct val="100000"/>
                </a:lnSpc>
                <a:spcBef>
                  <a:spcPts val="0"/>
                </a:spcBef>
                <a:spcAft>
                  <a:spcPts val="0"/>
                </a:spcAft>
                <a:buClr>
                  <a:srgbClr val="000000"/>
                </a:buClr>
                <a:buSzPts val="2200"/>
                <a:buFont typeface="Avenir"/>
                <a:buNone/>
              </a:pPr>
              <a:r>
                <a:rPr lang="en-US" sz="2200" b="1" i="0" u="none" strike="noStrike" cap="none">
                  <a:solidFill>
                    <a:srgbClr val="000000"/>
                  </a:solidFill>
                  <a:latin typeface="Avenir"/>
                  <a:ea typeface="Avenir"/>
                  <a:cs typeface="Avenir"/>
                  <a:sym typeface="Avenir"/>
                </a:rPr>
                <a:t>Abitare la frontiera</a:t>
              </a:r>
              <a:endParaRPr sz="1400" b="0" i="0" u="none" strike="noStrike" cap="none">
                <a:solidFill>
                  <a:srgbClr val="000000"/>
                </a:solidFill>
                <a:latin typeface="Arial"/>
                <a:ea typeface="Arial"/>
                <a:cs typeface="Arial"/>
                <a:sym typeface="Arial"/>
              </a:endParaRPr>
            </a:p>
          </p:txBody>
        </p:sp>
        <p:sp>
          <p:nvSpPr>
            <p:cNvPr id="299" name="Google Shape;299;p14"/>
            <p:cNvSpPr/>
            <p:nvPr/>
          </p:nvSpPr>
          <p:spPr>
            <a:xfrm>
              <a:off x="0" y="1156869"/>
              <a:ext cx="7465682" cy="1706791"/>
            </a:xfrm>
            <a:prstGeom prst="roundRect">
              <a:avLst>
                <a:gd name="adj" fmla="val 6073"/>
              </a:avLst>
            </a:prstGeom>
            <a:solidFill>
              <a:srgbClr val="F2F2F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00" name="Google Shape;300;p14"/>
            <p:cNvSpPr/>
            <p:nvPr/>
          </p:nvSpPr>
          <p:spPr>
            <a:xfrm>
              <a:off x="1208608" y="2020582"/>
              <a:ext cx="5615418"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26575" tIns="126575" rIns="126575" bIns="126575" anchor="ctr" anchorCtr="0">
              <a:spAutoFit/>
            </a:bodyPr>
            <a:lstStyle/>
            <a:p>
              <a:pPr marL="0" marR="0" lvl="0" indent="0" algn="l" rtl="0">
                <a:lnSpc>
                  <a:spcPct val="100000"/>
                </a:lnSpc>
                <a:spcBef>
                  <a:spcPts val="0"/>
                </a:spcBef>
                <a:spcAft>
                  <a:spcPts val="0"/>
                </a:spcAft>
                <a:buClr>
                  <a:srgbClr val="000000"/>
                </a:buClr>
                <a:buSzPts val="1600"/>
                <a:buFont typeface="Avenir"/>
                <a:buNone/>
              </a:pPr>
              <a:r>
                <a:rPr lang="en-US" sz="1600" b="0" i="0" u="none" strike="noStrike" cap="none">
                  <a:solidFill>
                    <a:srgbClr val="000000"/>
                  </a:solidFill>
                  <a:latin typeface="Avenir"/>
                  <a:ea typeface="Avenir"/>
                  <a:cs typeface="Avenir"/>
                  <a:sym typeface="Avenir"/>
                </a:rPr>
                <a:t>La globalizzazione (del mercato, del lavoro, delle comunicazioni), avviatasi su scala planetaria sin dalla conquista delle Americhe e portata a compimento nei nostri giorni, apre a opportunità sconosciute alle generazioni che ci hanno preceduto, i cui destini personali, affettivi e professionali si risolvevano per lo più nelle comunità di nascita. </a:t>
              </a:r>
              <a:endParaRPr sz="1400" b="0" i="0" u="none" strike="noStrike" cap="none">
                <a:solidFill>
                  <a:srgbClr val="000000"/>
                </a:solidFill>
                <a:latin typeface="Arial"/>
                <a:ea typeface="Arial"/>
                <a:cs typeface="Arial"/>
                <a:sym typeface="Arial"/>
              </a:endParaRPr>
            </a:p>
          </p:txBody>
        </p:sp>
        <p:sp>
          <p:nvSpPr>
            <p:cNvPr id="301" name="Google Shape;301;p14"/>
            <p:cNvSpPr/>
            <p:nvPr/>
          </p:nvSpPr>
          <p:spPr>
            <a:xfrm>
              <a:off x="13321" y="2991710"/>
              <a:ext cx="7452361" cy="1034400"/>
            </a:xfrm>
            <a:prstGeom prst="roundRect">
              <a:avLst>
                <a:gd name="adj" fmla="val 10000"/>
              </a:avLst>
            </a:prstGeom>
            <a:solidFill>
              <a:srgbClr val="F2F2F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02" name="Google Shape;302;p14"/>
            <p:cNvSpPr/>
            <p:nvPr/>
          </p:nvSpPr>
          <p:spPr>
            <a:xfrm>
              <a:off x="1208608" y="3439123"/>
              <a:ext cx="5615418"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26575" tIns="126575" rIns="126575" bIns="126575" anchor="ctr" anchorCtr="0">
              <a:spAutoFit/>
            </a:bodyPr>
            <a:lstStyle/>
            <a:p>
              <a:pPr marL="0" marR="0" lvl="0" indent="0" algn="l" rtl="0">
                <a:lnSpc>
                  <a:spcPct val="100000"/>
                </a:lnSpc>
                <a:spcBef>
                  <a:spcPts val="0"/>
                </a:spcBef>
                <a:spcAft>
                  <a:spcPts val="0"/>
                </a:spcAft>
                <a:buClr>
                  <a:srgbClr val="000000"/>
                </a:buClr>
                <a:buSzPts val="2000"/>
                <a:buFont typeface="Avenir"/>
                <a:buNone/>
              </a:pPr>
              <a:r>
                <a:rPr lang="en-US" sz="2000" b="1" i="0" u="none" strike="noStrike" cap="none">
                  <a:solidFill>
                    <a:srgbClr val="000000"/>
                  </a:solidFill>
                  <a:latin typeface="Avenir"/>
                  <a:ea typeface="Avenir"/>
                  <a:cs typeface="Avenir"/>
                  <a:sym typeface="Avenir"/>
                </a:rPr>
                <a:t>Da fluidi a super-fluidi</a:t>
              </a:r>
              <a:endParaRPr sz="1400" b="0" i="0" u="none" strike="noStrike" cap="none">
                <a:solidFill>
                  <a:srgbClr val="000000"/>
                </a:solidFill>
                <a:latin typeface="Arial"/>
                <a:ea typeface="Arial"/>
                <a:cs typeface="Arial"/>
                <a:sym typeface="Arial"/>
              </a:endParaRPr>
            </a:p>
          </p:txBody>
        </p:sp>
        <p:sp>
          <p:nvSpPr>
            <p:cNvPr id="303" name="Google Shape;303;p14"/>
            <p:cNvSpPr/>
            <p:nvPr/>
          </p:nvSpPr>
          <p:spPr>
            <a:xfrm>
              <a:off x="27336" y="4142749"/>
              <a:ext cx="7438346" cy="1408900"/>
            </a:xfrm>
            <a:prstGeom prst="roundRect">
              <a:avLst>
                <a:gd name="adj" fmla="val 7342"/>
              </a:avLst>
            </a:prstGeom>
            <a:solidFill>
              <a:srgbClr val="F2F2F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04" name="Google Shape;304;p14"/>
            <p:cNvSpPr/>
            <p:nvPr/>
          </p:nvSpPr>
          <p:spPr>
            <a:xfrm>
              <a:off x="1208608" y="4857662"/>
              <a:ext cx="5615418"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26575" tIns="126575" rIns="126575" bIns="126575" anchor="ctr" anchorCtr="0">
              <a:spAutoFit/>
            </a:bodyPr>
            <a:lstStyle/>
            <a:p>
              <a:pPr marL="0" marR="0" lvl="0" indent="0" algn="l" rtl="0">
                <a:lnSpc>
                  <a:spcPct val="100000"/>
                </a:lnSpc>
                <a:spcBef>
                  <a:spcPts val="0"/>
                </a:spcBef>
                <a:spcAft>
                  <a:spcPts val="0"/>
                </a:spcAft>
                <a:buClr>
                  <a:srgbClr val="000000"/>
                </a:buClr>
                <a:buSzPts val="1600"/>
                <a:buFont typeface="Avenir"/>
                <a:buNone/>
              </a:pPr>
              <a:r>
                <a:rPr lang="en-US" sz="1600" b="0" i="0" u="none" strike="noStrike" cap="none">
                  <a:solidFill>
                    <a:srgbClr val="000000"/>
                  </a:solidFill>
                  <a:latin typeface="Avenir"/>
                  <a:ea typeface="Avenir"/>
                  <a:cs typeface="Avenir"/>
                  <a:sym typeface="Avenir"/>
                </a:rPr>
                <a:t>E’ l’incertezza dell’agire a caratterizzare la società contemporanea, l’incertezza spinge a continue rielaborazioni e a porsi in uno stato di perenne disponibilità, o inquietudine rispetto al cambiamento e al rischio (Beck, 2000).</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15"/>
          <p:cNvGrpSpPr/>
          <p:nvPr/>
        </p:nvGrpSpPr>
        <p:grpSpPr>
          <a:xfrm>
            <a:off x="633608" y="1398406"/>
            <a:ext cx="10491663" cy="4061195"/>
            <a:chOff x="0" y="119766"/>
            <a:chExt cx="10491663" cy="4061195"/>
          </a:xfrm>
        </p:grpSpPr>
        <p:grpSp>
          <p:nvGrpSpPr>
            <p:cNvPr id="310" name="Google Shape;310;p15"/>
            <p:cNvGrpSpPr/>
            <p:nvPr/>
          </p:nvGrpSpPr>
          <p:grpSpPr>
            <a:xfrm>
              <a:off x="0" y="119767"/>
              <a:ext cx="2985403" cy="4061194"/>
              <a:chOff x="0" y="119767"/>
              <a:chExt cx="2985402" cy="4061193"/>
            </a:xfrm>
          </p:grpSpPr>
          <p:sp>
            <p:nvSpPr>
              <p:cNvPr id="311" name="Google Shape;311;p15"/>
              <p:cNvSpPr/>
              <p:nvPr/>
            </p:nvSpPr>
            <p:spPr>
              <a:xfrm>
                <a:off x="0" y="119767"/>
                <a:ext cx="2985402" cy="4061193"/>
              </a:xfrm>
              <a:prstGeom prst="rect">
                <a:avLst/>
              </a:prstGeom>
              <a:solidFill>
                <a:schemeClr val="accent2"/>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Avenir"/>
                  <a:buNone/>
                </a:pPr>
                <a:endParaRPr sz="1200" b="0" i="0" u="none" strike="noStrike" cap="none">
                  <a:solidFill>
                    <a:srgbClr val="FFFFFF"/>
                  </a:solidFill>
                  <a:latin typeface="Avenir"/>
                  <a:ea typeface="Avenir"/>
                  <a:cs typeface="Avenir"/>
                  <a:sym typeface="Avenir"/>
                </a:endParaRPr>
              </a:p>
            </p:txBody>
          </p:sp>
          <p:sp>
            <p:nvSpPr>
              <p:cNvPr id="312" name="Google Shape;312;p15"/>
              <p:cNvSpPr/>
              <p:nvPr/>
            </p:nvSpPr>
            <p:spPr>
              <a:xfrm>
                <a:off x="0" y="2150363"/>
                <a:ext cx="2985401"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52400" tIns="152400" rIns="152400" bIns="152400" anchor="ctr" anchorCtr="0">
                <a:spAutoFit/>
              </a:bodyPr>
              <a:lstStyle/>
              <a:p>
                <a:pPr marL="0" marR="0" lvl="0" indent="0" algn="ctr" rtl="0">
                  <a:lnSpc>
                    <a:spcPct val="90000"/>
                  </a:lnSpc>
                  <a:spcBef>
                    <a:spcPts val="0"/>
                  </a:spcBef>
                  <a:spcAft>
                    <a:spcPts val="0"/>
                  </a:spcAft>
                  <a:buClr>
                    <a:srgbClr val="FFFFFF"/>
                  </a:buClr>
                  <a:buSzPts val="1500"/>
                  <a:buFont typeface="Avenir"/>
                  <a:buNone/>
                </a:pPr>
                <a:r>
                  <a:rPr lang="en-US" sz="1400" b="0" i="0" u="none" strike="noStrike" cap="none">
                    <a:solidFill>
                      <a:srgbClr val="FFFFFF"/>
                    </a:solidFill>
                    <a:latin typeface="Avenir"/>
                    <a:ea typeface="Avenir"/>
                    <a:cs typeface="Avenir"/>
                    <a:sym typeface="Avenir"/>
                  </a:rPr>
                  <a:t>Bauman 2000, parla di stato liquido in cui gli attori sociali vengono spinti alla ricerca di soluzioni individualizzate. Giddens 1994, evidenzia il doppio riferimento suggerito dal termine ‘’soluzioni’’ intese come ‘’esiti’’ che come ‘’miscele liquide’’ quindi si affaccia ad un’esasperazione della frammentazione sociale. Vi è una sfumatura tra chi è incluso nel lavoro, nelle reti, e chi rimane fuori.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00"/>
                  </a:spcBef>
                  <a:spcAft>
                    <a:spcPts val="0"/>
                  </a:spcAft>
                  <a:buClr>
                    <a:srgbClr val="FFFFFF"/>
                  </a:buClr>
                  <a:buSzPts val="1500"/>
                  <a:buFont typeface="Avenir"/>
                  <a:buNone/>
                </a:pPr>
                <a:r>
                  <a:rPr lang="en-US" sz="1400" b="0" i="0" u="none" strike="noStrike" cap="none">
                    <a:solidFill>
                      <a:srgbClr val="FFFFFF"/>
                    </a:solidFill>
                    <a:latin typeface="Avenir"/>
                    <a:ea typeface="Avenir"/>
                    <a:cs typeface="Avenir"/>
                    <a:sym typeface="Avenir"/>
                  </a:rPr>
                  <a:t>Non è più corretto parlare della coppia inclusione/esclusione quanto piuttosto il considerare la categoria della ‘’vulnerabilità’’. </a:t>
                </a:r>
                <a:endParaRPr sz="1400" b="0" i="0" u="none" strike="noStrike" cap="none">
                  <a:solidFill>
                    <a:srgbClr val="000000"/>
                  </a:solidFill>
                  <a:latin typeface="Arial"/>
                  <a:ea typeface="Arial"/>
                  <a:cs typeface="Arial"/>
                  <a:sym typeface="Arial"/>
                </a:endParaRPr>
              </a:p>
            </p:txBody>
          </p:sp>
        </p:grpSp>
        <p:sp>
          <p:nvSpPr>
            <p:cNvPr id="313" name="Google Shape;313;p15"/>
            <p:cNvSpPr/>
            <p:nvPr/>
          </p:nvSpPr>
          <p:spPr>
            <a:xfrm>
              <a:off x="3028763" y="2028863"/>
              <a:ext cx="447811" cy="243001"/>
            </a:xfrm>
            <a:prstGeom prst="rightArrow">
              <a:avLst>
                <a:gd name="adj1" fmla="val 50000"/>
                <a:gd name="adj2" fmla="val 50000"/>
              </a:avLst>
            </a:prstGeom>
            <a:solidFill>
              <a:schemeClr val="accent3"/>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grpSp>
          <p:nvGrpSpPr>
            <p:cNvPr id="314" name="Google Shape;314;p15"/>
            <p:cNvGrpSpPr/>
            <p:nvPr/>
          </p:nvGrpSpPr>
          <p:grpSpPr>
            <a:xfrm>
              <a:off x="3522565" y="119766"/>
              <a:ext cx="2985404" cy="4061195"/>
              <a:chOff x="-1" y="-1"/>
              <a:chExt cx="2985403" cy="4061194"/>
            </a:xfrm>
          </p:grpSpPr>
          <p:sp>
            <p:nvSpPr>
              <p:cNvPr id="315" name="Google Shape;315;p15"/>
              <p:cNvSpPr/>
              <p:nvPr/>
            </p:nvSpPr>
            <p:spPr>
              <a:xfrm>
                <a:off x="-1" y="-1"/>
                <a:ext cx="2985403" cy="4061194"/>
              </a:xfrm>
              <a:prstGeom prst="rect">
                <a:avLst/>
              </a:prstGeom>
              <a:solidFill>
                <a:schemeClr val="accent4"/>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sp>
            <p:nvSpPr>
              <p:cNvPr id="316" name="Google Shape;316;p15"/>
              <p:cNvSpPr/>
              <p:nvPr/>
            </p:nvSpPr>
            <p:spPr>
              <a:xfrm>
                <a:off x="0" y="2030596"/>
                <a:ext cx="2985401"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52400" tIns="152400" rIns="152400" bIns="152400" anchor="ctr" anchorCtr="0">
                <a:spAutoFit/>
              </a:bodyPr>
              <a:lstStyle/>
              <a:p>
                <a:pPr marL="0" marR="0" lvl="0" indent="0" algn="ctr" rtl="0">
                  <a:lnSpc>
                    <a:spcPct val="90000"/>
                  </a:lnSpc>
                  <a:spcBef>
                    <a:spcPts val="0"/>
                  </a:spcBef>
                  <a:spcAft>
                    <a:spcPts val="0"/>
                  </a:spcAft>
                  <a:buClr>
                    <a:srgbClr val="FFFFFF"/>
                  </a:buClr>
                  <a:buSzPts val="1400"/>
                  <a:buFont typeface="Avenir"/>
                  <a:buNone/>
                </a:pPr>
                <a:r>
                  <a:rPr lang="en-US" sz="1400" b="0" i="0" u="none" strike="noStrike" cap="none">
                    <a:solidFill>
                      <a:srgbClr val="FFFFFF"/>
                    </a:solidFill>
                    <a:latin typeface="Avenir"/>
                    <a:ea typeface="Avenir"/>
                    <a:cs typeface="Avenir"/>
                    <a:sym typeface="Avenir"/>
                  </a:rPr>
                  <a:t>Il processo di aziendalizzazione nelle istituzioni pubbliche prende il via con l’introduzione negli enti pubblici della logica del </a:t>
                </a:r>
                <a:r>
                  <a:rPr lang="en-US" sz="1400" b="0" i="1" u="none" strike="noStrike" cap="none">
                    <a:solidFill>
                      <a:srgbClr val="FFFFFF"/>
                    </a:solidFill>
                    <a:latin typeface="Avenir"/>
                    <a:ea typeface="Avenir"/>
                    <a:cs typeface="Avenir"/>
                    <a:sym typeface="Avenir"/>
                  </a:rPr>
                  <a:t>New Public Management </a:t>
                </a:r>
                <a:r>
                  <a:rPr lang="en-US" sz="1400" b="0" i="0" u="none" strike="noStrike" cap="none">
                    <a:solidFill>
                      <a:srgbClr val="FFFFFF"/>
                    </a:solidFill>
                    <a:latin typeface="Avenir"/>
                    <a:ea typeface="Avenir"/>
                    <a:cs typeface="Avenir"/>
                    <a:sym typeface="Avenir"/>
                  </a:rPr>
                  <a:t>(Bifulco, 2002). L’attenzione ai costi di gestione,  si traduce in una responsabilizzazione dei dirigenti pubblici sottoposti a una contrattazione di tipo privatistico, che prevede una valutazione dei risultati raggiunti. Si diffondono modelli di gestione della cosa pubblica che tende a separare le funzioni di programmazione da quelle di gestione, sempre più spesso affidate al terzo settore. </a:t>
                </a:r>
                <a:endParaRPr sz="1400" b="0" i="0" u="none" strike="noStrike" cap="none">
                  <a:solidFill>
                    <a:srgbClr val="000000"/>
                  </a:solidFill>
                  <a:latin typeface="Arial"/>
                  <a:ea typeface="Arial"/>
                  <a:cs typeface="Arial"/>
                  <a:sym typeface="Arial"/>
                </a:endParaRPr>
              </a:p>
            </p:txBody>
          </p:sp>
        </p:grpSp>
        <p:sp>
          <p:nvSpPr>
            <p:cNvPr id="317" name="Google Shape;317;p15"/>
            <p:cNvSpPr/>
            <p:nvPr/>
          </p:nvSpPr>
          <p:spPr>
            <a:xfrm>
              <a:off x="6553960" y="2028863"/>
              <a:ext cx="447811" cy="243001"/>
            </a:xfrm>
            <a:prstGeom prst="rightArrow">
              <a:avLst>
                <a:gd name="adj1" fmla="val 50000"/>
                <a:gd name="adj2" fmla="val 50000"/>
              </a:avLst>
            </a:prstGeom>
            <a:solidFill>
              <a:schemeClr val="accent5"/>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grpSp>
          <p:nvGrpSpPr>
            <p:cNvPr id="318" name="Google Shape;318;p15"/>
            <p:cNvGrpSpPr/>
            <p:nvPr/>
          </p:nvGrpSpPr>
          <p:grpSpPr>
            <a:xfrm>
              <a:off x="7047761" y="1178438"/>
              <a:ext cx="3443902" cy="1943851"/>
              <a:chOff x="-1" y="0"/>
              <a:chExt cx="3443901" cy="1943849"/>
            </a:xfrm>
          </p:grpSpPr>
          <p:sp>
            <p:nvSpPr>
              <p:cNvPr id="319" name="Google Shape;319;p15"/>
              <p:cNvSpPr/>
              <p:nvPr/>
            </p:nvSpPr>
            <p:spPr>
              <a:xfrm>
                <a:off x="-1" y="0"/>
                <a:ext cx="3443901" cy="1943849"/>
              </a:xfrm>
              <a:prstGeom prst="rect">
                <a:avLst/>
              </a:prstGeom>
              <a:solidFill>
                <a:schemeClr val="accent6"/>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sp>
            <p:nvSpPr>
              <p:cNvPr id="320" name="Google Shape;320;p15"/>
              <p:cNvSpPr/>
              <p:nvPr/>
            </p:nvSpPr>
            <p:spPr>
              <a:xfrm>
                <a:off x="0" y="971924"/>
                <a:ext cx="3443900"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52400" tIns="152400" rIns="152400" bIns="152400" anchor="ctr" anchorCtr="0">
                <a:spAutoFit/>
              </a:bodyPr>
              <a:lstStyle/>
              <a:p>
                <a:pPr marL="0" marR="0" lvl="0" indent="0" algn="ctr" rtl="0">
                  <a:lnSpc>
                    <a:spcPct val="90000"/>
                  </a:lnSpc>
                  <a:spcBef>
                    <a:spcPts val="0"/>
                  </a:spcBef>
                  <a:spcAft>
                    <a:spcPts val="0"/>
                  </a:spcAft>
                  <a:buClr>
                    <a:srgbClr val="FFFFFF"/>
                  </a:buClr>
                  <a:buSzPts val="1400"/>
                  <a:buFont typeface="Avenir"/>
                  <a:buNone/>
                </a:pPr>
                <a:r>
                  <a:rPr lang="en-US" sz="1400" b="0" i="0" u="none" strike="noStrike" cap="none">
                    <a:solidFill>
                      <a:srgbClr val="FFFFFF"/>
                    </a:solidFill>
                    <a:latin typeface="Avenir"/>
                    <a:ea typeface="Avenir"/>
                    <a:cs typeface="Avenir"/>
                    <a:sym typeface="Avenir"/>
                  </a:rPr>
                  <a:t>La fluidità in questo contesto economico sociale alimenta una instabilità che attraversa i singoli, i cosiddetti istituti familiari, i gruppi di riferimento, i luoghi di residenza, il lavoro e il tempo libero. </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16"/>
          <p:cNvGrpSpPr/>
          <p:nvPr/>
        </p:nvGrpSpPr>
        <p:grpSpPr>
          <a:xfrm>
            <a:off x="1410221" y="184932"/>
            <a:ext cx="9990698" cy="6293813"/>
            <a:chOff x="0" y="0"/>
            <a:chExt cx="9990696" cy="6293812"/>
          </a:xfrm>
        </p:grpSpPr>
        <p:sp>
          <p:nvSpPr>
            <p:cNvPr id="326" name="Google Shape;326;p16"/>
            <p:cNvSpPr/>
            <p:nvPr/>
          </p:nvSpPr>
          <p:spPr>
            <a:xfrm>
              <a:off x="41624" y="0"/>
              <a:ext cx="9945805" cy="808427"/>
            </a:xfrm>
            <a:prstGeom prst="roundRect">
              <a:avLst>
                <a:gd name="adj" fmla="val 10000"/>
              </a:avLst>
            </a:prstGeom>
            <a:solidFill>
              <a:srgbClr val="F2F2F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27" name="Google Shape;327;p16"/>
            <p:cNvSpPr/>
            <p:nvPr/>
          </p:nvSpPr>
          <p:spPr>
            <a:xfrm>
              <a:off x="351592" y="188147"/>
              <a:ext cx="443704" cy="443270"/>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28" name="Google Shape;328;p16"/>
            <p:cNvSpPr/>
            <p:nvPr/>
          </p:nvSpPr>
          <p:spPr>
            <a:xfrm>
              <a:off x="1039094" y="535710"/>
              <a:ext cx="8809200"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11950" tIns="111950" rIns="111950" bIns="111950" anchor="ctr" anchorCtr="0">
              <a:spAutoFit/>
            </a:bodyPr>
            <a:lstStyle/>
            <a:p>
              <a:pPr marL="0" marR="0" lvl="0" indent="0" algn="l" rtl="0">
                <a:lnSpc>
                  <a:spcPct val="100000"/>
                </a:lnSpc>
                <a:spcBef>
                  <a:spcPts val="0"/>
                </a:spcBef>
                <a:spcAft>
                  <a:spcPts val="0"/>
                </a:spcAft>
                <a:buClr>
                  <a:srgbClr val="000000"/>
                </a:buClr>
                <a:buSzPts val="2000"/>
                <a:buFont typeface="Avenir"/>
                <a:buNone/>
              </a:pPr>
              <a:r>
                <a:rPr lang="en-US" sz="2000" b="1" i="0" u="none" strike="noStrike" cap="none">
                  <a:solidFill>
                    <a:srgbClr val="000000"/>
                  </a:solidFill>
                  <a:latin typeface="Avenir"/>
                  <a:ea typeface="Avenir"/>
                  <a:cs typeface="Avenir"/>
                  <a:sym typeface="Avenir"/>
                </a:rPr>
                <a:t>Il lavoro sociale, il welfare</a:t>
              </a:r>
              <a:endParaRPr sz="1400" b="0" i="0" u="none" strike="noStrike" cap="none">
                <a:solidFill>
                  <a:srgbClr val="000000"/>
                </a:solidFill>
                <a:latin typeface="Arial"/>
                <a:ea typeface="Arial"/>
                <a:cs typeface="Arial"/>
                <a:sym typeface="Arial"/>
              </a:endParaRPr>
            </a:p>
          </p:txBody>
        </p:sp>
        <p:sp>
          <p:nvSpPr>
            <p:cNvPr id="329" name="Google Shape;329;p16"/>
            <p:cNvSpPr/>
            <p:nvPr/>
          </p:nvSpPr>
          <p:spPr>
            <a:xfrm>
              <a:off x="32464" y="1137670"/>
              <a:ext cx="9907191" cy="1312165"/>
            </a:xfrm>
            <a:prstGeom prst="roundRect">
              <a:avLst>
                <a:gd name="adj" fmla="val 6149"/>
              </a:avLst>
            </a:prstGeom>
            <a:solidFill>
              <a:srgbClr val="F2F2F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30" name="Google Shape;330;p16"/>
            <p:cNvSpPr/>
            <p:nvPr/>
          </p:nvSpPr>
          <p:spPr>
            <a:xfrm>
              <a:off x="207538" y="1830998"/>
              <a:ext cx="8809200"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11950" tIns="111950" rIns="111950" bIns="111950" anchor="ctr" anchorCtr="0">
              <a:spAutoFit/>
            </a:bodyPr>
            <a:lstStyle/>
            <a:p>
              <a:pPr marL="0" marR="0" lvl="0" indent="0" algn="l" rtl="0">
                <a:lnSpc>
                  <a:spcPct val="100000"/>
                </a:lnSpc>
                <a:spcBef>
                  <a:spcPts val="0"/>
                </a:spcBef>
                <a:spcAft>
                  <a:spcPts val="0"/>
                </a:spcAft>
                <a:buClr>
                  <a:srgbClr val="000000"/>
                </a:buClr>
                <a:buSzPts val="1400"/>
                <a:buFont typeface="Avenir"/>
                <a:buNone/>
              </a:pPr>
              <a:r>
                <a:rPr lang="en-US" sz="1400" b="0" i="0" u="none" strike="noStrike" cap="none">
                  <a:solidFill>
                    <a:srgbClr val="000000"/>
                  </a:solidFill>
                  <a:latin typeface="Avenir"/>
                  <a:ea typeface="Avenir"/>
                  <a:cs typeface="Avenir"/>
                  <a:sym typeface="Avenir"/>
                </a:rPr>
                <a:t>La crisi ha portato il welfare locale a una contrattazione delle risorse economiche, un irrigidimento dei meccanismi di controllo della spesa delle prestazioni erogate, ad una precarizzazione contrattuale, all’apertura al quasi-mercato. Queste trasformazioni hanno comportato ad una rinegoziazione dei ruoli degli operatori sociali, in questa nuova situazione un ruolo centrale è esercitato dal terzo settore a cui viene data la possibilità di collaborare in modo più concreto al sistema di offerta di servizi. </a:t>
              </a:r>
              <a:endParaRPr sz="1400" b="0" i="0" u="none" strike="noStrike" cap="none">
                <a:solidFill>
                  <a:srgbClr val="000000"/>
                </a:solidFill>
                <a:latin typeface="Arial"/>
                <a:ea typeface="Arial"/>
                <a:cs typeface="Arial"/>
                <a:sym typeface="Arial"/>
              </a:endParaRPr>
            </a:p>
          </p:txBody>
        </p:sp>
        <p:sp>
          <p:nvSpPr>
            <p:cNvPr id="331" name="Google Shape;331;p16"/>
            <p:cNvSpPr/>
            <p:nvPr/>
          </p:nvSpPr>
          <p:spPr>
            <a:xfrm>
              <a:off x="38358" y="2612225"/>
              <a:ext cx="9952338" cy="1129386"/>
            </a:xfrm>
            <a:prstGeom prst="roundRect">
              <a:avLst>
                <a:gd name="adj" fmla="val 7189"/>
              </a:avLst>
            </a:prstGeom>
            <a:solidFill>
              <a:srgbClr val="F2F2F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32" name="Google Shape;332;p16"/>
            <p:cNvSpPr/>
            <p:nvPr/>
          </p:nvSpPr>
          <p:spPr>
            <a:xfrm>
              <a:off x="207538" y="3090319"/>
              <a:ext cx="8809200"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11950" tIns="111950" rIns="111950" bIns="111950" anchor="ctr" anchorCtr="0">
              <a:spAutoFit/>
            </a:bodyPr>
            <a:lstStyle/>
            <a:p>
              <a:pPr marL="0" marR="0" lvl="0" indent="0" algn="l" rtl="0">
                <a:lnSpc>
                  <a:spcPct val="100000"/>
                </a:lnSpc>
                <a:spcBef>
                  <a:spcPts val="0"/>
                </a:spcBef>
                <a:spcAft>
                  <a:spcPts val="0"/>
                </a:spcAft>
                <a:buClr>
                  <a:srgbClr val="000000"/>
                </a:buClr>
                <a:buSzPts val="1400"/>
                <a:buFont typeface="Avenir"/>
                <a:buNone/>
              </a:pPr>
              <a:r>
                <a:rPr lang="en-US" sz="1400" b="0" i="0" u="none" strike="noStrike" cap="none">
                  <a:solidFill>
                    <a:srgbClr val="000000"/>
                  </a:solidFill>
                  <a:latin typeface="Avenir"/>
                  <a:ea typeface="Avenir"/>
                  <a:cs typeface="Avenir"/>
                  <a:sym typeface="Avenir"/>
                </a:rPr>
                <a:t>Si considererà il lavoro sociale come attività a elevata discrezionalità e contrassegnata da alcune caratteristiche:</a:t>
              </a:r>
              <a:endParaRPr sz="1400" b="0" i="0" u="none" strike="noStrike" cap="none">
                <a:solidFill>
                  <a:srgbClr val="000000"/>
                </a:solidFill>
                <a:latin typeface="Arial"/>
                <a:ea typeface="Arial"/>
                <a:cs typeface="Arial"/>
                <a:sym typeface="Arial"/>
              </a:endParaRPr>
            </a:p>
          </p:txBody>
        </p:sp>
        <p:sp>
          <p:nvSpPr>
            <p:cNvPr id="333" name="Google Shape;333;p16"/>
            <p:cNvSpPr/>
            <p:nvPr/>
          </p:nvSpPr>
          <p:spPr>
            <a:xfrm>
              <a:off x="0" y="4162647"/>
              <a:ext cx="9963871" cy="2131165"/>
            </a:xfrm>
            <a:prstGeom prst="roundRect">
              <a:avLst>
                <a:gd name="adj" fmla="val 3818"/>
              </a:avLst>
            </a:prstGeom>
            <a:solidFill>
              <a:srgbClr val="F2F2F2"/>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34" name="Google Shape;334;p16"/>
            <p:cNvSpPr/>
            <p:nvPr/>
          </p:nvSpPr>
          <p:spPr>
            <a:xfrm>
              <a:off x="11328" y="5136844"/>
              <a:ext cx="8809200"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11950" tIns="111950" rIns="111950" bIns="111950" anchor="ctr" anchorCtr="0">
              <a:spAutoFit/>
            </a:bodyPr>
            <a:lstStyle/>
            <a:p>
              <a:pPr marL="140368" marR="0" lvl="0" indent="-140368" algn="l" rtl="0">
                <a:lnSpc>
                  <a:spcPct val="100000"/>
                </a:lnSpc>
                <a:spcBef>
                  <a:spcPts val="0"/>
                </a:spcBef>
                <a:spcAft>
                  <a:spcPts val="0"/>
                </a:spcAft>
                <a:buClr>
                  <a:srgbClr val="000000"/>
                </a:buClr>
                <a:buSzPts val="1400"/>
                <a:buFont typeface="Avenir"/>
                <a:buChar char="-"/>
              </a:pPr>
              <a:r>
                <a:rPr lang="en-US" sz="1400" b="0" i="0" u="none" strike="noStrike" cap="none">
                  <a:solidFill>
                    <a:srgbClr val="000000"/>
                  </a:solidFill>
                  <a:latin typeface="Avenir"/>
                  <a:ea typeface="Avenir"/>
                  <a:cs typeface="Avenir"/>
                  <a:sym typeface="Avenir"/>
                </a:rPr>
                <a:t>L’interazione in questo caso è fondamentalmente una relazione asimmetrica. Da una parte c’è un operatore con a disposizione un repertorio di conoscenze e di risorse (professionalità, esperienza, organizzazione). Dall’altra parte un interlocutore, che non deve necessariamente conoscere le regole del gioco, spesso in condizione di fragilità o di emergenza. Fra i due esiste già in partenza una forte asimmetria di condizione o di status.</a:t>
              </a:r>
              <a:endParaRPr sz="1400" b="0" i="0" u="none" strike="noStrike" cap="none">
                <a:solidFill>
                  <a:srgbClr val="000000"/>
                </a:solidFill>
                <a:latin typeface="Arial"/>
                <a:ea typeface="Arial"/>
                <a:cs typeface="Arial"/>
                <a:sym typeface="Arial"/>
              </a:endParaRPr>
            </a:p>
            <a:p>
              <a:pPr marL="140368" marR="0" lvl="0" indent="-140368" algn="l" rtl="0">
                <a:lnSpc>
                  <a:spcPct val="100000"/>
                </a:lnSpc>
                <a:spcBef>
                  <a:spcPts val="500"/>
                </a:spcBef>
                <a:spcAft>
                  <a:spcPts val="0"/>
                </a:spcAft>
                <a:buClr>
                  <a:srgbClr val="000000"/>
                </a:buClr>
                <a:buSzPts val="1400"/>
                <a:buFont typeface="Avenir"/>
                <a:buChar char="-"/>
              </a:pPr>
              <a:r>
                <a:rPr lang="en-US" sz="1400" b="0" i="0" u="none" strike="noStrike" cap="none">
                  <a:solidFill>
                    <a:srgbClr val="000000"/>
                  </a:solidFill>
                  <a:latin typeface="Avenir"/>
                  <a:ea typeface="Avenir"/>
                  <a:cs typeface="Avenir"/>
                  <a:sym typeface="Avenir"/>
                </a:rPr>
                <a:t>I punti di accesso al sistema di protezione sociale sono de facto un indicatore sensibile alle trasformazioni che avvengono in seno alla società locale. Vengono presentate ed elaborate alcune istanze, partono richieste di cambiamento rispetto a procedure standardizzate. </a:t>
              </a:r>
              <a:endParaRPr sz="1400" b="0" i="0" u="none" strike="noStrike" cap="none">
                <a:solidFill>
                  <a:srgbClr val="000000"/>
                </a:solidFill>
                <a:latin typeface="Arial"/>
                <a:ea typeface="Arial"/>
                <a:cs typeface="Arial"/>
                <a:sym typeface="Arial"/>
              </a:endParaRPr>
            </a:p>
          </p:txBody>
        </p:sp>
        <p:sp>
          <p:nvSpPr>
            <p:cNvPr id="335" name="Google Shape;335;p16"/>
            <p:cNvSpPr/>
            <p:nvPr/>
          </p:nvSpPr>
          <p:spPr>
            <a:xfrm>
              <a:off x="22774" y="3296177"/>
              <a:ext cx="9926571" cy="815764"/>
            </a:xfrm>
            <a:prstGeom prst="roundRect">
              <a:avLst>
                <a:gd name="adj" fmla="val 9880"/>
              </a:avLst>
            </a:prstGeom>
            <a:solidFill>
              <a:srgbClr val="F2F2F2"/>
            </a:solidFill>
            <a:ln>
              <a:noFill/>
            </a:ln>
          </p:spPr>
          <p:txBody>
            <a:bodyPr spcFirstLastPara="1" wrap="square" lIns="45700" tIns="45700" rIns="45700" bIns="45700" anchor="t" anchorCtr="0">
              <a:noAutofit/>
            </a:bodyPr>
            <a:lstStyle/>
            <a:p>
              <a:pPr marL="140368" marR="0" lvl="0" indent="-140368" algn="l" rtl="0">
                <a:lnSpc>
                  <a:spcPct val="100000"/>
                </a:lnSpc>
                <a:spcBef>
                  <a:spcPts val="0"/>
                </a:spcBef>
                <a:spcAft>
                  <a:spcPts val="0"/>
                </a:spcAft>
                <a:buClr>
                  <a:srgbClr val="000000"/>
                </a:buClr>
                <a:buSzPts val="1400"/>
                <a:buFont typeface="Avenir"/>
                <a:buChar char="-"/>
              </a:pPr>
              <a:r>
                <a:rPr lang="en-US" sz="1400" b="0" i="0" u="none" strike="noStrike" cap="none">
                  <a:solidFill>
                    <a:srgbClr val="000000"/>
                  </a:solidFill>
                  <a:latin typeface="Avenir"/>
                  <a:ea typeface="Avenir"/>
                  <a:cs typeface="Avenir"/>
                  <a:sym typeface="Avenir"/>
                </a:rPr>
                <a:t>Il lavoro sociale è definito come un lavoro relazionale “</a:t>
              </a:r>
              <a:r>
                <a:rPr lang="en-US" sz="1400" b="0" i="1" u="none" strike="noStrike" cap="none">
                  <a:solidFill>
                    <a:srgbClr val="000000"/>
                  </a:solidFill>
                  <a:latin typeface="Avenir"/>
                  <a:ea typeface="Avenir"/>
                  <a:cs typeface="Avenir"/>
                  <a:sym typeface="Avenir"/>
                </a:rPr>
                <a:t>un’opera incorporata nell’azione</a:t>
              </a:r>
              <a:r>
                <a:rPr lang="en-US" sz="1400" b="0" i="0" u="none" strike="noStrike" cap="none">
                  <a:solidFill>
                    <a:srgbClr val="000000"/>
                  </a:solidFill>
                  <a:latin typeface="Avenir"/>
                  <a:ea typeface="Avenir"/>
                  <a:cs typeface="Avenir"/>
                  <a:sym typeface="Avenir"/>
                </a:rPr>
                <a:t>’’ (Arendt, 2000), cioè avviene nel momento stesso in cui ha luogo l’interazione. Il suo svolgimento a forte carattere emotivo dipenderà dalle interazioni degli attori.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400"/>
                <a:buFont typeface="Avenir"/>
                <a:buNone/>
              </a:pPr>
              <a:endParaRPr sz="1400" b="0" i="0" u="none" strike="noStrike" cap="none">
                <a:solidFill>
                  <a:srgbClr val="000000"/>
                </a:solidFill>
                <a:latin typeface="Avenir"/>
                <a:ea typeface="Avenir"/>
                <a:cs typeface="Avenir"/>
                <a:sym typeface="Avenir"/>
              </a:endParaRPr>
            </a:p>
            <a:p>
              <a:pPr marL="0" marR="0" lvl="0" indent="0" algn="l" rtl="0">
                <a:lnSpc>
                  <a:spcPct val="100000"/>
                </a:lnSpc>
                <a:spcBef>
                  <a:spcPts val="500"/>
                </a:spcBef>
                <a:spcAft>
                  <a:spcPts val="0"/>
                </a:spcAft>
                <a:buClr>
                  <a:srgbClr val="000000"/>
                </a:buClr>
                <a:buSzPts val="1400"/>
                <a:buFont typeface="Avenir"/>
                <a:buNone/>
              </a:pPr>
              <a:endParaRPr sz="1400" b="0" i="0" u="none" strike="noStrike" cap="none">
                <a:solidFill>
                  <a:srgbClr val="000000"/>
                </a:solidFill>
                <a:latin typeface="Avenir"/>
                <a:ea typeface="Avenir"/>
                <a:cs typeface="Avenir"/>
                <a:sym typeface="Aveni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340" name="Google Shape;340;p17"/>
          <p:cNvGrpSpPr/>
          <p:nvPr/>
        </p:nvGrpSpPr>
        <p:grpSpPr>
          <a:xfrm>
            <a:off x="2134935" y="1650307"/>
            <a:ext cx="7912986" cy="4584776"/>
            <a:chOff x="0" y="0"/>
            <a:chExt cx="7912984" cy="4584775"/>
          </a:xfrm>
        </p:grpSpPr>
        <p:sp>
          <p:nvSpPr>
            <p:cNvPr id="341" name="Google Shape;341;p17"/>
            <p:cNvSpPr/>
            <p:nvPr/>
          </p:nvSpPr>
          <p:spPr>
            <a:xfrm rot="5569889">
              <a:off x="-468775" y="1674415"/>
              <a:ext cx="2427555" cy="305652"/>
            </a:xfrm>
            <a:prstGeom prst="rect">
              <a:avLst/>
            </a:prstGeom>
            <a:solidFill>
              <a:schemeClr val="accent5"/>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grpSp>
          <p:nvGrpSpPr>
            <p:cNvPr id="342" name="Google Shape;342;p17"/>
            <p:cNvGrpSpPr/>
            <p:nvPr/>
          </p:nvGrpSpPr>
          <p:grpSpPr>
            <a:xfrm>
              <a:off x="119918" y="110870"/>
              <a:ext cx="3396131" cy="2037678"/>
              <a:chOff x="0" y="0"/>
              <a:chExt cx="3396130" cy="2037677"/>
            </a:xfrm>
          </p:grpSpPr>
          <p:sp>
            <p:nvSpPr>
              <p:cNvPr id="343" name="Google Shape;343;p17"/>
              <p:cNvSpPr/>
              <p:nvPr/>
            </p:nvSpPr>
            <p:spPr>
              <a:xfrm>
                <a:off x="0" y="0"/>
                <a:ext cx="3396130" cy="2037677"/>
              </a:xfrm>
              <a:prstGeom prst="roundRect">
                <a:avLst>
                  <a:gd name="adj" fmla="val 10000"/>
                </a:avLst>
              </a:prstGeom>
              <a:solidFill>
                <a:schemeClr val="accent5"/>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344" name="Google Shape;344;p17"/>
              <p:cNvSpPr txBox="1"/>
              <p:nvPr/>
            </p:nvSpPr>
            <p:spPr>
              <a:xfrm>
                <a:off x="59681" y="810558"/>
                <a:ext cx="3276767" cy="416561"/>
              </a:xfrm>
              <a:prstGeom prst="rect">
                <a:avLst/>
              </a:prstGeom>
              <a:noFill/>
              <a:ln>
                <a:noFill/>
              </a:ln>
            </p:spPr>
            <p:txBody>
              <a:bodyPr spcFirstLastPara="1" wrap="square" lIns="68575" tIns="68575" rIns="68575" bIns="68575" anchor="ctr" anchorCtr="0">
                <a:spAutoFit/>
              </a:bodyPr>
              <a:lstStyle/>
              <a:p>
                <a:pPr marL="0" marR="0" lvl="0" indent="0" algn="ctr" rtl="0">
                  <a:lnSpc>
                    <a:spcPct val="90000"/>
                  </a:lnSpc>
                  <a:spcBef>
                    <a:spcPts val="0"/>
                  </a:spcBef>
                  <a:spcAft>
                    <a:spcPts val="0"/>
                  </a:spcAft>
                  <a:buClr>
                    <a:srgbClr val="FFFFFF"/>
                  </a:buClr>
                  <a:buSzPts val="1800"/>
                  <a:buFont typeface="Avenir"/>
                  <a:buNone/>
                </a:pPr>
                <a:r>
                  <a:rPr lang="en-US" sz="1800" b="1" i="0" u="none" strike="noStrike" cap="none">
                    <a:solidFill>
                      <a:srgbClr val="FFFFFF"/>
                    </a:solidFill>
                    <a:latin typeface="Avenir"/>
                    <a:ea typeface="Avenir"/>
                    <a:cs typeface="Avenir"/>
                    <a:sym typeface="Avenir"/>
                  </a:rPr>
                  <a:t>A proposito di erbacce</a:t>
                </a:r>
                <a:endParaRPr sz="1400" b="0" i="0" u="none" strike="noStrike" cap="none">
                  <a:solidFill>
                    <a:srgbClr val="000000"/>
                  </a:solidFill>
                  <a:latin typeface="Arial"/>
                  <a:ea typeface="Arial"/>
                  <a:cs typeface="Arial"/>
                  <a:sym typeface="Arial"/>
                </a:endParaRPr>
              </a:p>
            </p:txBody>
          </p:sp>
        </p:grpSp>
        <p:sp>
          <p:nvSpPr>
            <p:cNvPr id="345" name="Google Shape;345;p17"/>
            <p:cNvSpPr/>
            <p:nvPr/>
          </p:nvSpPr>
          <p:spPr>
            <a:xfrm>
              <a:off x="690863" y="2892528"/>
              <a:ext cx="4505216" cy="305652"/>
            </a:xfrm>
            <a:prstGeom prst="rect">
              <a:avLst/>
            </a:prstGeom>
            <a:solidFill>
              <a:srgbClr val="A2A778"/>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grpSp>
          <p:nvGrpSpPr>
            <p:cNvPr id="346" name="Google Shape;346;p17"/>
            <p:cNvGrpSpPr/>
            <p:nvPr/>
          </p:nvGrpSpPr>
          <p:grpSpPr>
            <a:xfrm>
              <a:off x="0" y="2547096"/>
              <a:ext cx="3396131" cy="2037679"/>
              <a:chOff x="0" y="0"/>
              <a:chExt cx="3396130" cy="2037677"/>
            </a:xfrm>
          </p:grpSpPr>
          <p:sp>
            <p:nvSpPr>
              <p:cNvPr id="347" name="Google Shape;347;p17"/>
              <p:cNvSpPr/>
              <p:nvPr/>
            </p:nvSpPr>
            <p:spPr>
              <a:xfrm>
                <a:off x="0" y="0"/>
                <a:ext cx="3396130" cy="2037677"/>
              </a:xfrm>
              <a:prstGeom prst="roundRect">
                <a:avLst>
                  <a:gd name="adj" fmla="val 10000"/>
                </a:avLst>
              </a:prstGeom>
              <a:solidFill>
                <a:srgbClr val="9FA77A"/>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sp>
            <p:nvSpPr>
              <p:cNvPr id="348" name="Google Shape;348;p17"/>
              <p:cNvSpPr txBox="1"/>
              <p:nvPr/>
            </p:nvSpPr>
            <p:spPr>
              <a:xfrm>
                <a:off x="59682" y="177463"/>
                <a:ext cx="3276766" cy="1682751"/>
              </a:xfrm>
              <a:prstGeom prst="rect">
                <a:avLst/>
              </a:prstGeom>
              <a:noFill/>
              <a:ln>
                <a:noFill/>
              </a:ln>
            </p:spPr>
            <p:txBody>
              <a:bodyPr spcFirstLastPara="1" wrap="square" lIns="53325" tIns="53325" rIns="53325" bIns="53325" anchor="ctr" anchorCtr="0">
                <a:spAutoFit/>
              </a:bodyPr>
              <a:lstStyle/>
              <a:p>
                <a:pPr marL="0" marR="0" lvl="0" indent="0" algn="ctr" rtl="0">
                  <a:lnSpc>
                    <a:spcPct val="90000"/>
                  </a:lnSpc>
                  <a:spcBef>
                    <a:spcPts val="0"/>
                  </a:spcBef>
                  <a:spcAft>
                    <a:spcPts val="0"/>
                  </a:spcAft>
                  <a:buClr>
                    <a:srgbClr val="FFFFFF"/>
                  </a:buClr>
                  <a:buSzPts val="1400"/>
                  <a:buFont typeface="Avenir"/>
                  <a:buNone/>
                </a:pPr>
                <a:r>
                  <a:rPr lang="en-US" sz="1400" b="0" i="0" u="none" strike="noStrike" cap="none">
                    <a:solidFill>
                      <a:srgbClr val="FFFFFF"/>
                    </a:solidFill>
                    <a:latin typeface="Avenir"/>
                    <a:ea typeface="Avenir"/>
                    <a:cs typeface="Avenir"/>
                    <a:sym typeface="Avenir"/>
                  </a:rPr>
                  <a:t>Le trasformazioni che ci attraversano sono metaforicamente simili alle “erbacce’’ (Mabey, 2011), poi i cambiamenti nascono e crescono come erbacce del giardino, non come ‘’pomodori in serra’’; infine sappiamo che per gestirli non è necessario prevederli. </a:t>
                </a:r>
                <a:endParaRPr sz="1400" b="0" i="0" u="none" strike="noStrike" cap="none">
                  <a:solidFill>
                    <a:srgbClr val="000000"/>
                  </a:solidFill>
                  <a:latin typeface="Arial"/>
                  <a:ea typeface="Arial"/>
                  <a:cs typeface="Arial"/>
                  <a:sym typeface="Arial"/>
                </a:endParaRPr>
              </a:p>
            </p:txBody>
          </p:sp>
        </p:grpSp>
        <p:sp>
          <p:nvSpPr>
            <p:cNvPr id="349" name="Google Shape;349;p17"/>
            <p:cNvSpPr/>
            <p:nvPr/>
          </p:nvSpPr>
          <p:spPr>
            <a:xfrm rot="-5400000">
              <a:off x="3934167" y="1618980"/>
              <a:ext cx="2535461" cy="305652"/>
            </a:xfrm>
            <a:prstGeom prst="rect">
              <a:avLst/>
            </a:prstGeom>
            <a:solidFill>
              <a:schemeClr val="accent6"/>
            </a:solid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grpSp>
          <p:nvGrpSpPr>
            <p:cNvPr id="350" name="Google Shape;350;p17"/>
            <p:cNvGrpSpPr/>
            <p:nvPr/>
          </p:nvGrpSpPr>
          <p:grpSpPr>
            <a:xfrm>
              <a:off x="4516852" y="2547096"/>
              <a:ext cx="3396132" cy="2037679"/>
              <a:chOff x="0" y="0"/>
              <a:chExt cx="3396130" cy="2037677"/>
            </a:xfrm>
          </p:grpSpPr>
          <p:sp>
            <p:nvSpPr>
              <p:cNvPr id="351" name="Google Shape;351;p17"/>
              <p:cNvSpPr/>
              <p:nvPr/>
            </p:nvSpPr>
            <p:spPr>
              <a:xfrm>
                <a:off x="0" y="0"/>
                <a:ext cx="3396130" cy="2037677"/>
              </a:xfrm>
              <a:prstGeom prst="roundRect">
                <a:avLst>
                  <a:gd name="adj" fmla="val 10000"/>
                </a:avLst>
              </a:prstGeom>
              <a:solidFill>
                <a:srgbClr val="A6A776"/>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sp>
            <p:nvSpPr>
              <p:cNvPr id="352" name="Google Shape;352;p17"/>
              <p:cNvSpPr txBox="1"/>
              <p:nvPr/>
            </p:nvSpPr>
            <p:spPr>
              <a:xfrm>
                <a:off x="59682" y="371773"/>
                <a:ext cx="3276766" cy="1294131"/>
              </a:xfrm>
              <a:prstGeom prst="rect">
                <a:avLst/>
              </a:prstGeom>
              <a:noFill/>
              <a:ln>
                <a:noFill/>
              </a:ln>
            </p:spPr>
            <p:txBody>
              <a:bodyPr spcFirstLastPara="1" wrap="square" lIns="53325" tIns="53325" rIns="53325" bIns="53325" anchor="ctr" anchorCtr="0">
                <a:spAutoFit/>
              </a:bodyPr>
              <a:lstStyle/>
              <a:p>
                <a:pPr marL="0" marR="0" lvl="0" indent="0" algn="ctr" rtl="0">
                  <a:lnSpc>
                    <a:spcPct val="90000"/>
                  </a:lnSpc>
                  <a:spcBef>
                    <a:spcPts val="0"/>
                  </a:spcBef>
                  <a:spcAft>
                    <a:spcPts val="0"/>
                  </a:spcAft>
                  <a:buClr>
                    <a:srgbClr val="FFFFFF"/>
                  </a:buClr>
                  <a:buSzPts val="1400"/>
                  <a:buFont typeface="Avenir"/>
                  <a:buNone/>
                </a:pPr>
                <a:r>
                  <a:rPr lang="en-US" sz="1400" b="0" i="0" u="none" strike="noStrike" cap="none">
                    <a:solidFill>
                      <a:srgbClr val="FFFFFF"/>
                    </a:solidFill>
                    <a:latin typeface="Avenir"/>
                    <a:ea typeface="Avenir"/>
                    <a:cs typeface="Avenir"/>
                    <a:sym typeface="Avenir"/>
                  </a:rPr>
                  <a:t>Per le cosiddette nuove questioni sociali (diverse forme di vulnerabilità o per l’immigrazione) che non rappresentano esiti diretti di programmazioni razionali, ma piuttosto esiti indiretti di scelte locali e nazionali. </a:t>
                </a:r>
                <a:endParaRPr sz="1400" b="0" i="0" u="none" strike="noStrike" cap="none">
                  <a:solidFill>
                    <a:srgbClr val="000000"/>
                  </a:solidFill>
                  <a:latin typeface="Arial"/>
                  <a:ea typeface="Arial"/>
                  <a:cs typeface="Arial"/>
                  <a:sym typeface="Arial"/>
                </a:endParaRPr>
              </a:p>
            </p:txBody>
          </p:sp>
        </p:grpSp>
        <p:grpSp>
          <p:nvGrpSpPr>
            <p:cNvPr id="353" name="Google Shape;353;p17"/>
            <p:cNvGrpSpPr/>
            <p:nvPr/>
          </p:nvGrpSpPr>
          <p:grpSpPr>
            <a:xfrm>
              <a:off x="4516852" y="0"/>
              <a:ext cx="3396132" cy="2037678"/>
              <a:chOff x="0" y="0"/>
              <a:chExt cx="3396130" cy="2037677"/>
            </a:xfrm>
          </p:grpSpPr>
          <p:sp>
            <p:nvSpPr>
              <p:cNvPr id="354" name="Google Shape;354;p17"/>
              <p:cNvSpPr/>
              <p:nvPr/>
            </p:nvSpPr>
            <p:spPr>
              <a:xfrm>
                <a:off x="0" y="0"/>
                <a:ext cx="3396130" cy="2037677"/>
              </a:xfrm>
              <a:prstGeom prst="roundRect">
                <a:avLst>
                  <a:gd name="adj" fmla="val 10000"/>
                </a:avLst>
              </a:prstGeom>
              <a:solidFill>
                <a:schemeClr val="accent6"/>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100"/>
                  <a:buFont typeface="Avenir"/>
                  <a:buNone/>
                </a:pPr>
                <a:endParaRPr sz="1100" b="0" i="0" u="none" strike="noStrike" cap="none">
                  <a:solidFill>
                    <a:srgbClr val="FFFFFF"/>
                  </a:solidFill>
                  <a:latin typeface="Avenir"/>
                  <a:ea typeface="Avenir"/>
                  <a:cs typeface="Avenir"/>
                  <a:sym typeface="Avenir"/>
                </a:endParaRPr>
              </a:p>
            </p:txBody>
          </p:sp>
          <p:sp>
            <p:nvSpPr>
              <p:cNvPr id="355" name="Google Shape;355;p17"/>
              <p:cNvSpPr txBox="1"/>
              <p:nvPr/>
            </p:nvSpPr>
            <p:spPr>
              <a:xfrm>
                <a:off x="59682" y="151428"/>
                <a:ext cx="3276766" cy="1734821"/>
              </a:xfrm>
              <a:prstGeom prst="rect">
                <a:avLst/>
              </a:prstGeom>
              <a:noFill/>
              <a:ln>
                <a:noFill/>
              </a:ln>
            </p:spPr>
            <p:txBody>
              <a:bodyPr spcFirstLastPara="1" wrap="square" lIns="41900" tIns="41900" rIns="41900" bIns="41900" anchor="ctr" anchorCtr="0">
                <a:spAutoFit/>
              </a:bodyPr>
              <a:lstStyle/>
              <a:p>
                <a:pPr marL="0" marR="0" lvl="0" indent="0" algn="ctr" rtl="0">
                  <a:lnSpc>
                    <a:spcPct val="90000"/>
                  </a:lnSpc>
                  <a:spcBef>
                    <a:spcPts val="0"/>
                  </a:spcBef>
                  <a:spcAft>
                    <a:spcPts val="0"/>
                  </a:spcAft>
                  <a:buClr>
                    <a:srgbClr val="FFFFFF"/>
                  </a:buClr>
                  <a:buSzPts val="1100"/>
                  <a:buFont typeface="Avenir"/>
                  <a:buNone/>
                </a:pPr>
                <a:r>
                  <a:rPr lang="en-US" sz="1100" b="0" i="0" u="none" strike="noStrike" cap="none">
                    <a:solidFill>
                      <a:srgbClr val="FFFFFF"/>
                    </a:solidFill>
                    <a:latin typeface="Avenir"/>
                    <a:ea typeface="Avenir"/>
                    <a:cs typeface="Avenir"/>
                    <a:sym typeface="Avenir"/>
                  </a:rPr>
                  <a:t>Nei confronti delle erbacce o degli invasori reali o presunti i lungo-residenti nutrono spesso sentimenti conflittuali che si combinano con una disaffezione nei confronti dei luoghi (‘’questo luogo non è più vivibile’’, ‘’le strade non sono sicure’’). Nel frattempo lamentano e alimentano una disaffezione che talvolta assume i contorni del rifiuto o di una identitaria difensivo-offensiva, distinguendo fra un “noi’’ un, o molti, “loro’’. Questa mossa comunicativa è la conseguenza di un processo di etichettamento. (Becker, 2003; Perec, 1989).  </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p:nvPr/>
        </p:nvSpPr>
        <p:spPr>
          <a:xfrm>
            <a:off x="76199" y="0"/>
            <a:ext cx="12192000" cy="6858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361" name="Google Shape;361;p18"/>
          <p:cNvSpPr/>
          <p:nvPr/>
        </p:nvSpPr>
        <p:spPr>
          <a:xfrm>
            <a:off x="-2" y="0"/>
            <a:ext cx="4818891" cy="6858000"/>
          </a:xfrm>
          <a:custGeom>
            <a:avLst/>
            <a:gdLst/>
            <a:ahLst/>
            <a:cxnLst/>
            <a:rect l="l" t="t" r="r" b="b"/>
            <a:pathLst>
              <a:path w="21600" h="21600" extrusionOk="0">
                <a:moveTo>
                  <a:pt x="0" y="0"/>
                </a:moveTo>
                <a:lnTo>
                  <a:pt x="16163" y="0"/>
                </a:lnTo>
                <a:lnTo>
                  <a:pt x="16445" y="218"/>
                </a:lnTo>
                <a:cubicBezTo>
                  <a:pt x="19630" y="2926"/>
                  <a:pt x="21600" y="6668"/>
                  <a:pt x="21600" y="10800"/>
                </a:cubicBezTo>
                <a:cubicBezTo>
                  <a:pt x="21600" y="14932"/>
                  <a:pt x="19630" y="18674"/>
                  <a:pt x="16445" y="21382"/>
                </a:cubicBezTo>
                <a:lnTo>
                  <a:pt x="16163" y="21600"/>
                </a:lnTo>
                <a:lnTo>
                  <a:pt x="0" y="21600"/>
                </a:lnTo>
                <a:close/>
              </a:path>
            </a:pathLst>
          </a:custGeom>
          <a:solidFill>
            <a:srgbClr val="FFFFFF"/>
          </a:solidFill>
          <a:ln w="9525" cap="flat" cmpd="sng">
            <a:solidFill>
              <a:srgbClr val="F0EAE5"/>
            </a:solidFill>
            <a:prstDash val="solid"/>
            <a:miter lim="8000"/>
            <a:headEnd type="none" w="sm" len="sm"/>
            <a:tailEnd type="none" w="sm" len="sm"/>
          </a:ln>
          <a:effectLst>
            <a:outerShdw blurRad="50800" dist="38100" rotWithShape="0">
              <a:srgbClr val="D9D9D9">
                <a:alpha val="2941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2" name="Google Shape;362;p18"/>
          <p:cNvSpPr/>
          <p:nvPr/>
        </p:nvSpPr>
        <p:spPr>
          <a:xfrm>
            <a:off x="1" y="0"/>
            <a:ext cx="4811477" cy="6858000"/>
          </a:xfrm>
          <a:custGeom>
            <a:avLst/>
            <a:gdLst/>
            <a:ahLst/>
            <a:cxnLst/>
            <a:rect l="l" t="t" r="r" b="b"/>
            <a:pathLst>
              <a:path w="21600" h="21600" extrusionOk="0">
                <a:moveTo>
                  <a:pt x="0" y="0"/>
                </a:moveTo>
                <a:lnTo>
                  <a:pt x="16155" y="0"/>
                </a:lnTo>
                <a:lnTo>
                  <a:pt x="16437" y="218"/>
                </a:lnTo>
                <a:cubicBezTo>
                  <a:pt x="19627" y="2926"/>
                  <a:pt x="21600" y="6668"/>
                  <a:pt x="21600" y="10800"/>
                </a:cubicBezTo>
                <a:cubicBezTo>
                  <a:pt x="21600" y="14932"/>
                  <a:pt x="19627" y="18674"/>
                  <a:pt x="16437" y="21382"/>
                </a:cubicBezTo>
                <a:lnTo>
                  <a:pt x="16155" y="21600"/>
                </a:lnTo>
                <a:lnTo>
                  <a:pt x="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3" name="Google Shape;363;p18"/>
          <p:cNvSpPr/>
          <p:nvPr/>
        </p:nvSpPr>
        <p:spPr>
          <a:xfrm>
            <a:off x="0" y="3102049"/>
            <a:ext cx="128016" cy="653904"/>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4" name="Google Shape;364;p18"/>
          <p:cNvSpPr txBox="1">
            <a:spLocks noGrp="1"/>
          </p:cNvSpPr>
          <p:nvPr>
            <p:ph type="body" idx="1"/>
          </p:nvPr>
        </p:nvSpPr>
        <p:spPr>
          <a:xfrm>
            <a:off x="5434149" y="932688"/>
            <a:ext cx="5916603" cy="4992624"/>
          </a:xfrm>
          <a:prstGeom prst="rect">
            <a:avLst/>
          </a:prstGeom>
          <a:noFill/>
          <a:ln>
            <a:noFill/>
          </a:ln>
        </p:spPr>
        <p:txBody>
          <a:bodyPr spcFirstLastPara="1" wrap="square" lIns="45700" tIns="45700" rIns="45700" bIns="45700" anchor="ctr" anchorCtr="0">
            <a:normAutofit/>
          </a:bodyPr>
          <a:lstStyle/>
          <a:p>
            <a:pPr marL="0" lvl="0" indent="0" algn="l" rtl="0">
              <a:lnSpc>
                <a:spcPct val="100000"/>
              </a:lnSpc>
              <a:spcBef>
                <a:spcPts val="0"/>
              </a:spcBef>
              <a:spcAft>
                <a:spcPts val="0"/>
              </a:spcAft>
              <a:buClr>
                <a:srgbClr val="000000"/>
              </a:buClr>
              <a:buSzPts val="1536"/>
              <a:buNone/>
            </a:pPr>
            <a:r>
              <a:rPr lang="en-US" sz="1536" b="1" u="sng"/>
              <a:t>Riconoscimento e valorizzazione degli ‘’operatore di frontiera’’</a:t>
            </a:r>
            <a:endParaRPr b="1" u="sng"/>
          </a:p>
          <a:p>
            <a:pPr marL="0" lvl="0" indent="0" algn="l" rtl="0">
              <a:lnSpc>
                <a:spcPct val="100000"/>
              </a:lnSpc>
              <a:spcBef>
                <a:spcPts val="900"/>
              </a:spcBef>
              <a:spcAft>
                <a:spcPts val="0"/>
              </a:spcAft>
              <a:buClr>
                <a:srgbClr val="000000"/>
              </a:buClr>
              <a:buSzPts val="1536"/>
              <a:buNone/>
            </a:pPr>
            <a:r>
              <a:rPr lang="en-US" sz="1536"/>
              <a:t>Questi operatori sono a tutti gli effetti ‘’operatori di frontiera’’ (Fargion, 2009), agiscono contemporaneamente tanto rispetto all’utenza esterna, quanto nei confronti della propria organizzazione. Ci sono due prerequisiti che si possono definire.</a:t>
            </a:r>
            <a:endParaRPr/>
          </a:p>
          <a:p>
            <a:pPr marL="219454" lvl="0" indent="-219454" algn="l" rtl="0">
              <a:lnSpc>
                <a:spcPct val="100000"/>
              </a:lnSpc>
              <a:spcBef>
                <a:spcPts val="900"/>
              </a:spcBef>
              <a:spcAft>
                <a:spcPts val="0"/>
              </a:spcAft>
              <a:buClr>
                <a:srgbClr val="000000"/>
              </a:buClr>
              <a:buSzPts val="1536"/>
              <a:buFont typeface="Avenir"/>
              <a:buChar char="-"/>
            </a:pPr>
            <a:r>
              <a:rPr lang="en-US" sz="1536"/>
              <a:t>Il primo riguarda i rapporti fra questi operatori e le proprie organizzazioni. </a:t>
            </a:r>
            <a:endParaRPr/>
          </a:p>
          <a:p>
            <a:pPr marL="219454" lvl="0" indent="-219454" algn="l" rtl="0">
              <a:lnSpc>
                <a:spcPct val="100000"/>
              </a:lnSpc>
              <a:spcBef>
                <a:spcPts val="900"/>
              </a:spcBef>
              <a:spcAft>
                <a:spcPts val="0"/>
              </a:spcAft>
              <a:buClr>
                <a:srgbClr val="000000"/>
              </a:buClr>
              <a:buSzPts val="1536"/>
              <a:buFont typeface="Avenir"/>
              <a:buChar char="-"/>
            </a:pPr>
            <a:r>
              <a:rPr lang="en-US" sz="1536"/>
              <a:t>Il secondo riguarda le relazioni con i territori di riferimento. Si vuole capire se gli operatori sono disponibili a uscire dal setting clinico-ambulatoriale per rischiare il proprio ruolo in ambiti esterni. </a:t>
            </a:r>
            <a:endParaRPr/>
          </a:p>
          <a:p>
            <a:pPr marL="0" lvl="0" indent="0" algn="l" rtl="0">
              <a:lnSpc>
                <a:spcPct val="100000"/>
              </a:lnSpc>
              <a:spcBef>
                <a:spcPts val="900"/>
              </a:spcBef>
              <a:spcAft>
                <a:spcPts val="0"/>
              </a:spcAft>
              <a:buClr>
                <a:srgbClr val="000000"/>
              </a:buClr>
              <a:buSzPts val="1536"/>
              <a:buNone/>
            </a:pPr>
            <a:r>
              <a:rPr lang="en-US" sz="1536"/>
              <a:t>Secondo Propp  vi è la necessità che sulla scena locale si crei una nuova metodologia di lavoro, che punti a sperimentare progetti innovativi e che riesca a sollecitare una transizione dai singoli casi a esperienze condivise e verificabili, capaci di trasformare la presa in carico in una struttura di opportunità condivisa. </a:t>
            </a:r>
            <a:endParaRPr/>
          </a:p>
          <a:p>
            <a:pPr marL="0" lvl="0" indent="0" algn="l" rtl="0">
              <a:lnSpc>
                <a:spcPct val="100000"/>
              </a:lnSpc>
              <a:spcBef>
                <a:spcPts val="900"/>
              </a:spcBef>
              <a:spcAft>
                <a:spcPts val="0"/>
              </a:spcAft>
              <a:buClr>
                <a:srgbClr val="000000"/>
              </a:buClr>
              <a:buSzPts val="1536"/>
              <a:buNone/>
            </a:pPr>
            <a:endParaRPr sz="1536"/>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9"/>
          <p:cNvSpPr/>
          <p:nvPr/>
        </p:nvSpPr>
        <p:spPr>
          <a:xfrm>
            <a:off x="0" y="0"/>
            <a:ext cx="12192000" cy="6858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370" name="Google Shape;370;p19"/>
          <p:cNvSpPr/>
          <p:nvPr/>
        </p:nvSpPr>
        <p:spPr>
          <a:xfrm>
            <a:off x="0" y="417618"/>
            <a:ext cx="128016" cy="631416"/>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1" name="Google Shape;371;p19"/>
          <p:cNvSpPr/>
          <p:nvPr/>
        </p:nvSpPr>
        <p:spPr>
          <a:xfrm>
            <a:off x="841247" y="1380863"/>
            <a:ext cx="10506458" cy="18289"/>
          </a:xfrm>
          <a:prstGeom prst="rect">
            <a:avLst/>
          </a:prstGeom>
          <a:solidFill>
            <a:srgbClr val="DBC9B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72" name="Google Shape;372;p19"/>
          <p:cNvGrpSpPr/>
          <p:nvPr/>
        </p:nvGrpSpPr>
        <p:grpSpPr>
          <a:xfrm>
            <a:off x="944044" y="1794008"/>
            <a:ext cx="9936444" cy="1161564"/>
            <a:chOff x="0" y="0"/>
            <a:chExt cx="9936443" cy="1161563"/>
          </a:xfrm>
        </p:grpSpPr>
        <p:sp>
          <p:nvSpPr>
            <p:cNvPr id="373" name="Google Shape;373;p19"/>
            <p:cNvSpPr/>
            <p:nvPr/>
          </p:nvSpPr>
          <p:spPr>
            <a:xfrm>
              <a:off x="975816" y="0"/>
              <a:ext cx="1161563" cy="1161563"/>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74" name="Google Shape;374;p19"/>
            <p:cNvSpPr/>
            <p:nvPr/>
          </p:nvSpPr>
          <p:spPr>
            <a:xfrm>
              <a:off x="0" y="441081"/>
              <a:ext cx="3318751"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I RELÈ ORGANIZZATIVI </a:t>
              </a:r>
              <a:endParaRPr sz="1400" b="0" i="0" u="none" strike="noStrike" cap="none">
                <a:solidFill>
                  <a:srgbClr val="000000"/>
                </a:solidFill>
                <a:latin typeface="Arial"/>
                <a:ea typeface="Arial"/>
                <a:cs typeface="Arial"/>
                <a:sym typeface="Arial"/>
              </a:endParaRPr>
            </a:p>
          </p:txBody>
        </p:sp>
        <p:sp>
          <p:nvSpPr>
            <p:cNvPr id="375" name="Google Shape;375;p19"/>
            <p:cNvSpPr/>
            <p:nvPr/>
          </p:nvSpPr>
          <p:spPr>
            <a:xfrm>
              <a:off x="4875348" y="0"/>
              <a:ext cx="1161563" cy="1161563"/>
            </a:xfrm>
            <a:prstGeom prst="rect">
              <a:avLst/>
            </a:prstGeom>
            <a:blipFill rotWithShape="1">
              <a:blip r:embed="rId4">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76" name="Google Shape;376;p19"/>
            <p:cNvSpPr/>
            <p:nvPr/>
          </p:nvSpPr>
          <p:spPr>
            <a:xfrm>
              <a:off x="676084" y="1149079"/>
              <a:ext cx="3318751"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200"/>
                <a:buFont typeface="Avenir"/>
                <a:buNone/>
              </a:pPr>
              <a:r>
                <a:rPr lang="en-US" sz="1200" b="0" i="0" u="none" strike="noStrike" cap="none">
                  <a:solidFill>
                    <a:srgbClr val="000000"/>
                  </a:solidFill>
                  <a:latin typeface="Avenir"/>
                  <a:ea typeface="Avenir"/>
                  <a:cs typeface="Avenir"/>
                  <a:sym typeface="Avenir"/>
                </a:rPr>
                <a:t>L’IMMAGINE DEL RELÉ SECONDO CROZIER E FREIDBERG DESCRIVE I SERVIZI SPECIALIZZATI IL CUI COMPITO È ENTRARE IN RELAZIONE CON I SEGMENTI DI AMBIENTE CON CUI SONO IN CONTATTO E DI TRASMETTERE ALL’ORGANIZZAZIONE INFORMAZIONI SUI CAMBIAMENTI.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200"/>
                <a:buFont typeface="Avenir"/>
                <a:buNone/>
              </a:pPr>
              <a:r>
                <a:rPr lang="en-US" sz="1200" b="0" i="0" u="none" strike="noStrike" cap="none">
                  <a:solidFill>
                    <a:srgbClr val="000000"/>
                  </a:solidFill>
                  <a:latin typeface="Avenir"/>
                  <a:ea typeface="Avenir"/>
                  <a:cs typeface="Avenir"/>
                  <a:sym typeface="Avenir"/>
                </a:rPr>
                <a:t>IL TERMINE ‘’RELÈ’’ DERIVA DAL FRANCESE </a:t>
              </a:r>
              <a:r>
                <a:rPr lang="en-US" sz="1200" b="0" i="1" u="none" strike="noStrike" cap="none">
                  <a:solidFill>
                    <a:srgbClr val="000000"/>
                  </a:solidFill>
                  <a:latin typeface="Avenir"/>
                  <a:ea typeface="Avenir"/>
                  <a:cs typeface="Avenir"/>
                  <a:sym typeface="Avenir"/>
                </a:rPr>
                <a:t>RELAIS, </a:t>
              </a:r>
              <a:r>
                <a:rPr lang="en-US" sz="1200" b="0" i="0" u="none" strike="noStrike" cap="none">
                  <a:solidFill>
                    <a:srgbClr val="000000"/>
                  </a:solidFill>
                  <a:latin typeface="Avenir"/>
                  <a:ea typeface="Avenir"/>
                  <a:cs typeface="Avenir"/>
                  <a:sym typeface="Avenir"/>
                </a:rPr>
                <a:t>CHE INDICAVA DELLE STAZIONI DI SOSTA DOVE I MESSI POSTALI, DURANTE IL LORO ITINERARIO, POTEVANO CAMBIARE I CAVALLI IN MODO DA SVOLGERE IL LORO SERVIZIO</a:t>
              </a:r>
              <a:r>
                <a:rPr lang="en-US" sz="1100" b="0" i="0" u="none" strike="noStrike" cap="none">
                  <a:solidFill>
                    <a:srgbClr val="000000"/>
                  </a:solidFill>
                  <a:latin typeface="Avenir"/>
                  <a:ea typeface="Avenir"/>
                  <a:cs typeface="Avenir"/>
                  <a:sym typeface="Avenir"/>
                </a:rPr>
                <a:t>. </a:t>
              </a:r>
              <a:endParaRPr sz="1400" b="0" i="0" u="none" strike="noStrike" cap="none">
                <a:solidFill>
                  <a:srgbClr val="000000"/>
                </a:solidFill>
                <a:latin typeface="Arial"/>
                <a:ea typeface="Arial"/>
                <a:cs typeface="Arial"/>
                <a:sym typeface="Arial"/>
              </a:endParaRPr>
            </a:p>
          </p:txBody>
        </p:sp>
        <p:sp>
          <p:nvSpPr>
            <p:cNvPr id="377" name="Google Shape;377;p19"/>
            <p:cNvSpPr/>
            <p:nvPr/>
          </p:nvSpPr>
          <p:spPr>
            <a:xfrm>
              <a:off x="8774880" y="0"/>
              <a:ext cx="1161563" cy="1161563"/>
            </a:xfrm>
            <a:prstGeom prst="rect">
              <a:avLst/>
            </a:prstGeom>
            <a:blipFill rotWithShape="1">
              <a:blip r:embed="rId5">
                <a:alphaModFix/>
              </a:blip>
              <a:stretch>
                <a:fillRect/>
              </a:stretch>
            </a:blipFill>
            <a:ln>
              <a:noFill/>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sp>
          <p:nvSpPr>
            <p:cNvPr id="378" name="Google Shape;378;p19"/>
            <p:cNvSpPr/>
            <p:nvPr/>
          </p:nvSpPr>
          <p:spPr>
            <a:xfrm>
              <a:off x="5673491" y="1111706"/>
              <a:ext cx="2829322"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200"/>
                <a:buFont typeface="Avenir"/>
                <a:buNone/>
              </a:pPr>
              <a:r>
                <a:rPr lang="en-US" sz="1200" b="0" i="0" u="none" strike="noStrike" cap="none">
                  <a:solidFill>
                    <a:srgbClr val="000000"/>
                  </a:solidFill>
                  <a:latin typeface="Avenir"/>
                  <a:ea typeface="Avenir"/>
                  <a:cs typeface="Avenir"/>
                  <a:sym typeface="Avenir"/>
                </a:rPr>
                <a:t>IL LORO RUOLO È CRUCIALE, POICHÉ SE È VERO CHE DIPENDONO DALL’ORGANIZZAZIONE, È ALTRETTANTO VERO CHE SONO ORIENTATI ALLA PROPRIA UTENZA. SONO COLLOCATI IN PRESIDI STRATEGICI DI FRONTIERA. LA POSIZIONE CHE RICOPRONO PERMETTE LORO DI POTER INFLUENZARE LE DECISIONI CHE L’ORGANIZZAZIONE È CHIAMATA AD ASSUMERE.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74f57278f3_2_26"/>
          <p:cNvSpPr txBox="1">
            <a:spLocks noGrp="1"/>
          </p:cNvSpPr>
          <p:nvPr>
            <p:ph type="title"/>
          </p:nvPr>
        </p:nvSpPr>
        <p:spPr>
          <a:xfrm>
            <a:off x="576072" y="1124711"/>
            <a:ext cx="11036700" cy="3173100"/>
          </a:xfrm>
          <a:prstGeom prst="rect">
            <a:avLst/>
          </a:prstGeom>
          <a:noFill/>
          <a:ln>
            <a:noFill/>
          </a:ln>
        </p:spPr>
        <p:txBody>
          <a:bodyPr spcFirstLastPara="1" wrap="square" lIns="45700" tIns="45700" rIns="45700" bIns="45700" anchor="b" anchorCtr="0">
            <a:noAutofit/>
          </a:bodyPr>
          <a:lstStyle/>
          <a:p>
            <a:pPr marL="0" lvl="0" indent="0" algn="l" rtl="0">
              <a:lnSpc>
                <a:spcPct val="90000"/>
              </a:lnSpc>
              <a:spcBef>
                <a:spcPts val="0"/>
              </a:spcBef>
              <a:spcAft>
                <a:spcPts val="0"/>
              </a:spcAft>
              <a:buSzPts val="8000"/>
              <a:buNone/>
            </a:pPr>
            <a:r>
              <a:rPr lang="en-US" sz="6800">
                <a:solidFill>
                  <a:srgbClr val="38761D"/>
                </a:solidFill>
                <a:highlight>
                  <a:schemeClr val="lt1"/>
                </a:highlight>
              </a:rPr>
              <a:t>La presa in carico del servizio sociale.</a:t>
            </a:r>
            <a:endParaRPr sz="6800">
              <a:solidFill>
                <a:srgbClr val="38761D"/>
              </a:solidFill>
              <a:highlight>
                <a:schemeClr val="lt1"/>
              </a:highlight>
            </a:endParaRPr>
          </a:p>
          <a:p>
            <a:pPr marL="0" lvl="0" indent="0" algn="l" rtl="0">
              <a:lnSpc>
                <a:spcPct val="90000"/>
              </a:lnSpc>
              <a:spcBef>
                <a:spcPts val="0"/>
              </a:spcBef>
              <a:spcAft>
                <a:spcPts val="0"/>
              </a:spcAft>
              <a:buSzPts val="8000"/>
              <a:buNone/>
            </a:pPr>
            <a:r>
              <a:rPr lang="en-US" sz="6800">
                <a:solidFill>
                  <a:srgbClr val="38761D"/>
                </a:solidFill>
                <a:highlight>
                  <a:schemeClr val="lt1"/>
                </a:highlight>
              </a:rPr>
              <a:t>Il processo di ascolto</a:t>
            </a:r>
            <a:endParaRPr sz="6800">
              <a:solidFill>
                <a:srgbClr val="38761D"/>
              </a:solidFill>
              <a:highlight>
                <a:schemeClr val="lt1"/>
              </a:highlight>
            </a:endParaRPr>
          </a:p>
        </p:txBody>
      </p:sp>
      <p:sp>
        <p:nvSpPr>
          <p:cNvPr id="137" name="Google Shape;137;g74f57278f3_2_26"/>
          <p:cNvSpPr txBox="1">
            <a:spLocks noGrp="1"/>
          </p:cNvSpPr>
          <p:nvPr>
            <p:ph type="body" idx="1"/>
          </p:nvPr>
        </p:nvSpPr>
        <p:spPr>
          <a:xfrm>
            <a:off x="576072" y="4727447"/>
            <a:ext cx="11036700" cy="1481400"/>
          </a:xfrm>
          <a:prstGeom prst="rect">
            <a:avLst/>
          </a:prstGeom>
          <a:noFill/>
          <a:ln>
            <a:noFill/>
          </a:ln>
        </p:spPr>
        <p:txBody>
          <a:bodyPr spcFirstLastPara="1" wrap="square" lIns="45700" tIns="45700" rIns="45700" bIns="45700" anchor="t" anchorCtr="0">
            <a:noAutofit/>
          </a:bodyPr>
          <a:lstStyle/>
          <a:p>
            <a:pPr marL="0" lvl="0" indent="0" algn="l" rtl="0">
              <a:lnSpc>
                <a:spcPct val="110000"/>
              </a:lnSpc>
              <a:spcBef>
                <a:spcPts val="1000"/>
              </a:spcBef>
              <a:spcAft>
                <a:spcPts val="0"/>
              </a:spcAft>
              <a:buSzPts val="1800"/>
              <a:buNone/>
            </a:pPr>
            <a:r>
              <a:rPr lang="en-US">
                <a:solidFill>
                  <a:srgbClr val="6AA84F"/>
                </a:solidFill>
              </a:rPr>
              <a:t>Mauro Ferrari </a:t>
            </a:r>
            <a:endParaRPr>
              <a:solidFill>
                <a:srgbClr val="6AA84F"/>
              </a:solidFill>
            </a:endParaRPr>
          </a:p>
          <a:p>
            <a:pPr marL="0" lvl="0" indent="0" algn="l" rtl="0">
              <a:lnSpc>
                <a:spcPct val="110000"/>
              </a:lnSpc>
              <a:spcBef>
                <a:spcPts val="1000"/>
              </a:spcBef>
              <a:spcAft>
                <a:spcPts val="0"/>
              </a:spcAft>
              <a:buSzPts val="1800"/>
              <a:buNone/>
            </a:pPr>
            <a:r>
              <a:rPr lang="en-US">
                <a:solidFill>
                  <a:srgbClr val="6AA84F"/>
                </a:solidFill>
              </a:rPr>
              <a:t>Stefania Miodini</a:t>
            </a:r>
            <a:r>
              <a:rPr lang="en-US"/>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74f57278f3_2_44"/>
          <p:cNvSpPr txBox="1">
            <a:spLocks noGrp="1"/>
          </p:cNvSpPr>
          <p:nvPr>
            <p:ph type="title"/>
          </p:nvPr>
        </p:nvSpPr>
        <p:spPr>
          <a:xfrm>
            <a:off x="456450" y="1046650"/>
            <a:ext cx="2962500" cy="2252700"/>
          </a:xfrm>
          <a:prstGeom prst="rect">
            <a:avLst/>
          </a:prstGeom>
          <a:noFill/>
          <a:ln>
            <a:noFill/>
          </a:ln>
        </p:spPr>
        <p:txBody>
          <a:bodyPr spcFirstLastPara="1" wrap="square" lIns="45700" tIns="45700" rIns="45700" bIns="45700" anchor="b" anchorCtr="0">
            <a:noAutofit/>
          </a:bodyPr>
          <a:lstStyle/>
          <a:p>
            <a:pPr marL="0" lvl="0" indent="0" algn="l" rtl="0">
              <a:lnSpc>
                <a:spcPct val="90000"/>
              </a:lnSpc>
              <a:spcBef>
                <a:spcPts val="0"/>
              </a:spcBef>
              <a:spcAft>
                <a:spcPts val="0"/>
              </a:spcAft>
              <a:buSzPts val="8000"/>
              <a:buNone/>
            </a:pPr>
            <a:r>
              <a:rPr lang="en-US" sz="3500"/>
              <a:t>3. Il pentacolo come per un welfare sostenibile </a:t>
            </a:r>
            <a:endParaRPr sz="3500"/>
          </a:p>
        </p:txBody>
      </p:sp>
      <p:sp>
        <p:nvSpPr>
          <p:cNvPr id="384" name="Google Shape;384;g74f57278f3_2_44"/>
          <p:cNvSpPr txBox="1">
            <a:spLocks noGrp="1"/>
          </p:cNvSpPr>
          <p:nvPr>
            <p:ph type="body" idx="1"/>
          </p:nvPr>
        </p:nvSpPr>
        <p:spPr>
          <a:xfrm>
            <a:off x="4774675" y="883500"/>
            <a:ext cx="6110400" cy="5091000"/>
          </a:xfrm>
          <a:prstGeom prst="rect">
            <a:avLst/>
          </a:prstGeom>
          <a:noFill/>
          <a:ln>
            <a:noFill/>
          </a:ln>
        </p:spPr>
        <p:txBody>
          <a:bodyPr spcFirstLastPara="1" wrap="square" lIns="45700" tIns="45700" rIns="45700" bIns="45700" anchor="t" anchorCtr="0">
            <a:noAutofit/>
          </a:bodyPr>
          <a:lstStyle/>
          <a:p>
            <a:pPr marL="457200" lvl="0" indent="-419100" algn="l" rtl="0">
              <a:lnSpc>
                <a:spcPct val="100000"/>
              </a:lnSpc>
              <a:spcBef>
                <a:spcPts val="0"/>
              </a:spcBef>
              <a:spcAft>
                <a:spcPts val="0"/>
              </a:spcAft>
              <a:buClr>
                <a:schemeClr val="dk1"/>
              </a:buClr>
              <a:buSzPts val="3000"/>
              <a:buChar char="-"/>
            </a:pPr>
            <a:r>
              <a:rPr lang="en-US" sz="3000">
                <a:solidFill>
                  <a:schemeClr val="dk1"/>
                </a:solidFill>
              </a:rPr>
              <a:t>In che modo gli operatori sociali inseriti in un contesto organizzativo possono esercitare la propria professione conciliando l’incarico organizzativo e il proprio mandato etico-professionale?</a:t>
            </a: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83e0a19593_0_64"/>
          <p:cNvSpPr txBox="1">
            <a:spLocks noGrp="1"/>
          </p:cNvSpPr>
          <p:nvPr>
            <p:ph type="title"/>
          </p:nvPr>
        </p:nvSpPr>
        <p:spPr>
          <a:xfrm>
            <a:off x="748325" y="1572425"/>
            <a:ext cx="11028000" cy="35520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4800"/>
              <a:buNone/>
            </a:pPr>
            <a:r>
              <a:rPr lang="en-US" sz="2400"/>
              <a:t>Gli operatori sociali per la natura nel proprio lavoro si trovano spesso a </a:t>
            </a:r>
            <a:r>
              <a:rPr lang="en-US" sz="2400" i="1"/>
              <a:t>sconfinare</a:t>
            </a:r>
            <a:r>
              <a:rPr lang="en-US" sz="2400"/>
              <a:t> rispetto al proprio mandato. Lo sconfinamento può essere considerato come il tentativo dell’operatore sociale di rispondere alle richieste legittime da parte del cittadino-utente.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83e0a19593_0_113"/>
          <p:cNvSpPr txBox="1">
            <a:spLocks noGrp="1"/>
          </p:cNvSpPr>
          <p:nvPr>
            <p:ph type="ctrTitle"/>
          </p:nvPr>
        </p:nvSpPr>
        <p:spPr>
          <a:xfrm>
            <a:off x="135125" y="84473"/>
            <a:ext cx="11790300" cy="11658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900"/>
              <a:buNone/>
            </a:pPr>
            <a:r>
              <a:rPr lang="en-US" sz="1800"/>
              <a:t>Grazie al contributo di ricerca etnografica decennale sulla relazione che intercorre fra gli operatori sociali e le organizzazioni del welfare in Veneto, Emilia-Romagna e Lombardia, sono emerse cinque tipologie di coppie dicotomiche che caratterizzano le diverse forme e atteggiamenti di sconfinamento:</a:t>
            </a:r>
            <a:endParaRPr sz="1800"/>
          </a:p>
        </p:txBody>
      </p:sp>
      <p:sp>
        <p:nvSpPr>
          <p:cNvPr id="395" name="Google Shape;395;g83e0a19593_0_113"/>
          <p:cNvSpPr txBox="1">
            <a:spLocks noGrp="1"/>
          </p:cNvSpPr>
          <p:nvPr>
            <p:ph type="subTitle" idx="1"/>
          </p:nvPr>
        </p:nvSpPr>
        <p:spPr>
          <a:xfrm>
            <a:off x="653600" y="1497675"/>
            <a:ext cx="11132400" cy="4119600"/>
          </a:xfrm>
          <a:prstGeom prst="rect">
            <a:avLst/>
          </a:prstGeom>
          <a:noFill/>
          <a:ln>
            <a:noFill/>
          </a:ln>
        </p:spPr>
        <p:txBody>
          <a:bodyPr spcFirstLastPara="1" wrap="square" lIns="121900" tIns="121900" rIns="121900" bIns="121900" anchor="t" anchorCtr="0">
            <a:noAutofit/>
          </a:bodyPr>
          <a:lstStyle/>
          <a:p>
            <a:pPr marL="609600" lvl="0" indent="-406400" algn="l" rtl="0">
              <a:lnSpc>
                <a:spcPct val="100000"/>
              </a:lnSpc>
              <a:spcBef>
                <a:spcPts val="0"/>
              </a:spcBef>
              <a:spcAft>
                <a:spcPts val="0"/>
              </a:spcAft>
              <a:buSzPts val="1600"/>
              <a:buChar char="●"/>
            </a:pPr>
            <a:r>
              <a:rPr lang="en-US" sz="1600" b="1"/>
              <a:t>Inciampo- consapevolezza</a:t>
            </a:r>
            <a:r>
              <a:rPr lang="en-US" sz="1600"/>
              <a:t>: questa modalità di sconfinamento può portare a forme innovative di riconoscimento del ruolo dell’assistente sociale. Permette di andare incontro ad una potenziale utenza.</a:t>
            </a:r>
            <a:endParaRPr sz="1600"/>
          </a:p>
          <a:p>
            <a:pPr marL="609600" lvl="0" indent="0" algn="l" rtl="0">
              <a:lnSpc>
                <a:spcPct val="100000"/>
              </a:lnSpc>
              <a:spcBef>
                <a:spcPts val="0"/>
              </a:spcBef>
              <a:spcAft>
                <a:spcPts val="0"/>
              </a:spcAft>
              <a:buSzPts val="3700"/>
              <a:buNone/>
            </a:pPr>
            <a:endParaRPr sz="1600"/>
          </a:p>
          <a:p>
            <a:pPr marL="609600" lvl="0" indent="-406400" algn="l" rtl="0">
              <a:lnSpc>
                <a:spcPct val="100000"/>
              </a:lnSpc>
              <a:spcBef>
                <a:spcPts val="0"/>
              </a:spcBef>
              <a:spcAft>
                <a:spcPts val="0"/>
              </a:spcAft>
              <a:buSzPts val="1600"/>
              <a:buChar char="●"/>
            </a:pPr>
            <a:r>
              <a:rPr lang="en-US" sz="1600" b="1"/>
              <a:t>Disponibilità- riluttanza</a:t>
            </a:r>
            <a:r>
              <a:rPr lang="en-US" sz="1600"/>
              <a:t>: si tratta di una modalità in cui l’operatore cerca di trovare un rimedio provvisorio e delle soluzioni, perché l’organizzazione di appartenenza non è in grado di accogliere le istanze del cittadino/utente.</a:t>
            </a:r>
            <a:endParaRPr sz="1600"/>
          </a:p>
          <a:p>
            <a:pPr marL="609600" lvl="0" indent="0" algn="l" rtl="0">
              <a:lnSpc>
                <a:spcPct val="100000"/>
              </a:lnSpc>
              <a:spcBef>
                <a:spcPts val="0"/>
              </a:spcBef>
              <a:spcAft>
                <a:spcPts val="0"/>
              </a:spcAft>
              <a:buSzPts val="3700"/>
              <a:buNone/>
            </a:pPr>
            <a:endParaRPr sz="1600"/>
          </a:p>
          <a:p>
            <a:pPr marL="609600" lvl="0" indent="-406400" algn="l" rtl="0">
              <a:lnSpc>
                <a:spcPct val="100000"/>
              </a:lnSpc>
              <a:spcBef>
                <a:spcPts val="0"/>
              </a:spcBef>
              <a:spcAft>
                <a:spcPts val="0"/>
              </a:spcAft>
              <a:buSzPts val="1600"/>
              <a:buChar char="●"/>
            </a:pPr>
            <a:r>
              <a:rPr lang="en-US" sz="1600" b="1"/>
              <a:t>Pubblico e privato</a:t>
            </a:r>
            <a:r>
              <a:rPr lang="en-US" sz="1600"/>
              <a:t>: Gli operatori che si trovano a lavorare nel contesto della cooperativa sociale, godono di maggior autonomia. Dalle interviste emerge la presenza di confini più rigidi nel contesto pubblico.</a:t>
            </a:r>
            <a:endParaRPr sz="1600"/>
          </a:p>
          <a:p>
            <a:pPr marL="609600" lvl="0" indent="0" algn="l" rtl="0">
              <a:lnSpc>
                <a:spcPct val="100000"/>
              </a:lnSpc>
              <a:spcBef>
                <a:spcPts val="0"/>
              </a:spcBef>
              <a:spcAft>
                <a:spcPts val="0"/>
              </a:spcAft>
              <a:buSzPts val="3700"/>
              <a:buNone/>
            </a:pPr>
            <a:endParaRPr sz="1600"/>
          </a:p>
          <a:p>
            <a:pPr marL="609600" lvl="0" indent="-406400" algn="l" rtl="0">
              <a:lnSpc>
                <a:spcPct val="100000"/>
              </a:lnSpc>
              <a:spcBef>
                <a:spcPts val="0"/>
              </a:spcBef>
              <a:spcAft>
                <a:spcPts val="0"/>
              </a:spcAft>
              <a:buSzPts val="1600"/>
              <a:buChar char="●"/>
            </a:pPr>
            <a:r>
              <a:rPr lang="en-US" sz="1600" b="1"/>
              <a:t>Individuali - di gruppo</a:t>
            </a:r>
            <a:r>
              <a:rPr lang="en-US" sz="1600"/>
              <a:t>: questo tipo di sconfinamento esplica l’inadeguatezza delle procedure istituzionalizzate predisposte dall’ente. Il singolo operatore o l’intera équipe forza consapevolmente le norme dell’organizzazione, producendo una trasgressione collettiva.</a:t>
            </a:r>
            <a:endParaRPr sz="1600"/>
          </a:p>
          <a:p>
            <a:pPr marL="609600" lvl="0" indent="0" algn="l" rtl="0">
              <a:lnSpc>
                <a:spcPct val="100000"/>
              </a:lnSpc>
              <a:spcBef>
                <a:spcPts val="0"/>
              </a:spcBef>
              <a:spcAft>
                <a:spcPts val="0"/>
              </a:spcAft>
              <a:buSzPts val="3700"/>
              <a:buNone/>
            </a:pPr>
            <a:endParaRPr sz="1600"/>
          </a:p>
          <a:p>
            <a:pPr marL="609600" lvl="0" indent="-406400" algn="l" rtl="0">
              <a:lnSpc>
                <a:spcPct val="100000"/>
              </a:lnSpc>
              <a:spcBef>
                <a:spcPts val="0"/>
              </a:spcBef>
              <a:spcAft>
                <a:spcPts val="0"/>
              </a:spcAft>
              <a:buSzPts val="1600"/>
              <a:buChar char="●"/>
            </a:pPr>
            <a:r>
              <a:rPr lang="en-US" sz="1600" b="1"/>
              <a:t>Alleanze extra-organizzative</a:t>
            </a:r>
            <a:r>
              <a:rPr lang="en-US" sz="1600"/>
              <a:t>: gli operatori sociali di organizzazioni diverse decidono di collaborare, malgrado vi sia un divieto esplicito. Questo tipo di sconfinamento permette di mobilitare delle risorse presenti ma altrimenti indisponibili.</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83e0a19593_0_167"/>
          <p:cNvSpPr txBox="1">
            <a:spLocks noGrp="1"/>
          </p:cNvSpPr>
          <p:nvPr>
            <p:ph type="title"/>
          </p:nvPr>
        </p:nvSpPr>
        <p:spPr>
          <a:xfrm>
            <a:off x="1487423" y="731520"/>
            <a:ext cx="13557600" cy="1572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2700"/>
              <a:t>Organizzazione welfare locale (modello a triangolo)</a:t>
            </a:r>
            <a:endParaRPr sz="2700"/>
          </a:p>
        </p:txBody>
      </p:sp>
      <p:sp>
        <p:nvSpPr>
          <p:cNvPr id="401" name="Google Shape;401;g83e0a19593_0_167"/>
          <p:cNvSpPr txBox="1">
            <a:spLocks noGrp="1"/>
          </p:cNvSpPr>
          <p:nvPr>
            <p:ph type="body" idx="1"/>
          </p:nvPr>
        </p:nvSpPr>
        <p:spPr>
          <a:xfrm>
            <a:off x="104475" y="2034600"/>
            <a:ext cx="11159400" cy="4823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1800"/>
              <a:t>Questo modello prevede la presenza di tre attori fondamentali ai quali è assegnato un ruolo abbastanza definito:</a:t>
            </a:r>
            <a:endParaRPr sz="1800"/>
          </a:p>
          <a:p>
            <a:pPr marL="609600" lvl="0" indent="-419100" algn="l" rtl="0">
              <a:lnSpc>
                <a:spcPct val="115000"/>
              </a:lnSpc>
              <a:spcBef>
                <a:spcPts val="2100"/>
              </a:spcBef>
              <a:spcAft>
                <a:spcPts val="0"/>
              </a:spcAft>
              <a:buSzPts val="1800"/>
              <a:buAutoNum type="arabicPeriod"/>
            </a:pPr>
            <a:r>
              <a:rPr lang="en-US" sz="1800"/>
              <a:t>Settore pubblico che svolge il ruolo di ricerca e programmazione delle politiche sociali (Piani di zona).</a:t>
            </a:r>
            <a:endParaRPr sz="1800"/>
          </a:p>
          <a:p>
            <a:pPr marL="609600" lvl="0" indent="-419100" algn="l" rtl="0">
              <a:lnSpc>
                <a:spcPct val="115000"/>
              </a:lnSpc>
              <a:spcBef>
                <a:spcPts val="0"/>
              </a:spcBef>
              <a:spcAft>
                <a:spcPts val="0"/>
              </a:spcAft>
              <a:buSzPts val="1800"/>
              <a:buAutoNum type="arabicPeriod"/>
            </a:pPr>
            <a:r>
              <a:rPr lang="en-US" sz="1800"/>
              <a:t>Il privato sociale in forma di cooperativa gestisce per conto del pubblico servizi esternalizzati </a:t>
            </a:r>
            <a:endParaRPr sz="1800"/>
          </a:p>
          <a:p>
            <a:pPr marL="609600" lvl="0" indent="-419100" algn="l" rtl="0">
              <a:lnSpc>
                <a:spcPct val="115000"/>
              </a:lnSpc>
              <a:spcBef>
                <a:spcPts val="0"/>
              </a:spcBef>
              <a:spcAft>
                <a:spcPts val="0"/>
              </a:spcAft>
              <a:buSzPts val="1800"/>
              <a:buAutoNum type="arabicPeriod"/>
            </a:pPr>
            <a:r>
              <a:rPr lang="en-US" sz="1800"/>
              <a:t>Il privato sociale sotto forma associativa partecipa anche in termini di gestione alla realizzazione dei servizi.</a:t>
            </a:r>
            <a:endParaRPr sz="1800"/>
          </a:p>
          <a:p>
            <a:pPr marL="0" lvl="0" indent="0" algn="l" rtl="0">
              <a:lnSpc>
                <a:spcPct val="115000"/>
              </a:lnSpc>
              <a:spcBef>
                <a:spcPts val="2100"/>
              </a:spcBef>
              <a:spcAft>
                <a:spcPts val="0"/>
              </a:spcAft>
              <a:buSzPts val="2400"/>
              <a:buNone/>
            </a:pPr>
            <a:r>
              <a:rPr lang="en-US" sz="1800"/>
              <a:t>Questo tipo di organizzazione può essere definita come una filiera corta del welfare, che coinvolge direttamente un soggetto appaltatore e uno appaltante, con la compresenza a volte di altri soggetti no-profit. Questo tipo di dinamica ha portato in alcuni casi al collasso dell’esperienza dei piani di zona.</a:t>
            </a:r>
            <a:endParaRPr sz="1800"/>
          </a:p>
          <a:p>
            <a:pPr marL="0" lvl="0" indent="0" algn="l" rtl="0">
              <a:lnSpc>
                <a:spcPct val="115000"/>
              </a:lnSpc>
              <a:spcBef>
                <a:spcPts val="2100"/>
              </a:spcBef>
              <a:spcAft>
                <a:spcPts val="2100"/>
              </a:spcAft>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83e0a19593_0_217"/>
          <p:cNvSpPr txBox="1">
            <a:spLocks noGrp="1"/>
          </p:cNvSpPr>
          <p:nvPr>
            <p:ph type="title"/>
          </p:nvPr>
        </p:nvSpPr>
        <p:spPr>
          <a:xfrm>
            <a:off x="415650" y="0"/>
            <a:ext cx="11360700" cy="5208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a:t>Un nuovo approccio: il pentacolo del welfare</a:t>
            </a:r>
            <a:endParaRPr/>
          </a:p>
          <a:p>
            <a:pPr marL="0" lvl="0" indent="0" algn="l" rtl="0">
              <a:lnSpc>
                <a:spcPct val="100000"/>
              </a:lnSpc>
              <a:spcBef>
                <a:spcPts val="0"/>
              </a:spcBef>
              <a:spcAft>
                <a:spcPts val="0"/>
              </a:spcAft>
              <a:buSzPts val="3700"/>
              <a:buNone/>
            </a:pPr>
            <a:endParaRPr sz="2400"/>
          </a:p>
          <a:p>
            <a:pPr marL="609600" lvl="0" indent="-419100" algn="l" rtl="0">
              <a:lnSpc>
                <a:spcPct val="100000"/>
              </a:lnSpc>
              <a:spcBef>
                <a:spcPts val="0"/>
              </a:spcBef>
              <a:spcAft>
                <a:spcPts val="0"/>
              </a:spcAft>
              <a:buSzPts val="1800"/>
              <a:buChar char="-"/>
            </a:pPr>
            <a:r>
              <a:rPr lang="en-US" sz="1800"/>
              <a:t>Secondo questo approccio sarebbe possibile programmare delle politiche sociali partecipate, sollecitando la partecipazione attiva di attori sociali diversi, promuovendo così una cooperazione anche con gli attori sociali, che altrimenti sarebbero esclusi dal processo di programmazione e realizzazione dei servizi.</a:t>
            </a:r>
            <a:endParaRPr sz="1800"/>
          </a:p>
          <a:p>
            <a:pPr marL="0" lvl="0" indent="0" algn="l" rtl="0">
              <a:lnSpc>
                <a:spcPct val="100000"/>
              </a:lnSpc>
              <a:spcBef>
                <a:spcPts val="0"/>
              </a:spcBef>
              <a:spcAft>
                <a:spcPts val="0"/>
              </a:spcAft>
              <a:buSzPts val="3700"/>
              <a:buNone/>
            </a:pPr>
            <a:endParaRPr sz="1800"/>
          </a:p>
          <a:p>
            <a:pPr marL="609600" lvl="0" indent="-419100" algn="l" rtl="0">
              <a:lnSpc>
                <a:spcPct val="100000"/>
              </a:lnSpc>
              <a:spcBef>
                <a:spcPts val="0"/>
              </a:spcBef>
              <a:spcAft>
                <a:spcPts val="0"/>
              </a:spcAft>
              <a:buSzPts val="1800"/>
              <a:buChar char="-"/>
            </a:pPr>
            <a:r>
              <a:rPr lang="en-US" sz="1800"/>
              <a:t>Permette di considerare il sistema dei servizi alla persona come un circuito inserito nella comunità.</a:t>
            </a:r>
            <a:endParaRPr sz="1800"/>
          </a:p>
          <a:p>
            <a:pPr marL="0" lvl="0" indent="0" algn="l" rtl="0">
              <a:lnSpc>
                <a:spcPct val="100000"/>
              </a:lnSpc>
              <a:spcBef>
                <a:spcPts val="0"/>
              </a:spcBef>
              <a:spcAft>
                <a:spcPts val="0"/>
              </a:spcAft>
              <a:buSzPts val="3700"/>
              <a:buNone/>
            </a:pPr>
            <a:endParaRPr sz="1800"/>
          </a:p>
          <a:p>
            <a:pPr marL="609600" lvl="0" indent="-419100" algn="l" rtl="0">
              <a:lnSpc>
                <a:spcPct val="115000"/>
              </a:lnSpc>
              <a:spcBef>
                <a:spcPts val="0"/>
              </a:spcBef>
              <a:spcAft>
                <a:spcPts val="0"/>
              </a:spcAft>
              <a:buSzPts val="1800"/>
              <a:buChar char="-"/>
            </a:pPr>
            <a:r>
              <a:rPr lang="en-US" sz="1800"/>
              <a:t>Dare vita a progetti innovativi, favorendo l’attivazione di Risorse altrimenti invisibili (RAI).</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83e0a19593_0_269"/>
          <p:cNvSpPr txBox="1">
            <a:spLocks noGrp="1"/>
          </p:cNvSpPr>
          <p:nvPr>
            <p:ph type="title"/>
          </p:nvPr>
        </p:nvSpPr>
        <p:spPr>
          <a:xfrm>
            <a:off x="1487423" y="731520"/>
            <a:ext cx="13557600" cy="1572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Obiettivi:</a:t>
            </a:r>
            <a:endParaRPr/>
          </a:p>
          <a:p>
            <a:pPr marL="0" lvl="0" indent="0" algn="l" rtl="0">
              <a:lnSpc>
                <a:spcPct val="100000"/>
              </a:lnSpc>
              <a:spcBef>
                <a:spcPts val="0"/>
              </a:spcBef>
              <a:spcAft>
                <a:spcPts val="0"/>
              </a:spcAft>
              <a:buSzPts val="3700"/>
              <a:buNone/>
            </a:pPr>
            <a:endParaRPr/>
          </a:p>
        </p:txBody>
      </p:sp>
      <p:sp>
        <p:nvSpPr>
          <p:cNvPr id="412" name="Google Shape;412;g83e0a19593_0_269"/>
          <p:cNvSpPr txBox="1">
            <a:spLocks noGrp="1"/>
          </p:cNvSpPr>
          <p:nvPr>
            <p:ph type="body" idx="1"/>
          </p:nvPr>
        </p:nvSpPr>
        <p:spPr>
          <a:xfrm>
            <a:off x="415600" y="1959433"/>
            <a:ext cx="11360700" cy="3681900"/>
          </a:xfrm>
          <a:prstGeom prst="rect">
            <a:avLst/>
          </a:prstGeom>
          <a:noFill/>
          <a:ln>
            <a:noFill/>
          </a:ln>
        </p:spPr>
        <p:txBody>
          <a:bodyPr spcFirstLastPara="1" wrap="square" lIns="121900" tIns="121900" rIns="121900" bIns="121900" anchor="t" anchorCtr="0">
            <a:noAutofit/>
          </a:bodyPr>
          <a:lstStyle/>
          <a:p>
            <a:pPr marL="457200" lvl="0" indent="-342900" algn="l" rtl="0">
              <a:lnSpc>
                <a:spcPct val="115000"/>
              </a:lnSpc>
              <a:spcBef>
                <a:spcPts val="0"/>
              </a:spcBef>
              <a:spcAft>
                <a:spcPts val="0"/>
              </a:spcAft>
              <a:buSzPts val="1800"/>
              <a:buChar char="-"/>
            </a:pPr>
            <a:r>
              <a:rPr lang="en-US" sz="1800"/>
              <a:t>Dare visibilità ai processi ed inserirli all’interno di una mappa relazionale, in modo da dare la possibilità a tutti di contribuire ad un progetto.</a:t>
            </a:r>
            <a:endParaRPr sz="1800"/>
          </a:p>
          <a:p>
            <a:pPr marL="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US" sz="1800"/>
              <a:t>Dare vita a progetti innovativi in modo da poter far sperimentare agli attori sociali nuove forme di partecipazione ispirate alla reciprocità.</a:t>
            </a:r>
            <a:endParaRPr sz="1800"/>
          </a:p>
          <a:p>
            <a:pPr marL="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US" sz="1800"/>
              <a:t>Questa modellizzazione permette di considerare la presenza dei diversi attori sociali come un indicatore dei processi di welfare in atto.</a:t>
            </a:r>
            <a:endParaRPr sz="1800"/>
          </a:p>
          <a:p>
            <a:pPr marL="609600" lvl="0" indent="0" algn="l" rtl="0">
              <a:lnSpc>
                <a:spcPct val="115000"/>
              </a:lnSpc>
              <a:spcBef>
                <a:spcPts val="2100"/>
              </a:spcBef>
              <a:spcAft>
                <a:spcPts val="2100"/>
              </a:spcAft>
              <a:buSzPts val="2400"/>
              <a:buNone/>
            </a:pPr>
            <a:endParaRPr sz="2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83e0a19593_0_319"/>
          <p:cNvSpPr txBox="1">
            <a:spLocks noGrp="1"/>
          </p:cNvSpPr>
          <p:nvPr>
            <p:ph type="title"/>
          </p:nvPr>
        </p:nvSpPr>
        <p:spPr>
          <a:xfrm>
            <a:off x="767250" y="334525"/>
            <a:ext cx="11009100" cy="638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2700"/>
              <a:t>Il pentacolo del welfare locale:</a:t>
            </a:r>
            <a:endParaRPr sz="2700"/>
          </a:p>
          <a:p>
            <a:pPr marL="0" lvl="0" indent="0" algn="l" rtl="0">
              <a:lnSpc>
                <a:spcPct val="100000"/>
              </a:lnSpc>
              <a:spcBef>
                <a:spcPts val="0"/>
              </a:spcBef>
              <a:spcAft>
                <a:spcPts val="0"/>
              </a:spcAft>
              <a:buSzPts val="3700"/>
              <a:buNone/>
            </a:pPr>
            <a:endParaRPr/>
          </a:p>
        </p:txBody>
      </p:sp>
      <p:sp>
        <p:nvSpPr>
          <p:cNvPr id="418" name="Google Shape;418;g83e0a19593_0_319"/>
          <p:cNvSpPr txBox="1">
            <a:spLocks noGrp="1"/>
          </p:cNvSpPr>
          <p:nvPr>
            <p:ph type="body" idx="1"/>
          </p:nvPr>
        </p:nvSpPr>
        <p:spPr>
          <a:xfrm>
            <a:off x="577825" y="1125275"/>
            <a:ext cx="10846800" cy="2710800"/>
          </a:xfrm>
          <a:prstGeom prst="rect">
            <a:avLst/>
          </a:prstGeom>
          <a:noFill/>
          <a:ln>
            <a:noFill/>
          </a:ln>
        </p:spPr>
        <p:txBody>
          <a:bodyPr spcFirstLastPara="1" wrap="square" lIns="121900" tIns="121900" rIns="121900" bIns="121900" anchor="t" anchorCtr="0">
            <a:noAutofit/>
          </a:bodyPr>
          <a:lstStyle/>
          <a:p>
            <a:pPr marL="609600" lvl="0" indent="-419100" algn="l" rtl="0">
              <a:lnSpc>
                <a:spcPct val="115000"/>
              </a:lnSpc>
              <a:spcBef>
                <a:spcPts val="0"/>
              </a:spcBef>
              <a:spcAft>
                <a:spcPts val="0"/>
              </a:spcAft>
              <a:buSzPts val="1800"/>
              <a:buAutoNum type="arabicPeriod"/>
            </a:pPr>
            <a:r>
              <a:rPr lang="en-US" sz="1800"/>
              <a:t>Gli operatori pubblici in questa prospettiva sono sollecitati ad uscire dalla dimensione clinico-ambulatoriale per affacciarsi ad una definizione professionale fluida.</a:t>
            </a:r>
            <a:endParaRPr sz="1800"/>
          </a:p>
          <a:p>
            <a:pPr marL="609600" lvl="0" indent="-419100" algn="l" rtl="0">
              <a:lnSpc>
                <a:spcPct val="115000"/>
              </a:lnSpc>
              <a:spcBef>
                <a:spcPts val="0"/>
              </a:spcBef>
              <a:spcAft>
                <a:spcPts val="0"/>
              </a:spcAft>
              <a:buSzPts val="1800"/>
              <a:buAutoNum type="arabicPeriod"/>
            </a:pPr>
            <a:r>
              <a:rPr lang="en-US" sz="1800"/>
              <a:t>Le cooperative cercano un dialogo continuo con i soggetti pubblici e con gli operatori istituzionali.</a:t>
            </a:r>
            <a:endParaRPr sz="1800"/>
          </a:p>
          <a:p>
            <a:pPr marL="609600" lvl="0" indent="-419100" algn="l" rtl="0">
              <a:lnSpc>
                <a:spcPct val="115000"/>
              </a:lnSpc>
              <a:spcBef>
                <a:spcPts val="0"/>
              </a:spcBef>
              <a:spcAft>
                <a:spcPts val="0"/>
              </a:spcAft>
              <a:buSzPts val="1800"/>
              <a:buAutoNum type="arabicPeriod"/>
            </a:pPr>
            <a:r>
              <a:rPr lang="en-US" sz="1800"/>
              <a:t>Le associazioni di volontariato partecipano mettendo a disposizione le proprie competenze, tecniche e relazionali. </a:t>
            </a:r>
            <a:endParaRPr sz="1800"/>
          </a:p>
          <a:p>
            <a:pPr marL="609600" lvl="0" indent="-419100" algn="l" rtl="0">
              <a:lnSpc>
                <a:spcPct val="115000"/>
              </a:lnSpc>
              <a:spcBef>
                <a:spcPts val="0"/>
              </a:spcBef>
              <a:spcAft>
                <a:spcPts val="0"/>
              </a:spcAft>
              <a:buSzPts val="1800"/>
              <a:buAutoNum type="arabicPeriod"/>
            </a:pPr>
            <a:r>
              <a:rPr lang="en-US" sz="1800"/>
              <a:t>Gli attori profit possono comprendere una fitta rete di negozianti, artigiani e vari tipi di aziende.</a:t>
            </a:r>
            <a:endParaRPr sz="1800"/>
          </a:p>
          <a:p>
            <a:pPr marL="609600" lvl="0" indent="-419100" algn="l" rtl="0">
              <a:lnSpc>
                <a:spcPct val="115000"/>
              </a:lnSpc>
              <a:spcBef>
                <a:spcPts val="0"/>
              </a:spcBef>
              <a:spcAft>
                <a:spcPts val="0"/>
              </a:spcAft>
              <a:buSzPts val="1800"/>
              <a:buAutoNum type="arabicPeriod"/>
            </a:pPr>
            <a:r>
              <a:rPr lang="en-US" sz="1800"/>
              <a:t>I cittadini/utenti.</a:t>
            </a:r>
            <a:endParaRPr sz="1800"/>
          </a:p>
          <a:p>
            <a:pPr marL="0" lvl="0" indent="0" algn="l" rtl="0">
              <a:lnSpc>
                <a:spcPct val="115000"/>
              </a:lnSpc>
              <a:spcBef>
                <a:spcPts val="2100"/>
              </a:spcBef>
              <a:spcAft>
                <a:spcPts val="2100"/>
              </a:spcAft>
              <a:buSzPts val="2400"/>
              <a:buNone/>
            </a:pPr>
            <a:endParaRPr sz="1900"/>
          </a:p>
        </p:txBody>
      </p:sp>
      <p:pic>
        <p:nvPicPr>
          <p:cNvPr id="419" name="Google Shape;419;g83e0a19593_0_319"/>
          <p:cNvPicPr preferRelativeResize="0"/>
          <p:nvPr/>
        </p:nvPicPr>
        <p:blipFill rotWithShape="1">
          <a:blip r:embed="rId3">
            <a:alphaModFix/>
          </a:blip>
          <a:srcRect/>
          <a:stretch/>
        </p:blipFill>
        <p:spPr>
          <a:xfrm>
            <a:off x="3763900" y="3645575"/>
            <a:ext cx="4273602" cy="2870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74f57278f3_2_9"/>
          <p:cNvSpPr txBox="1">
            <a:spLocks noGrp="1"/>
          </p:cNvSpPr>
          <p:nvPr>
            <p:ph type="title"/>
          </p:nvPr>
        </p:nvSpPr>
        <p:spPr>
          <a:xfrm>
            <a:off x="1115567" y="548640"/>
            <a:ext cx="10168200" cy="11796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4000"/>
              <a:buNone/>
            </a:pPr>
            <a:r>
              <a:rPr lang="en-US"/>
              <a:t>Lavorare per progetti:</a:t>
            </a:r>
            <a:endParaRPr/>
          </a:p>
        </p:txBody>
      </p:sp>
      <p:sp>
        <p:nvSpPr>
          <p:cNvPr id="425" name="Google Shape;425;g74f57278f3_2_9"/>
          <p:cNvSpPr txBox="1">
            <a:spLocks noGrp="1"/>
          </p:cNvSpPr>
          <p:nvPr>
            <p:ph type="body" idx="1"/>
          </p:nvPr>
        </p:nvSpPr>
        <p:spPr>
          <a:xfrm>
            <a:off x="1115567" y="2478023"/>
            <a:ext cx="10168200" cy="3694200"/>
          </a:xfrm>
          <a:prstGeom prst="rect">
            <a:avLst/>
          </a:prstGeom>
          <a:noFill/>
          <a:ln>
            <a:noFill/>
          </a:ln>
        </p:spPr>
        <p:txBody>
          <a:bodyPr spcFirstLastPara="1" wrap="square" lIns="45700" tIns="45700" rIns="45700" bIns="45700" anchor="t" anchorCtr="0">
            <a:noAutofit/>
          </a:bodyPr>
          <a:lstStyle/>
          <a:p>
            <a:pPr marL="457200" lvl="0" indent="-342900" algn="l" rtl="0">
              <a:lnSpc>
                <a:spcPct val="115000"/>
              </a:lnSpc>
              <a:spcBef>
                <a:spcPts val="1200"/>
              </a:spcBef>
              <a:spcAft>
                <a:spcPts val="0"/>
              </a:spcAft>
              <a:buClr>
                <a:schemeClr val="dk1"/>
              </a:buClr>
              <a:buSzPts val="1800"/>
              <a:buFont typeface="Avenir"/>
              <a:buChar char="●"/>
            </a:pPr>
            <a:r>
              <a:rPr lang="en-US" sz="1800">
                <a:solidFill>
                  <a:schemeClr val="dk1"/>
                </a:solidFill>
              </a:rPr>
              <a:t>Lavorare per progetti permette di innescare processi innovativi innestandosi sul tessuto esistente, lo scopo è quello di migliorare, dove è possibile, contesti di collaborazione con soggetti già esistenti. </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Avenir"/>
              <a:buChar char="●"/>
            </a:pPr>
            <a:r>
              <a:rPr lang="en-US" sz="1800">
                <a:solidFill>
                  <a:schemeClr val="dk1"/>
                </a:solidFill>
              </a:rPr>
              <a:t>Quando le organizzazioni supportano modalità di lavoro aperte e incentivano collaborazioni con ambiente esterno (sconfinamenti), gli operatori si attivano, mettono a disposizione le proprie risorse altrimenti scarsamente disponibili o formalizzabili. Queste risorse diventano rinnovabili, dato che non rientrano più nel campo delle azioni personali/professionali, ma permettono di valorizzare pratiche innovative del lavoro sociale e organizzativo. </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Avenir"/>
              <a:buChar char="●"/>
            </a:pPr>
            <a:r>
              <a:rPr lang="en-US" sz="1800">
                <a:solidFill>
                  <a:schemeClr val="dk1"/>
                </a:solidFill>
              </a:rPr>
              <a:t>La modalità organizzativa ad </a:t>
            </a:r>
            <a:r>
              <a:rPr lang="en-US" sz="1800" i="1">
                <a:solidFill>
                  <a:schemeClr val="dk1"/>
                </a:solidFill>
              </a:rPr>
              <a:t>arcipelago </a:t>
            </a:r>
            <a:r>
              <a:rPr lang="en-US" sz="1800">
                <a:solidFill>
                  <a:schemeClr val="dk1"/>
                </a:solidFill>
              </a:rPr>
              <a:t>consente ai membri di prendere parte ai momenti cruciali della vita organizzativa.</a:t>
            </a:r>
            <a:endParaRPr sz="1800">
              <a:solidFill>
                <a:schemeClr val="dk1"/>
              </a:solidFill>
            </a:endParaRPr>
          </a:p>
          <a:p>
            <a:pPr marL="0" lvl="0" indent="0" algn="l" rtl="0">
              <a:lnSpc>
                <a:spcPct val="110000"/>
              </a:lnSpc>
              <a:spcBef>
                <a:spcPts val="1200"/>
              </a:spcBef>
              <a:spcAft>
                <a:spcPts val="0"/>
              </a:spcAft>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4f57278f3_2_15"/>
          <p:cNvSpPr txBox="1">
            <a:spLocks noGrp="1"/>
          </p:cNvSpPr>
          <p:nvPr>
            <p:ph type="title"/>
          </p:nvPr>
        </p:nvSpPr>
        <p:spPr>
          <a:xfrm>
            <a:off x="525650" y="550100"/>
            <a:ext cx="11112000" cy="1784700"/>
          </a:xfrm>
          <a:prstGeom prst="rect">
            <a:avLst/>
          </a:prstGeom>
          <a:noFill/>
          <a:ln>
            <a:noFill/>
          </a:ln>
        </p:spPr>
        <p:txBody>
          <a:bodyPr spcFirstLastPara="1" wrap="square" lIns="45700" tIns="45700" rIns="45700" bIns="45700" anchor="ctr" anchorCtr="0">
            <a:noAutofit/>
          </a:bodyPr>
          <a:lstStyle/>
          <a:p>
            <a:pPr marL="0" lvl="0" indent="0" algn="l" rtl="0">
              <a:lnSpc>
                <a:spcPct val="115000"/>
              </a:lnSpc>
              <a:spcBef>
                <a:spcPts val="0"/>
              </a:spcBef>
              <a:spcAft>
                <a:spcPts val="0"/>
              </a:spcAft>
              <a:buSzPts val="4000"/>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La nascita di nuovi progetti:</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Essi nascono dall’esigenza di trovare dei percorsi innovativi per sostenere alcune problematiche emergenti nella presa in carico sociale e per rispondere alle necessità delle AUSL, dei Comuni e della comunità intera, al fine di ottimizzare l’utilizzo delle risorse economiche e umane del territorio.</a:t>
            </a:r>
            <a:endParaRPr sz="1800">
              <a:solidFill>
                <a:schemeClr val="dk1"/>
              </a:solidFill>
            </a:endParaRPr>
          </a:p>
          <a:p>
            <a:pPr marL="0" lvl="0" indent="0" algn="l" rtl="0">
              <a:lnSpc>
                <a:spcPct val="90000"/>
              </a:lnSpc>
              <a:spcBef>
                <a:spcPts val="0"/>
              </a:spcBef>
              <a:spcAft>
                <a:spcPts val="0"/>
              </a:spcAft>
              <a:buSzPts val="4000"/>
              <a:buNone/>
            </a:pPr>
            <a:endParaRPr sz="4300"/>
          </a:p>
        </p:txBody>
      </p:sp>
      <p:sp>
        <p:nvSpPr>
          <p:cNvPr id="431" name="Google Shape;431;g74f57278f3_2_15"/>
          <p:cNvSpPr txBox="1">
            <a:spLocks noGrp="1"/>
          </p:cNvSpPr>
          <p:nvPr>
            <p:ph type="body" idx="1"/>
          </p:nvPr>
        </p:nvSpPr>
        <p:spPr>
          <a:xfrm>
            <a:off x="1115567" y="2478023"/>
            <a:ext cx="10168200" cy="3694200"/>
          </a:xfrm>
          <a:prstGeom prst="rect">
            <a:avLst/>
          </a:prstGeom>
          <a:noFill/>
          <a:ln>
            <a:noFill/>
          </a:ln>
        </p:spPr>
        <p:txBody>
          <a:bodyPr spcFirstLastPara="1" wrap="square" lIns="45700" tIns="45700" rIns="45700" bIns="45700" anchor="t" anchorCtr="0">
            <a:noAutofit/>
          </a:bodyPr>
          <a:lstStyle/>
          <a:p>
            <a:pPr marL="457200" lvl="0" indent="-323850" algn="l" rtl="0">
              <a:lnSpc>
                <a:spcPct val="115000"/>
              </a:lnSpc>
              <a:spcBef>
                <a:spcPts val="1200"/>
              </a:spcBef>
              <a:spcAft>
                <a:spcPts val="0"/>
              </a:spcAft>
              <a:buClr>
                <a:schemeClr val="dk1"/>
              </a:buClr>
              <a:buSzPts val="1500"/>
              <a:buFont typeface="Avenir"/>
              <a:buChar char="●"/>
            </a:pPr>
            <a:r>
              <a:rPr lang="en-US" sz="1500">
                <a:solidFill>
                  <a:schemeClr val="dk1"/>
                </a:solidFill>
              </a:rPr>
              <a:t>Nelle prime fasi (t1-t2) i cittadini/utenti iniziano un’interazione diretta con gli operatori. Comprende la presa in carico, la costruzione di una cartella, le visite domiciliari, incontri esterni al Setting dell’ufficio.</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Avenir"/>
              <a:buChar char="●"/>
            </a:pPr>
            <a:r>
              <a:rPr lang="en-US" sz="1500">
                <a:solidFill>
                  <a:schemeClr val="dk1"/>
                </a:solidFill>
              </a:rPr>
              <a:t>Nella terza fase (t3) vi è la stesura dei progetti per rispondere a nuovi fenomeni sociali e alle nuove esigenze della comunità, si cerca di coinvolgere casi diversi. Si intensifica il lavoro di équipe e ogni operatore può dare un suo contributo.</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Avenir"/>
              <a:buChar char="●"/>
            </a:pPr>
            <a:r>
              <a:rPr lang="en-US" sz="1500">
                <a:solidFill>
                  <a:schemeClr val="dk1"/>
                </a:solidFill>
              </a:rPr>
              <a:t>Nella quarta fase (t4) vengono messe a punto le dinamiche organizzative come la distribuzione dei ruoli, vengono fatte le prime considerazioni sull’efficacia e l’efficienza del progetto. </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Avenir"/>
              <a:buChar char="●"/>
            </a:pPr>
            <a:r>
              <a:rPr lang="en-US" sz="1500">
                <a:solidFill>
                  <a:schemeClr val="dk1"/>
                </a:solidFill>
              </a:rPr>
              <a:t>Durante la quinta fase (t5) vi è il monitoraggio attento sulla sostenibilità del progetto, della sua adeguatezza rispetto alle richieste della comunità e alle possibili connessioni con progetti provenienti da contesti diversi.</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Avenir"/>
              <a:buChar char="●"/>
            </a:pPr>
            <a:r>
              <a:rPr lang="en-US" sz="1500">
                <a:solidFill>
                  <a:schemeClr val="dk1"/>
                </a:solidFill>
              </a:rPr>
              <a:t>Nelle ultime due fasi (t6-t7) vengono inseriti nel progetto nuovi utenti/ cittadini, in questa fase il progetto (se risulta efficiente ed efficace) può diventare un servizio e assumere una fisionomia stabile con una sede, delle attrezzature specifiche e con un personale proprio.</a:t>
            </a:r>
            <a:endParaRPr sz="1500">
              <a:solidFill>
                <a:schemeClr val="dk1"/>
              </a:solidFill>
            </a:endParaRPr>
          </a:p>
          <a:p>
            <a:pPr marL="0" lvl="0" indent="0" algn="l" rtl="0">
              <a:lnSpc>
                <a:spcPct val="110000"/>
              </a:lnSpc>
              <a:spcBef>
                <a:spcPts val="1200"/>
              </a:spcBef>
              <a:spcAft>
                <a:spcPts val="0"/>
              </a:spcAft>
              <a:buSzPts val="1800"/>
              <a:buNone/>
            </a:pPr>
            <a:endParaRPr sz="3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74f57278f3_2_22"/>
          <p:cNvPicPr preferRelativeResize="0"/>
          <p:nvPr/>
        </p:nvPicPr>
        <p:blipFill rotWithShape="1">
          <a:blip r:embed="rId3">
            <a:alphaModFix/>
          </a:blip>
          <a:srcRect/>
          <a:stretch/>
        </p:blipFill>
        <p:spPr>
          <a:xfrm>
            <a:off x="256675" y="152400"/>
            <a:ext cx="11357798" cy="65532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idx="4294967295"/>
          </p:nvPr>
        </p:nvSpPr>
        <p:spPr>
          <a:xfrm>
            <a:off x="612647" y="1078991"/>
            <a:ext cx="6268772" cy="1536193"/>
          </a:xfrm>
          <a:prstGeom prst="rect">
            <a:avLst/>
          </a:prstGeom>
          <a:noFill/>
          <a:ln>
            <a:noFill/>
          </a:ln>
        </p:spPr>
        <p:txBody>
          <a:bodyPr spcFirstLastPara="1" wrap="square" lIns="45700" tIns="45700" rIns="45700" bIns="45700" anchor="b" anchorCtr="0">
            <a:normAutofit/>
          </a:bodyPr>
          <a:lstStyle/>
          <a:p>
            <a:pPr marL="0" marR="0" lvl="0" indent="0" algn="l" rtl="0">
              <a:lnSpc>
                <a:spcPct val="90000"/>
              </a:lnSpc>
              <a:spcBef>
                <a:spcPts val="0"/>
              </a:spcBef>
              <a:spcAft>
                <a:spcPts val="0"/>
              </a:spcAft>
              <a:buClr>
                <a:srgbClr val="000000"/>
              </a:buClr>
              <a:buSzPts val="4992"/>
              <a:buFont typeface="Avenir"/>
              <a:buNone/>
            </a:pPr>
            <a:r>
              <a:rPr lang="en-US" sz="4992"/>
              <a:t>Epistemologia della presa in carico</a:t>
            </a:r>
            <a:endParaRPr/>
          </a:p>
        </p:txBody>
      </p:sp>
      <p:sp>
        <p:nvSpPr>
          <p:cNvPr id="143" name="Google Shape;143;p3"/>
          <p:cNvSpPr txBox="1">
            <a:spLocks noGrp="1"/>
          </p:cNvSpPr>
          <p:nvPr>
            <p:ph type="body" idx="4294967295"/>
          </p:nvPr>
        </p:nvSpPr>
        <p:spPr>
          <a:xfrm>
            <a:off x="612647" y="3355847"/>
            <a:ext cx="6268772" cy="2825497"/>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0000"/>
              </a:buClr>
              <a:buSzPts val="1400"/>
              <a:buNone/>
            </a:pPr>
            <a:r>
              <a:rPr lang="en-US" sz="1400" b="1"/>
              <a:t>La legge di Hume </a:t>
            </a:r>
            <a:r>
              <a:rPr lang="en-US" sz="1400" b="0"/>
              <a:t>ci propone la tesi secondo cui bisogna fare una distinzione tra “</a:t>
            </a:r>
            <a:r>
              <a:rPr lang="en-US" sz="1400" b="0" i="1"/>
              <a:t>ciò che è</a:t>
            </a:r>
            <a:r>
              <a:rPr lang="en-US" sz="1400" b="0"/>
              <a:t>’’ e ‘’</a:t>
            </a:r>
            <a:r>
              <a:rPr lang="en-US" sz="1400" b="0" i="1"/>
              <a:t>ciò che deve essere</a:t>
            </a:r>
            <a:r>
              <a:rPr lang="en-US" sz="1400" b="0"/>
              <a:t>’’.</a:t>
            </a:r>
            <a:endParaRPr sz="1400" b="0"/>
          </a:p>
          <a:p>
            <a:pPr marL="0" lvl="0" indent="0" algn="l" rtl="0">
              <a:lnSpc>
                <a:spcPct val="90000"/>
              </a:lnSpc>
              <a:spcBef>
                <a:spcPts val="1000"/>
              </a:spcBef>
              <a:spcAft>
                <a:spcPts val="0"/>
              </a:spcAft>
              <a:buClr>
                <a:srgbClr val="000000"/>
              </a:buClr>
              <a:buSzPts val="1400"/>
              <a:buNone/>
            </a:pPr>
            <a:r>
              <a:rPr lang="en-US" sz="1400"/>
              <a:t>Le scienze sociali moderne si occupano soprattutto dell’analisi dei contesti operativi, di conseguenza diventa difficile impostare principi teoretici che con assoluta certezza possano guidare l’agire sociale.</a:t>
            </a:r>
            <a:endParaRPr sz="1400"/>
          </a:p>
          <a:p>
            <a:pPr marL="0" lvl="0" indent="0" algn="l" rtl="0">
              <a:lnSpc>
                <a:spcPct val="90000"/>
              </a:lnSpc>
              <a:spcBef>
                <a:spcPts val="1000"/>
              </a:spcBef>
              <a:spcAft>
                <a:spcPts val="0"/>
              </a:spcAft>
              <a:buClr>
                <a:srgbClr val="000000"/>
              </a:buClr>
              <a:buSzPts val="1400"/>
              <a:buNone/>
            </a:pPr>
            <a:r>
              <a:rPr lang="en-US" sz="1400"/>
              <a:t>Non vi è la possibilità di rispondere alla domanda “</a:t>
            </a:r>
            <a:r>
              <a:rPr lang="en-US" sz="1400" i="1"/>
              <a:t>cosa si deve fare?</a:t>
            </a:r>
            <a:r>
              <a:rPr lang="en-US" sz="1400"/>
              <a:t>’’, ma solo la domanda “cosa si può fare?”. Cercare una risposta alla seconda domanda, permette di intraprendere delle azioni volte a mobilitare le risorse esistenti e produrre effettivi cambiamenti anche se non sono sempre identici a quelli auspicati. </a:t>
            </a:r>
            <a:endParaRPr sz="1400"/>
          </a:p>
        </p:txBody>
      </p:sp>
      <p:pic>
        <p:nvPicPr>
          <p:cNvPr id="144" name="Google Shape;144;p3" descr="Graphic 6"/>
          <p:cNvPicPr preferRelativeResize="0"/>
          <p:nvPr/>
        </p:nvPicPr>
        <p:blipFill rotWithShape="1">
          <a:blip r:embed="rId3">
            <a:alphaModFix/>
          </a:blip>
          <a:srcRect/>
          <a:stretch/>
        </p:blipFill>
        <p:spPr>
          <a:xfrm>
            <a:off x="7494065" y="1272395"/>
            <a:ext cx="4237687" cy="423768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83e0a19593_0_370"/>
          <p:cNvSpPr txBox="1">
            <a:spLocks noGrp="1"/>
          </p:cNvSpPr>
          <p:nvPr>
            <p:ph type="ctrTitle"/>
          </p:nvPr>
        </p:nvSpPr>
        <p:spPr>
          <a:xfrm>
            <a:off x="415600" y="743233"/>
            <a:ext cx="11360700" cy="8277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6900"/>
              <a:buNone/>
            </a:pPr>
            <a:r>
              <a:rPr lang="en-US" sz="3800" b="1"/>
              <a:t>Emporio solidale </a:t>
            </a:r>
            <a:endParaRPr sz="3800" b="1"/>
          </a:p>
        </p:txBody>
      </p:sp>
      <p:sp>
        <p:nvSpPr>
          <p:cNvPr id="442" name="Google Shape;442;g83e0a19593_0_370"/>
          <p:cNvSpPr txBox="1">
            <a:spLocks noGrp="1"/>
          </p:cNvSpPr>
          <p:nvPr>
            <p:ph type="subTitle" idx="1"/>
          </p:nvPr>
        </p:nvSpPr>
        <p:spPr>
          <a:xfrm>
            <a:off x="110000" y="2268142"/>
            <a:ext cx="11360700" cy="3716100"/>
          </a:xfrm>
          <a:prstGeom prst="rect">
            <a:avLst/>
          </a:prstGeom>
          <a:noFill/>
          <a:ln>
            <a:noFill/>
          </a:ln>
        </p:spPr>
        <p:txBody>
          <a:bodyPr spcFirstLastPara="1" wrap="square" lIns="121900" tIns="121900" rIns="121900" bIns="121900" anchor="t" anchorCtr="0">
            <a:noAutofit/>
          </a:bodyPr>
          <a:lstStyle/>
          <a:p>
            <a:pPr marL="457200" lvl="0" indent="-368300" algn="l" rtl="0">
              <a:lnSpc>
                <a:spcPct val="100000"/>
              </a:lnSpc>
              <a:spcBef>
                <a:spcPts val="0"/>
              </a:spcBef>
              <a:spcAft>
                <a:spcPts val="0"/>
              </a:spcAft>
              <a:buSzPts val="2200"/>
              <a:buChar char="-"/>
            </a:pPr>
            <a:r>
              <a:rPr lang="en-US" sz="2200"/>
              <a:t>Il fenomeno della povertà non è risolvibile con l’erogazione di contributi economici o con interventi di carattere strettamente prestazionale.</a:t>
            </a:r>
            <a:endParaRPr sz="2200"/>
          </a:p>
          <a:p>
            <a:pPr marL="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Vi è la necessità di programmare della scelte politiche che riguardino il tema del lavoro, delle attività produttive, della casa ecc.</a:t>
            </a:r>
            <a:endParaRPr sz="2200"/>
          </a:p>
          <a:p>
            <a:pPr marL="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L’idea di un emporio solidale nasce dall’esperienza osservata a Parma. Questo progetto può essere considerato come un tentativo di sostenere i nuclei familiari in difficoltà economica e i lavoratori che pur percependo un salario vivono ad di sotto della soglia di povertà. </a:t>
            </a: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83e0a19593_0_424"/>
          <p:cNvSpPr txBox="1">
            <a:spLocks noGrp="1"/>
          </p:cNvSpPr>
          <p:nvPr>
            <p:ph type="title"/>
          </p:nvPr>
        </p:nvSpPr>
        <p:spPr>
          <a:xfrm>
            <a:off x="1487423" y="731520"/>
            <a:ext cx="13557600" cy="1572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Attori sociali:</a:t>
            </a:r>
            <a:endParaRPr/>
          </a:p>
        </p:txBody>
      </p:sp>
      <p:sp>
        <p:nvSpPr>
          <p:cNvPr id="448" name="Google Shape;448;g83e0a19593_0_424"/>
          <p:cNvSpPr txBox="1">
            <a:spLocks noGrp="1"/>
          </p:cNvSpPr>
          <p:nvPr>
            <p:ph type="body" idx="1"/>
          </p:nvPr>
        </p:nvSpPr>
        <p:spPr>
          <a:xfrm>
            <a:off x="234325" y="2216076"/>
            <a:ext cx="10985100" cy="3991200"/>
          </a:xfrm>
          <a:prstGeom prst="rect">
            <a:avLst/>
          </a:prstGeom>
          <a:noFill/>
          <a:ln>
            <a:noFill/>
          </a:ln>
        </p:spPr>
        <p:txBody>
          <a:bodyPr spcFirstLastPara="1" wrap="square" lIns="121900" tIns="121900" rIns="121900" bIns="121900" anchor="t" anchorCtr="0">
            <a:noAutofit/>
          </a:bodyPr>
          <a:lstStyle/>
          <a:p>
            <a:pPr marL="609600" lvl="0" indent="-419100" algn="l" rtl="0">
              <a:lnSpc>
                <a:spcPct val="115000"/>
              </a:lnSpc>
              <a:spcBef>
                <a:spcPts val="0"/>
              </a:spcBef>
              <a:spcAft>
                <a:spcPts val="0"/>
              </a:spcAft>
              <a:buSzPts val="1800"/>
              <a:buAutoNum type="arabicPeriod"/>
            </a:pPr>
            <a:r>
              <a:rPr lang="en-US" sz="1800"/>
              <a:t>Soggetto pubblico: legge e interpreta un fenomeno sociale (nuove povertà), ha il ruolo di regia e di promozione, di ricerca dei fondi e di partner. Affida ai proprio operatori l’incarico di costruire un progetto.</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AutoNum type="arabicPeriod"/>
            </a:pPr>
            <a:r>
              <a:rPr lang="en-US" sz="1800"/>
              <a:t>Organizzazione di volontariato, che in questo caso erano dei comuni cittadini supportati dall’ente locale.</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AutoNum type="arabicPeriod"/>
            </a:pPr>
            <a:r>
              <a:rPr lang="en-US" sz="1800"/>
              <a:t>Cooperative sociale che hanno proposto all’emporio solidale degli inserimenti lavorativi.</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AutoNum type="arabicPeriod"/>
            </a:pPr>
            <a:r>
              <a:rPr lang="en-US" sz="1800"/>
              <a:t>Aziende profit che forniscono le eccedenze</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AutoNum type="arabicPeriod"/>
            </a:pPr>
            <a:r>
              <a:rPr lang="en-US" sz="1800"/>
              <a:t>Cittadini/ex utenti.</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83e0a19593_0_474"/>
          <p:cNvSpPr txBox="1">
            <a:spLocks noGrp="1"/>
          </p:cNvSpPr>
          <p:nvPr>
            <p:ph type="title"/>
          </p:nvPr>
        </p:nvSpPr>
        <p:spPr>
          <a:xfrm>
            <a:off x="1631550" y="279650"/>
            <a:ext cx="98868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500"/>
              <a:t>Il pentacolo dell’Emporio solidale Val Parma</a:t>
            </a:r>
            <a:endParaRPr sz="3500"/>
          </a:p>
        </p:txBody>
      </p:sp>
      <p:pic>
        <p:nvPicPr>
          <p:cNvPr id="454" name="Google Shape;454;g83e0a19593_0_474"/>
          <p:cNvPicPr preferRelativeResize="0"/>
          <p:nvPr/>
        </p:nvPicPr>
        <p:blipFill rotWithShape="1">
          <a:blip r:embed="rId3">
            <a:alphaModFix/>
          </a:blip>
          <a:srcRect/>
          <a:stretch/>
        </p:blipFill>
        <p:spPr>
          <a:xfrm rot="-5400000">
            <a:off x="3715913" y="-462162"/>
            <a:ext cx="4760174" cy="9094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83e0a19593_0_524"/>
          <p:cNvSpPr txBox="1">
            <a:spLocks noGrp="1"/>
          </p:cNvSpPr>
          <p:nvPr>
            <p:ph type="title"/>
          </p:nvPr>
        </p:nvSpPr>
        <p:spPr>
          <a:xfrm>
            <a:off x="1553475" y="270275"/>
            <a:ext cx="10222800" cy="777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Progetto L.In.F.A</a:t>
            </a:r>
            <a:endParaRPr/>
          </a:p>
        </p:txBody>
      </p:sp>
      <p:sp>
        <p:nvSpPr>
          <p:cNvPr id="460" name="Google Shape;460;g83e0a19593_0_524"/>
          <p:cNvSpPr txBox="1">
            <a:spLocks noGrp="1"/>
          </p:cNvSpPr>
          <p:nvPr>
            <p:ph type="body" idx="1"/>
          </p:nvPr>
        </p:nvSpPr>
        <p:spPr>
          <a:xfrm>
            <a:off x="415600" y="1182400"/>
            <a:ext cx="11360700" cy="5388300"/>
          </a:xfrm>
          <a:prstGeom prst="rect">
            <a:avLst/>
          </a:prstGeom>
          <a:noFill/>
          <a:ln>
            <a:noFill/>
          </a:ln>
        </p:spPr>
        <p:txBody>
          <a:bodyPr spcFirstLastPara="1" wrap="square" lIns="121900" tIns="121900" rIns="121900" bIns="121900" anchor="t" anchorCtr="0">
            <a:noAutofit/>
          </a:bodyPr>
          <a:lstStyle/>
          <a:p>
            <a:pPr marL="609600" lvl="0" indent="-419100" algn="l" rtl="0">
              <a:lnSpc>
                <a:spcPct val="115000"/>
              </a:lnSpc>
              <a:spcBef>
                <a:spcPts val="0"/>
              </a:spcBef>
              <a:spcAft>
                <a:spcPts val="0"/>
              </a:spcAft>
              <a:buSzPts val="1800"/>
              <a:buChar char="-"/>
            </a:pPr>
            <a:r>
              <a:rPr lang="en-US" sz="1800"/>
              <a:t>Questo progetto nasce con l’obiettivo di prevenire la devianza e la marginalità di minori con problematiche psico-sociali e familiari. </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Char char="-"/>
            </a:pPr>
            <a:r>
              <a:rPr lang="en-US" sz="1800"/>
              <a:t>Nasce dalla consapevolezza che per ogni minore allontanato, vi è una famiglia d’origine con la quale i servizi non lavorano in modo assiduo ed efficace, aumentando i fattori di rischio.</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Char char="-"/>
            </a:pPr>
            <a:r>
              <a:rPr lang="en-US" sz="1800"/>
              <a:t>L’obiettivo è quello di creare un luogo sicuro sia per i minori che per le loro famiglie, in cui possano apprendere nuovi modi di relazionarsi e possano così imparare nuovi modelli relazionali.</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Char char="-"/>
            </a:pPr>
            <a:r>
              <a:rPr lang="en-US" sz="1800"/>
              <a:t>Nel primo triennio è stato sperimentato che un minore è maggiormente tutelato se cresce in una famiglia che cresce con lui.</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Char char="-"/>
            </a:pPr>
            <a:r>
              <a:rPr lang="en-US" sz="1800"/>
              <a:t>Lavorare con l’intero nucleo familiare permette la costruzione dell’immagine del sé, da parte dei minori più solida e concreta.</a:t>
            </a:r>
            <a:endParaRPr sz="1800"/>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SzPts val="1800"/>
              <a:buChar char="-"/>
            </a:pPr>
            <a:r>
              <a:rPr lang="en-US" sz="1800"/>
              <a:t>Vi è un risparmio economico per le casse comunali.</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83e0a19593_0_574"/>
          <p:cNvSpPr txBox="1">
            <a:spLocks noGrp="1"/>
          </p:cNvSpPr>
          <p:nvPr>
            <p:ph type="title"/>
          </p:nvPr>
        </p:nvSpPr>
        <p:spPr>
          <a:xfrm>
            <a:off x="890400" y="52700"/>
            <a:ext cx="10885800" cy="6484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Questo tipo di progettualità ha permesso di:</a:t>
            </a:r>
            <a:endParaRPr/>
          </a:p>
          <a:p>
            <a:pPr marL="0" lvl="0" indent="0" algn="l" rtl="0">
              <a:lnSpc>
                <a:spcPct val="100000"/>
              </a:lnSpc>
              <a:spcBef>
                <a:spcPts val="0"/>
              </a:spcBef>
              <a:spcAft>
                <a:spcPts val="0"/>
              </a:spcAft>
              <a:buSzPts val="3700"/>
              <a:buNone/>
            </a:pPr>
            <a:endParaRPr sz="2400"/>
          </a:p>
          <a:p>
            <a:pPr marL="609600" lvl="0" indent="-419100" algn="l" rtl="0">
              <a:lnSpc>
                <a:spcPct val="100000"/>
              </a:lnSpc>
              <a:spcBef>
                <a:spcPts val="0"/>
              </a:spcBef>
              <a:spcAft>
                <a:spcPts val="0"/>
              </a:spcAft>
              <a:buSzPts val="1800"/>
              <a:buChar char="-"/>
            </a:pPr>
            <a:r>
              <a:rPr lang="en-US" sz="1800"/>
              <a:t>costruire strette alleanze con l’équipe educativa in un accordo flessibile di incontro e confronto modellato sui tempi delle famiglie;</a:t>
            </a:r>
            <a:endParaRPr sz="1800"/>
          </a:p>
          <a:p>
            <a:pPr marL="0" lvl="0" indent="0" algn="l" rtl="0">
              <a:lnSpc>
                <a:spcPct val="100000"/>
              </a:lnSpc>
              <a:spcBef>
                <a:spcPts val="0"/>
              </a:spcBef>
              <a:spcAft>
                <a:spcPts val="0"/>
              </a:spcAft>
              <a:buSzPts val="3700"/>
              <a:buNone/>
            </a:pPr>
            <a:endParaRPr sz="1800"/>
          </a:p>
          <a:p>
            <a:pPr marL="609600" lvl="0" indent="-419100" algn="l" rtl="0">
              <a:lnSpc>
                <a:spcPct val="100000"/>
              </a:lnSpc>
              <a:spcBef>
                <a:spcPts val="0"/>
              </a:spcBef>
              <a:spcAft>
                <a:spcPts val="0"/>
              </a:spcAft>
              <a:buSzPts val="1800"/>
              <a:buChar char="-"/>
            </a:pPr>
            <a:r>
              <a:rPr lang="en-US" sz="1800"/>
              <a:t>ampliare le collaborazioni con tutti gli attori del contesto comunitario (insegnanti, allenatori sportivi, educatori) in cui vivono le famiglie, coinvolgendoli nel lavoro di équipe e di progettazione dei casi;</a:t>
            </a:r>
            <a:endParaRPr sz="1800"/>
          </a:p>
          <a:p>
            <a:pPr marL="0" lvl="0" indent="0" algn="l" rtl="0">
              <a:lnSpc>
                <a:spcPct val="100000"/>
              </a:lnSpc>
              <a:spcBef>
                <a:spcPts val="0"/>
              </a:spcBef>
              <a:spcAft>
                <a:spcPts val="0"/>
              </a:spcAft>
              <a:buSzPts val="3700"/>
              <a:buNone/>
            </a:pPr>
            <a:endParaRPr sz="1800"/>
          </a:p>
          <a:p>
            <a:pPr marL="609600" lvl="0" indent="-419100" algn="l" rtl="0">
              <a:lnSpc>
                <a:spcPct val="100000"/>
              </a:lnSpc>
              <a:spcBef>
                <a:spcPts val="0"/>
              </a:spcBef>
              <a:spcAft>
                <a:spcPts val="0"/>
              </a:spcAft>
              <a:buSzPts val="1800"/>
              <a:buChar char="-"/>
            </a:pPr>
            <a:r>
              <a:rPr lang="en-US" sz="1800"/>
              <a:t>orientare i partecipanti al lavoro su se stessi, sui propri pregiudizi, sulla propria capacità di adattamento.</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83e0a19593_0_623"/>
          <p:cNvSpPr txBox="1">
            <a:spLocks noGrp="1"/>
          </p:cNvSpPr>
          <p:nvPr>
            <p:ph type="ctrTitle"/>
          </p:nvPr>
        </p:nvSpPr>
        <p:spPr>
          <a:xfrm>
            <a:off x="415600" y="354733"/>
            <a:ext cx="11360700" cy="6588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900"/>
              <a:buNone/>
            </a:pPr>
            <a:r>
              <a:rPr lang="en-US" sz="3200"/>
              <a:t>Attori sociali coinvolti del progetto:</a:t>
            </a:r>
            <a:endParaRPr sz="3200"/>
          </a:p>
        </p:txBody>
      </p:sp>
      <p:sp>
        <p:nvSpPr>
          <p:cNvPr id="471" name="Google Shape;471;g83e0a19593_0_623"/>
          <p:cNvSpPr txBox="1">
            <a:spLocks noGrp="1"/>
          </p:cNvSpPr>
          <p:nvPr>
            <p:ph type="subTitle" idx="1"/>
          </p:nvPr>
        </p:nvSpPr>
        <p:spPr>
          <a:xfrm>
            <a:off x="767250" y="1013525"/>
            <a:ext cx="11009100" cy="5743200"/>
          </a:xfrm>
          <a:prstGeom prst="rect">
            <a:avLst/>
          </a:prstGeom>
          <a:noFill/>
          <a:ln>
            <a:noFill/>
          </a:ln>
        </p:spPr>
        <p:txBody>
          <a:bodyPr spcFirstLastPara="1" wrap="square" lIns="121900" tIns="121900" rIns="121900" bIns="121900" anchor="t" anchorCtr="0">
            <a:noAutofit/>
          </a:bodyPr>
          <a:lstStyle/>
          <a:p>
            <a:pPr marL="609600" lvl="0" indent="-419100" algn="l" rtl="0">
              <a:lnSpc>
                <a:spcPct val="100000"/>
              </a:lnSpc>
              <a:spcBef>
                <a:spcPts val="0"/>
              </a:spcBef>
              <a:spcAft>
                <a:spcPts val="0"/>
              </a:spcAft>
              <a:buSzPts val="1800"/>
              <a:buAutoNum type="arabicPeriod"/>
            </a:pPr>
            <a:r>
              <a:rPr lang="en-US" sz="1800"/>
              <a:t>Soggetti pubblici: L’Asp ha svolto il ruolo di promozione e </a:t>
            </a:r>
            <a:r>
              <a:rPr lang="en-US" sz="1800" i="1"/>
              <a:t>regista, </a:t>
            </a:r>
            <a:r>
              <a:rPr lang="en-US" sz="1800"/>
              <a:t>ha avviato il progetto a partire dai casi che si erano affacciati ai propri sportelli. </a:t>
            </a:r>
            <a:endParaRPr sz="1800"/>
          </a:p>
          <a:p>
            <a:pPr marL="609600" lvl="0" indent="0" algn="l" rtl="0">
              <a:lnSpc>
                <a:spcPct val="100000"/>
              </a:lnSpc>
              <a:spcBef>
                <a:spcPts val="0"/>
              </a:spcBef>
              <a:spcAft>
                <a:spcPts val="0"/>
              </a:spcAft>
              <a:buSzPts val="3700"/>
              <a:buNone/>
            </a:pPr>
            <a:endParaRPr sz="1800"/>
          </a:p>
          <a:p>
            <a:pPr marL="609600" lvl="0" indent="-419100" algn="l" rtl="0">
              <a:lnSpc>
                <a:spcPct val="100000"/>
              </a:lnSpc>
              <a:spcBef>
                <a:spcPts val="0"/>
              </a:spcBef>
              <a:spcAft>
                <a:spcPts val="0"/>
              </a:spcAft>
              <a:buSzPts val="1800"/>
              <a:buAutoNum type="arabicPeriod"/>
            </a:pPr>
            <a:r>
              <a:rPr lang="en-US" sz="1800"/>
              <a:t>Le ONG che in questo caso sono le associazioni sportive della zona, ma anche parrocchie che hanno mobilitato i propri educatori.</a:t>
            </a:r>
            <a:endParaRPr sz="1800"/>
          </a:p>
          <a:p>
            <a:pPr marL="609600" lvl="0" indent="0" algn="l" rtl="0">
              <a:lnSpc>
                <a:spcPct val="100000"/>
              </a:lnSpc>
              <a:spcBef>
                <a:spcPts val="0"/>
              </a:spcBef>
              <a:spcAft>
                <a:spcPts val="0"/>
              </a:spcAft>
              <a:buSzPts val="3700"/>
              <a:buNone/>
            </a:pPr>
            <a:endParaRPr sz="1800"/>
          </a:p>
          <a:p>
            <a:pPr marL="609600" lvl="0" indent="-419100" algn="l" rtl="0">
              <a:lnSpc>
                <a:spcPct val="100000"/>
              </a:lnSpc>
              <a:spcBef>
                <a:spcPts val="0"/>
              </a:spcBef>
              <a:spcAft>
                <a:spcPts val="0"/>
              </a:spcAft>
              <a:buSzPts val="1800"/>
              <a:buAutoNum type="arabicPeriod"/>
            </a:pPr>
            <a:r>
              <a:rPr lang="en-US" sz="1800"/>
              <a:t>Cooperative sociali che si sono occupate degli inserimenti lavorativi, con accompagnamenti, formazioni dedicate.</a:t>
            </a:r>
            <a:endParaRPr sz="1800"/>
          </a:p>
          <a:p>
            <a:pPr marL="609600" lvl="0" indent="0" algn="l" rtl="0">
              <a:lnSpc>
                <a:spcPct val="100000"/>
              </a:lnSpc>
              <a:spcBef>
                <a:spcPts val="0"/>
              </a:spcBef>
              <a:spcAft>
                <a:spcPts val="0"/>
              </a:spcAft>
              <a:buSzPts val="3700"/>
              <a:buNone/>
            </a:pPr>
            <a:endParaRPr sz="1800"/>
          </a:p>
          <a:p>
            <a:pPr marL="609600" lvl="0" indent="-419100" algn="l" rtl="0">
              <a:lnSpc>
                <a:spcPct val="100000"/>
              </a:lnSpc>
              <a:spcBef>
                <a:spcPts val="0"/>
              </a:spcBef>
              <a:spcAft>
                <a:spcPts val="0"/>
              </a:spcAft>
              <a:buSzPts val="1800"/>
              <a:buAutoNum type="arabicPeriod"/>
            </a:pPr>
            <a:r>
              <a:rPr lang="en-US" sz="1800"/>
              <a:t>Aziende profit che hanno messo a disposizioni i propri ambienti e hanno collaborato nei progetti di formazione.</a:t>
            </a:r>
            <a:endParaRPr sz="1800"/>
          </a:p>
          <a:p>
            <a:pPr marL="609600" lvl="0" indent="0" algn="l" rtl="0">
              <a:lnSpc>
                <a:spcPct val="100000"/>
              </a:lnSpc>
              <a:spcBef>
                <a:spcPts val="0"/>
              </a:spcBef>
              <a:spcAft>
                <a:spcPts val="0"/>
              </a:spcAft>
              <a:buSzPts val="3700"/>
              <a:buNone/>
            </a:pPr>
            <a:endParaRPr sz="1800"/>
          </a:p>
          <a:p>
            <a:pPr marL="609600" lvl="0" indent="-419100" algn="l" rtl="0">
              <a:lnSpc>
                <a:spcPct val="100000"/>
              </a:lnSpc>
              <a:spcBef>
                <a:spcPts val="0"/>
              </a:spcBef>
              <a:spcAft>
                <a:spcPts val="0"/>
              </a:spcAft>
              <a:buSzPts val="1800"/>
              <a:buAutoNum type="arabicPeriod"/>
            </a:pPr>
            <a:r>
              <a:rPr lang="en-US" sz="1800"/>
              <a:t>I cittadini, volontari e gli stessi partecipanti che hanno collaborato, e hanno contribuito con le proprie idee alla crescita e alla modifiche in corso d’opera del progetto.</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g83e0a19593_0_677"/>
          <p:cNvPicPr preferRelativeResize="0"/>
          <p:nvPr/>
        </p:nvPicPr>
        <p:blipFill rotWithShape="1">
          <a:blip r:embed="rId3">
            <a:alphaModFix/>
          </a:blip>
          <a:srcRect/>
          <a:stretch/>
        </p:blipFill>
        <p:spPr>
          <a:xfrm>
            <a:off x="1250500" y="203200"/>
            <a:ext cx="9861900" cy="6451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83e0a19593_0_728"/>
          <p:cNvSpPr txBox="1">
            <a:spLocks noGrp="1"/>
          </p:cNvSpPr>
          <p:nvPr>
            <p:ph type="title"/>
          </p:nvPr>
        </p:nvSpPr>
        <p:spPr>
          <a:xfrm>
            <a:off x="1487423" y="731520"/>
            <a:ext cx="13557600" cy="1572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Progetto “famiglie Origin-Ali”</a:t>
            </a:r>
            <a:endParaRPr/>
          </a:p>
        </p:txBody>
      </p:sp>
      <p:sp>
        <p:nvSpPr>
          <p:cNvPr id="482" name="Google Shape;482;g83e0a19593_0_728"/>
          <p:cNvSpPr txBox="1">
            <a:spLocks noGrp="1"/>
          </p:cNvSpPr>
          <p:nvPr>
            <p:ph type="body" idx="1"/>
          </p:nvPr>
        </p:nvSpPr>
        <p:spPr>
          <a:xfrm>
            <a:off x="415600" y="2102875"/>
            <a:ext cx="11360700" cy="3988800"/>
          </a:xfrm>
          <a:prstGeom prst="rect">
            <a:avLst/>
          </a:prstGeom>
          <a:noFill/>
          <a:ln>
            <a:noFill/>
          </a:ln>
        </p:spPr>
        <p:txBody>
          <a:bodyPr spcFirstLastPara="1" wrap="square" lIns="121900" tIns="121900" rIns="121900" bIns="121900" anchor="t" anchorCtr="0">
            <a:noAutofit/>
          </a:bodyPr>
          <a:lstStyle/>
          <a:p>
            <a:pPr marL="609600" lvl="0" indent="-419100" algn="l" rtl="0">
              <a:lnSpc>
                <a:spcPct val="115000"/>
              </a:lnSpc>
              <a:spcBef>
                <a:spcPts val="0"/>
              </a:spcBef>
              <a:spcAft>
                <a:spcPts val="0"/>
              </a:spcAft>
              <a:buClr>
                <a:srgbClr val="000000"/>
              </a:buClr>
              <a:buSzPts val="1800"/>
              <a:buChar char="-"/>
            </a:pPr>
            <a:r>
              <a:rPr lang="en-US" sz="1800">
                <a:solidFill>
                  <a:srgbClr val="000000"/>
                </a:solidFill>
              </a:rPr>
              <a:t>Nel 2006-07 nell’ambito del coordinamento provinciale affido e accoglienza è nata l’idea di promuovere una ricerca azione, che avesse come obiettivo quello di attuare un cambiamento nella qualità della comunicazione e delle relazioni tra operatori e famiglie naturali. Sviluppare un percorso d’aiuto che promuova il cambiamento per le famiglie e nel rapporto con i figli affidati e non.</a:t>
            </a:r>
            <a:endParaRPr sz="1800">
              <a:solidFill>
                <a:srgbClr val="000000"/>
              </a:solidFill>
            </a:endParaRPr>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Clr>
                <a:srgbClr val="000000"/>
              </a:buClr>
              <a:buSzPts val="1800"/>
              <a:buChar char="-"/>
            </a:pPr>
            <a:r>
              <a:rPr lang="en-US" sz="1800">
                <a:solidFill>
                  <a:srgbClr val="000000"/>
                </a:solidFill>
              </a:rPr>
              <a:t>Il progetto è stato ispirato ai modelli teoretici sistemico-relazionali e del Training Group della Tavistock. I gruppi sono stati condotti da uno psicologo, un assistenti sociale e due osservatori.</a:t>
            </a:r>
            <a:endParaRPr sz="1800">
              <a:solidFill>
                <a:srgbClr val="000000"/>
              </a:solidFill>
            </a:endParaRPr>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Clr>
                <a:srgbClr val="000000"/>
              </a:buClr>
              <a:buSzPts val="1800"/>
              <a:buChar char="-"/>
            </a:pPr>
            <a:r>
              <a:rPr lang="en-US" sz="1800">
                <a:solidFill>
                  <a:srgbClr val="000000"/>
                </a:solidFill>
              </a:rPr>
              <a:t>Questo progetto ha portato all’empowerment dei genitori, a una maggior consapevolezza dei ragazzi allontanati, a una possibilità di auto riflessione.</a:t>
            </a:r>
            <a:endParaRPr sz="1800">
              <a:solidFill>
                <a:srgbClr val="000000"/>
              </a:solidFill>
            </a:endParaRPr>
          </a:p>
          <a:p>
            <a:pPr marL="0" lvl="0" indent="0" algn="l" rtl="0">
              <a:lnSpc>
                <a:spcPct val="115000"/>
              </a:lnSpc>
              <a:spcBef>
                <a:spcPts val="2100"/>
              </a:spcBef>
              <a:spcAft>
                <a:spcPts val="2100"/>
              </a:spcAft>
              <a:buSzPts val="2400"/>
              <a:buNone/>
            </a:pP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83e0a19593_0_778"/>
          <p:cNvSpPr txBox="1">
            <a:spLocks noGrp="1"/>
          </p:cNvSpPr>
          <p:nvPr>
            <p:ph type="title"/>
          </p:nvPr>
        </p:nvSpPr>
        <p:spPr>
          <a:xfrm>
            <a:off x="1487423" y="731520"/>
            <a:ext cx="13557600" cy="1572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200"/>
              <a:t>L’organizzazione come arcipelago</a:t>
            </a:r>
            <a:endParaRPr sz="3200"/>
          </a:p>
          <a:p>
            <a:pPr marL="0" lvl="0" indent="0" algn="l" rtl="0">
              <a:lnSpc>
                <a:spcPct val="100000"/>
              </a:lnSpc>
              <a:spcBef>
                <a:spcPts val="0"/>
              </a:spcBef>
              <a:spcAft>
                <a:spcPts val="0"/>
              </a:spcAft>
              <a:buSzPts val="3700"/>
              <a:buNone/>
            </a:pPr>
            <a:endParaRPr/>
          </a:p>
        </p:txBody>
      </p:sp>
      <p:sp>
        <p:nvSpPr>
          <p:cNvPr id="488" name="Google Shape;488;g83e0a19593_0_778"/>
          <p:cNvSpPr txBox="1">
            <a:spLocks noGrp="1"/>
          </p:cNvSpPr>
          <p:nvPr>
            <p:ph type="body" idx="1"/>
          </p:nvPr>
        </p:nvSpPr>
        <p:spPr>
          <a:xfrm>
            <a:off x="904575" y="1913425"/>
            <a:ext cx="11287500" cy="4944600"/>
          </a:xfrm>
          <a:prstGeom prst="rect">
            <a:avLst/>
          </a:prstGeom>
          <a:noFill/>
          <a:ln>
            <a:noFill/>
          </a:ln>
        </p:spPr>
        <p:txBody>
          <a:bodyPr spcFirstLastPara="1" wrap="square" lIns="121900" tIns="121900" rIns="121900" bIns="121900" anchor="t" anchorCtr="0">
            <a:noAutofit/>
          </a:bodyPr>
          <a:lstStyle/>
          <a:p>
            <a:pPr marL="609600" lvl="0" indent="-419100" algn="l" rtl="0">
              <a:lnSpc>
                <a:spcPct val="115000"/>
              </a:lnSpc>
              <a:spcBef>
                <a:spcPts val="0"/>
              </a:spcBef>
              <a:spcAft>
                <a:spcPts val="0"/>
              </a:spcAft>
              <a:buClr>
                <a:srgbClr val="000000"/>
              </a:buClr>
              <a:buSzPts val="1800"/>
              <a:buChar char="-"/>
            </a:pPr>
            <a:r>
              <a:rPr lang="en-US" sz="1800">
                <a:solidFill>
                  <a:srgbClr val="000000"/>
                </a:solidFill>
              </a:rPr>
              <a:t>Franca Olivetti Manoukian propone la metafora dell’arcipelago per riferirsi al funzionamento dei servizi territoriali (socio-sanitari). Questo sta a significare che per quando i servizi possano apparire separati, essi sono inevitabilmente connessi. </a:t>
            </a:r>
            <a:endParaRPr sz="1800">
              <a:solidFill>
                <a:srgbClr val="000000"/>
              </a:solidFill>
            </a:endParaRPr>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Clr>
                <a:srgbClr val="000000"/>
              </a:buClr>
              <a:buSzPts val="1800"/>
              <a:buChar char="-"/>
            </a:pPr>
            <a:r>
              <a:rPr lang="en-US" sz="1800">
                <a:solidFill>
                  <a:srgbClr val="000000"/>
                </a:solidFill>
              </a:rPr>
              <a:t>L’organizzazione si presenta come un organismo dinamico.; questo tipo di modello può essere considerato come aperto, flessibile e osmotico. </a:t>
            </a:r>
            <a:endParaRPr sz="1800">
              <a:solidFill>
                <a:srgbClr val="000000"/>
              </a:solidFill>
            </a:endParaRPr>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Clr>
                <a:srgbClr val="000000"/>
              </a:buClr>
              <a:buSzPts val="1800"/>
              <a:buChar char="-"/>
            </a:pPr>
            <a:r>
              <a:rPr lang="en-US" sz="1800">
                <a:solidFill>
                  <a:srgbClr val="000000"/>
                </a:solidFill>
              </a:rPr>
              <a:t>Le diverse figure professionali possono muoversi in autonomia e possono decidere di avvalersi dell’aiuto, il cui ruolo è più adatto alla situazione.</a:t>
            </a:r>
            <a:endParaRPr sz="1800">
              <a:solidFill>
                <a:srgbClr val="000000"/>
              </a:solidFill>
            </a:endParaRPr>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Clr>
                <a:srgbClr val="000000"/>
              </a:buClr>
              <a:buSzPts val="1800"/>
              <a:buChar char="-"/>
            </a:pPr>
            <a:r>
              <a:rPr lang="en-US" sz="1800">
                <a:solidFill>
                  <a:srgbClr val="000000"/>
                </a:solidFill>
              </a:rPr>
              <a:t>Non compaiono figure gerarchicamente superiori e i coordinatori svolgono un ruolo di ascolto attivo e promuovono la dimensione della reciprocità.</a:t>
            </a:r>
            <a:endParaRPr sz="1800">
              <a:solidFill>
                <a:srgbClr val="000000"/>
              </a:solidFill>
            </a:endParaRPr>
          </a:p>
          <a:p>
            <a:pPr marL="228600" lvl="0" indent="0" algn="l" rtl="0">
              <a:lnSpc>
                <a:spcPct val="115000"/>
              </a:lnSpc>
              <a:spcBef>
                <a:spcPts val="0"/>
              </a:spcBef>
              <a:spcAft>
                <a:spcPts val="0"/>
              </a:spcAft>
              <a:buSzPts val="1800"/>
              <a:buNone/>
            </a:pPr>
            <a:endParaRPr sz="1800"/>
          </a:p>
          <a:p>
            <a:pPr marL="609600" lvl="0" indent="-419100" algn="l" rtl="0">
              <a:lnSpc>
                <a:spcPct val="115000"/>
              </a:lnSpc>
              <a:spcBef>
                <a:spcPts val="0"/>
              </a:spcBef>
              <a:spcAft>
                <a:spcPts val="0"/>
              </a:spcAft>
              <a:buClr>
                <a:srgbClr val="000000"/>
              </a:buClr>
              <a:buSzPts val="1800"/>
              <a:buChar char="-"/>
            </a:pPr>
            <a:r>
              <a:rPr lang="en-US" sz="1800">
                <a:solidFill>
                  <a:srgbClr val="000000"/>
                </a:solidFill>
              </a:rPr>
              <a:t>Il lavoro a progetti può essere considerato come il frutto di un’organizzazione osmotica, che percependo i reali bisogni del suo bacino d’utenza mette in atto delle risposte adeguate.</a:t>
            </a:r>
            <a:endParaRPr sz="18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83e0a19593_0_828"/>
          <p:cNvSpPr txBox="1">
            <a:spLocks noGrp="1"/>
          </p:cNvSpPr>
          <p:nvPr>
            <p:ph type="title"/>
          </p:nvPr>
        </p:nvSpPr>
        <p:spPr>
          <a:xfrm>
            <a:off x="415600" y="422300"/>
            <a:ext cx="11360700" cy="13512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US" sz="3200"/>
              <a:t>Il modello ad arcipelago applicato all’ASP di Langhirano</a:t>
            </a:r>
            <a:endParaRPr sz="3200"/>
          </a:p>
        </p:txBody>
      </p:sp>
      <p:pic>
        <p:nvPicPr>
          <p:cNvPr id="494" name="Google Shape;494;g83e0a19593_0_828"/>
          <p:cNvPicPr preferRelativeResize="0"/>
          <p:nvPr/>
        </p:nvPicPr>
        <p:blipFill rotWithShape="1">
          <a:blip r:embed="rId3">
            <a:alphaModFix/>
          </a:blip>
          <a:srcRect t="2882" b="5035"/>
          <a:stretch/>
        </p:blipFill>
        <p:spPr>
          <a:xfrm>
            <a:off x="1406800" y="1773500"/>
            <a:ext cx="9614856" cy="4307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idx="4294967295"/>
          </p:nvPr>
        </p:nvSpPr>
        <p:spPr>
          <a:xfrm>
            <a:off x="841247" y="256031"/>
            <a:ext cx="10506458" cy="1014985"/>
          </a:xfrm>
          <a:prstGeom prst="rect">
            <a:avLst/>
          </a:prstGeom>
          <a:noFill/>
          <a:ln>
            <a:noFill/>
          </a:ln>
        </p:spPr>
        <p:txBody>
          <a:bodyPr spcFirstLastPara="1" wrap="square" lIns="45700" tIns="45700" rIns="45700" bIns="45700" anchor="b" anchorCtr="0">
            <a:normAutofit fontScale="90000"/>
          </a:bodyPr>
          <a:lstStyle/>
          <a:p>
            <a:pPr marL="0" marR="0" lvl="0" indent="0" algn="l" rtl="0">
              <a:lnSpc>
                <a:spcPct val="90000"/>
              </a:lnSpc>
              <a:spcBef>
                <a:spcPts val="0"/>
              </a:spcBef>
              <a:spcAft>
                <a:spcPts val="0"/>
              </a:spcAft>
              <a:buClr>
                <a:srgbClr val="000000"/>
              </a:buClr>
              <a:buSzPts val="3100"/>
              <a:buFont typeface="Avenir"/>
              <a:buNone/>
            </a:pPr>
            <a:r>
              <a:rPr lang="en-US" sz="3100"/>
              <a:t>1.</a:t>
            </a:r>
            <a:r>
              <a:rPr lang="en-US" sz="3500"/>
              <a:t> Innovare la metodologia operativa per la presa in carico sociale</a:t>
            </a:r>
            <a:endParaRPr sz="5800"/>
          </a:p>
        </p:txBody>
      </p:sp>
      <p:grpSp>
        <p:nvGrpSpPr>
          <p:cNvPr id="150" name="Google Shape;150;p4"/>
          <p:cNvGrpSpPr/>
          <p:nvPr/>
        </p:nvGrpSpPr>
        <p:grpSpPr>
          <a:xfrm>
            <a:off x="839482" y="2436709"/>
            <a:ext cx="10513037" cy="3336638"/>
            <a:chOff x="0" y="0"/>
            <a:chExt cx="10513034" cy="3336637"/>
          </a:xfrm>
        </p:grpSpPr>
        <p:sp>
          <p:nvSpPr>
            <p:cNvPr id="151" name="Google Shape;151;p4"/>
            <p:cNvSpPr/>
            <p:nvPr/>
          </p:nvSpPr>
          <p:spPr>
            <a:xfrm>
              <a:off x="0" y="0"/>
              <a:ext cx="4505586" cy="2861046"/>
            </a:xfrm>
            <a:prstGeom prst="roundRect">
              <a:avLst>
                <a:gd name="adj" fmla="val 1000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grpSp>
          <p:nvGrpSpPr>
            <p:cNvPr id="152" name="Google Shape;152;p4"/>
            <p:cNvGrpSpPr/>
            <p:nvPr/>
          </p:nvGrpSpPr>
          <p:grpSpPr>
            <a:xfrm>
              <a:off x="500620" y="475590"/>
              <a:ext cx="4505588" cy="2861047"/>
              <a:chOff x="0" y="0"/>
              <a:chExt cx="4505586" cy="2861046"/>
            </a:xfrm>
          </p:grpSpPr>
          <p:sp>
            <p:nvSpPr>
              <p:cNvPr id="153" name="Google Shape;153;p4"/>
              <p:cNvSpPr/>
              <p:nvPr/>
            </p:nvSpPr>
            <p:spPr>
              <a:xfrm>
                <a:off x="0" y="0"/>
                <a:ext cx="4505586" cy="2861046"/>
              </a:xfrm>
              <a:prstGeom prst="roundRect">
                <a:avLst>
                  <a:gd name="adj" fmla="val 10000"/>
                </a:avLst>
              </a:prstGeom>
              <a:solidFill>
                <a:srgbClr val="FFFFFF">
                  <a:alpha val="89411"/>
                </a:srgbClr>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600"/>
                  <a:buFont typeface="Avenir"/>
                  <a:buNone/>
                </a:pPr>
                <a:endParaRPr sz="1600" b="0" i="0" u="none" strike="noStrike" cap="none">
                  <a:solidFill>
                    <a:srgbClr val="000000"/>
                  </a:solidFill>
                  <a:latin typeface="Avenir"/>
                  <a:ea typeface="Avenir"/>
                  <a:cs typeface="Avenir"/>
                  <a:sym typeface="Avenir"/>
                </a:endParaRPr>
              </a:p>
            </p:txBody>
          </p:sp>
          <p:sp>
            <p:nvSpPr>
              <p:cNvPr id="154" name="Google Shape;154;p4"/>
              <p:cNvSpPr txBox="1"/>
              <p:nvPr/>
            </p:nvSpPr>
            <p:spPr>
              <a:xfrm>
                <a:off x="83797" y="380233"/>
                <a:ext cx="4337992" cy="2100581"/>
              </a:xfrm>
              <a:prstGeom prst="rect">
                <a:avLst/>
              </a:prstGeom>
              <a:noFill/>
              <a:ln>
                <a:noFill/>
              </a:ln>
            </p:spPr>
            <p:txBody>
              <a:bodyPr spcFirstLastPara="1" wrap="square" lIns="60950" tIns="60950" rIns="60950" bIns="60950" anchor="ctr" anchorCtr="0">
                <a:spAutoFit/>
              </a:bodyPr>
              <a:lstStyle/>
              <a:p>
                <a:pPr marL="0" marR="0" lvl="0" indent="0" algn="ctr" rtl="0">
                  <a:lnSpc>
                    <a:spcPct val="90000"/>
                  </a:lnSpc>
                  <a:spcBef>
                    <a:spcPts val="0"/>
                  </a:spcBef>
                  <a:spcAft>
                    <a:spcPts val="0"/>
                  </a:spcAft>
                  <a:buClr>
                    <a:srgbClr val="000000"/>
                  </a:buClr>
                  <a:buSzPts val="1600"/>
                  <a:buFont typeface="Avenir"/>
                  <a:buNone/>
                </a:pPr>
                <a:r>
                  <a:rPr lang="en-US" sz="1600" b="0" i="0" u="none" strike="noStrike" cap="none">
                    <a:solidFill>
                      <a:srgbClr val="000000"/>
                    </a:solidFill>
                    <a:latin typeface="Avenir"/>
                    <a:ea typeface="Avenir"/>
                    <a:cs typeface="Avenir"/>
                    <a:sym typeface="Avenir"/>
                  </a:rPr>
                  <a:t>Negli anni ’70 vi fu l’istituzionalizzazione dei servizi sociali territoriali. Il servizio sociale iniziò ad assumere una visione multidimensionale, trifocale del proprio intervento si iniziò a parlare di unitarietà del metodo. L’orientamento fu quello di privilegiare un metodo processuale per obiettivi realizzati attraverso un processo di condivisione fra l’operatore e l’utente.</a:t>
                </a:r>
                <a:endParaRPr sz="1400" b="0" i="0" u="none" strike="noStrike" cap="none">
                  <a:solidFill>
                    <a:srgbClr val="000000"/>
                  </a:solidFill>
                  <a:latin typeface="Arial"/>
                  <a:ea typeface="Arial"/>
                  <a:cs typeface="Arial"/>
                  <a:sym typeface="Arial"/>
                </a:endParaRPr>
              </a:p>
            </p:txBody>
          </p:sp>
        </p:grpSp>
        <p:sp>
          <p:nvSpPr>
            <p:cNvPr id="155" name="Google Shape;155;p4"/>
            <p:cNvSpPr/>
            <p:nvPr/>
          </p:nvSpPr>
          <p:spPr>
            <a:xfrm>
              <a:off x="5506827" y="0"/>
              <a:ext cx="4505586" cy="2861046"/>
            </a:xfrm>
            <a:prstGeom prst="roundRect">
              <a:avLst>
                <a:gd name="adj" fmla="val 1000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10000"/>
                </a:lnSpc>
                <a:spcBef>
                  <a:spcPts val="0"/>
                </a:spcBef>
                <a:spcAft>
                  <a:spcPts val="0"/>
                </a:spcAft>
                <a:buClr>
                  <a:srgbClr val="000000"/>
                </a:buClr>
                <a:buSzPts val="2800"/>
                <a:buFont typeface="Avenir"/>
                <a:buNone/>
              </a:pPr>
              <a:endParaRPr sz="2800" b="0" i="0" u="none" strike="noStrike" cap="none">
                <a:solidFill>
                  <a:srgbClr val="000000"/>
                </a:solidFill>
                <a:latin typeface="Avenir"/>
                <a:ea typeface="Avenir"/>
                <a:cs typeface="Avenir"/>
                <a:sym typeface="Avenir"/>
              </a:endParaRPr>
            </a:p>
          </p:txBody>
        </p:sp>
        <p:grpSp>
          <p:nvGrpSpPr>
            <p:cNvPr id="156" name="Google Shape;156;p4"/>
            <p:cNvGrpSpPr/>
            <p:nvPr/>
          </p:nvGrpSpPr>
          <p:grpSpPr>
            <a:xfrm>
              <a:off x="6007447" y="475590"/>
              <a:ext cx="4505587" cy="2861047"/>
              <a:chOff x="0" y="0"/>
              <a:chExt cx="4505586" cy="2861046"/>
            </a:xfrm>
          </p:grpSpPr>
          <p:sp>
            <p:nvSpPr>
              <p:cNvPr id="157" name="Google Shape;157;p4"/>
              <p:cNvSpPr/>
              <p:nvPr/>
            </p:nvSpPr>
            <p:spPr>
              <a:xfrm>
                <a:off x="0" y="0"/>
                <a:ext cx="4505586" cy="2861046"/>
              </a:xfrm>
              <a:prstGeom prst="roundRect">
                <a:avLst>
                  <a:gd name="adj" fmla="val 10000"/>
                </a:avLst>
              </a:prstGeom>
              <a:solidFill>
                <a:srgbClr val="FFFFFF">
                  <a:alpha val="89411"/>
                </a:srgbClr>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600"/>
                  <a:buFont typeface="Avenir"/>
                  <a:buNone/>
                </a:pPr>
                <a:endParaRPr sz="1600" b="0" i="0" u="none" strike="noStrike" cap="none">
                  <a:solidFill>
                    <a:srgbClr val="000000"/>
                  </a:solidFill>
                  <a:latin typeface="Avenir"/>
                  <a:ea typeface="Avenir"/>
                  <a:cs typeface="Avenir"/>
                  <a:sym typeface="Avenir"/>
                </a:endParaRPr>
              </a:p>
            </p:txBody>
          </p:sp>
          <p:sp>
            <p:nvSpPr>
              <p:cNvPr id="158" name="Google Shape;158;p4"/>
              <p:cNvSpPr txBox="1"/>
              <p:nvPr/>
            </p:nvSpPr>
            <p:spPr>
              <a:xfrm>
                <a:off x="83796" y="597403"/>
                <a:ext cx="4337992" cy="1666241"/>
              </a:xfrm>
              <a:prstGeom prst="rect">
                <a:avLst/>
              </a:prstGeom>
              <a:noFill/>
              <a:ln>
                <a:noFill/>
              </a:ln>
            </p:spPr>
            <p:txBody>
              <a:bodyPr spcFirstLastPara="1" wrap="square" lIns="60950" tIns="60950" rIns="60950" bIns="60950" anchor="ctr" anchorCtr="0">
                <a:spAutoFit/>
              </a:bodyPr>
              <a:lstStyle/>
              <a:p>
                <a:pPr marL="0" marR="0" lvl="0" indent="0" algn="ctr" rtl="0">
                  <a:lnSpc>
                    <a:spcPct val="90000"/>
                  </a:lnSpc>
                  <a:spcBef>
                    <a:spcPts val="0"/>
                  </a:spcBef>
                  <a:spcAft>
                    <a:spcPts val="0"/>
                  </a:spcAft>
                  <a:buClr>
                    <a:srgbClr val="000000"/>
                  </a:buClr>
                  <a:buSzPts val="1600"/>
                  <a:buFont typeface="Avenir"/>
                  <a:buNone/>
                </a:pPr>
                <a:r>
                  <a:rPr lang="en-US" sz="1600" b="0" i="0" u="none" strike="noStrike" cap="none">
                    <a:solidFill>
                      <a:srgbClr val="000000"/>
                    </a:solidFill>
                    <a:latin typeface="Avenir"/>
                    <a:ea typeface="Avenir"/>
                    <a:cs typeface="Avenir"/>
                    <a:sym typeface="Avenir"/>
                  </a:rPr>
                  <a:t>Risulta oggi fondamentale operare dentro un percorso strutturato, con modelli teorici di riferimento differenziati a seconda della tipologia di problema. E’ importante cercare di instaurare una relazione di tipo emotivo che coinvolga sia il cittadino/utente che il suo contesto.</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1198737" y="567065"/>
            <a:ext cx="9499048" cy="5007621"/>
            <a:chOff x="0" y="225593"/>
            <a:chExt cx="9499046" cy="5007619"/>
          </a:xfrm>
        </p:grpSpPr>
        <p:grpSp>
          <p:nvGrpSpPr>
            <p:cNvPr id="164" name="Google Shape;164;p5"/>
            <p:cNvGrpSpPr/>
            <p:nvPr/>
          </p:nvGrpSpPr>
          <p:grpSpPr>
            <a:xfrm>
              <a:off x="0" y="225593"/>
              <a:ext cx="9029979" cy="2601603"/>
              <a:chOff x="0" y="225593"/>
              <a:chExt cx="9029978" cy="2601601"/>
            </a:xfrm>
          </p:grpSpPr>
          <p:sp>
            <p:nvSpPr>
              <p:cNvPr id="165" name="Google Shape;165;p5"/>
              <p:cNvSpPr/>
              <p:nvPr/>
            </p:nvSpPr>
            <p:spPr>
              <a:xfrm>
                <a:off x="0" y="225593"/>
                <a:ext cx="9029978" cy="2601601"/>
              </a:xfrm>
              <a:prstGeom prst="roundRect">
                <a:avLst>
                  <a:gd name="adj" fmla="val 5076"/>
                </a:avLst>
              </a:prstGeom>
              <a:solidFill>
                <a:schemeClr val="accent2"/>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sp>
            <p:nvSpPr>
              <p:cNvPr id="166" name="Google Shape;166;p5"/>
              <p:cNvSpPr/>
              <p:nvPr/>
            </p:nvSpPr>
            <p:spPr>
              <a:xfrm>
                <a:off x="111319" y="1342008"/>
                <a:ext cx="7527629"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53325" tIns="53325" rIns="53325" bIns="53325" anchor="ctr" anchorCtr="0">
                <a:spAutoFit/>
              </a:bodyPr>
              <a:lstStyle/>
              <a:p>
                <a:pPr marL="0" marR="0" lvl="0" indent="0" algn="l"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a:p>
                <a:pPr marL="140368" marR="0" lvl="0" indent="-140368" algn="l" rtl="0">
                  <a:lnSpc>
                    <a:spcPct val="90000"/>
                  </a:lnSpc>
                  <a:spcBef>
                    <a:spcPts val="500"/>
                  </a:spcBef>
                  <a:spcAft>
                    <a:spcPts val="0"/>
                  </a:spcAft>
                  <a:buClr>
                    <a:srgbClr val="FFFFFF"/>
                  </a:buClr>
                  <a:buSzPts val="1400"/>
                  <a:buFont typeface="Avenir"/>
                  <a:buChar char="•"/>
                </a:pPr>
                <a:r>
                  <a:rPr lang="en-US" sz="1400" b="0" i="0" u="none" strike="noStrike" cap="none">
                    <a:solidFill>
                      <a:srgbClr val="FFFFFF"/>
                    </a:solidFill>
                    <a:latin typeface="Avenir"/>
                    <a:ea typeface="Avenir"/>
                    <a:cs typeface="Avenir"/>
                    <a:sym typeface="Avenir"/>
                  </a:rPr>
                  <a:t>Il modello sistemico applicato al servizio sociale negli ultimi anni ha rappresentato il modello più utilizzato. L’utilizzo di tale modello consente di all’operatore sociale di costruire il progetto d’aiuto all’interno un molteplici relazioni emotive, integrate con la consapevolezza di essere parte di una istituzione pubblica.</a:t>
                </a:r>
                <a:endParaRPr sz="1400" b="0" i="0" u="none" strike="noStrike" cap="none">
                  <a:solidFill>
                    <a:srgbClr val="000000"/>
                  </a:solidFill>
                  <a:latin typeface="Arial"/>
                  <a:ea typeface="Arial"/>
                  <a:cs typeface="Arial"/>
                  <a:sym typeface="Arial"/>
                </a:endParaRPr>
              </a:p>
              <a:p>
                <a:pPr marL="140368" marR="0" lvl="0" indent="-140368" algn="l" rtl="0">
                  <a:lnSpc>
                    <a:spcPct val="90000"/>
                  </a:lnSpc>
                  <a:spcBef>
                    <a:spcPts val="500"/>
                  </a:spcBef>
                  <a:spcAft>
                    <a:spcPts val="0"/>
                  </a:spcAft>
                  <a:buClr>
                    <a:srgbClr val="FFFFFF"/>
                  </a:buClr>
                  <a:buSzPts val="1400"/>
                  <a:buFont typeface="Avenir"/>
                  <a:buChar char="•"/>
                </a:pPr>
                <a:r>
                  <a:rPr lang="en-US" sz="1400" b="0" i="0" u="none" strike="noStrike" cap="none">
                    <a:solidFill>
                      <a:srgbClr val="FFFFFF"/>
                    </a:solidFill>
                    <a:latin typeface="Avenir"/>
                    <a:ea typeface="Avenir"/>
                    <a:cs typeface="Avenir"/>
                    <a:sym typeface="Avenir"/>
                  </a:rPr>
                  <a:t>L’attività professionale è da considerarsi tale solo se basata su un corpo sistemico di conoscenze teoretiche e tecniche.</a:t>
                </a:r>
                <a:endParaRPr sz="1400" b="0" i="0" u="none" strike="noStrike" cap="none">
                  <a:solidFill>
                    <a:srgbClr val="000000"/>
                  </a:solidFill>
                  <a:latin typeface="Arial"/>
                  <a:ea typeface="Arial"/>
                  <a:cs typeface="Arial"/>
                  <a:sym typeface="Arial"/>
                </a:endParaRPr>
              </a:p>
              <a:p>
                <a:pPr marL="140368" marR="0" lvl="0" indent="-140368" algn="l" rtl="0">
                  <a:lnSpc>
                    <a:spcPct val="90000"/>
                  </a:lnSpc>
                  <a:spcBef>
                    <a:spcPts val="500"/>
                  </a:spcBef>
                  <a:spcAft>
                    <a:spcPts val="0"/>
                  </a:spcAft>
                  <a:buClr>
                    <a:srgbClr val="FFFFFF"/>
                  </a:buClr>
                  <a:buSzPts val="1400"/>
                  <a:buFont typeface="Avenir"/>
                  <a:buChar char="•"/>
                </a:pPr>
                <a:r>
                  <a:rPr lang="en-US" sz="1400" b="0" i="0" u="none" strike="noStrike" cap="none">
                    <a:solidFill>
                      <a:srgbClr val="FFFFFF"/>
                    </a:solidFill>
                    <a:latin typeface="Avenir"/>
                    <a:ea typeface="Avenir"/>
                    <a:cs typeface="Avenir"/>
                    <a:sym typeface="Avenir"/>
                  </a:rPr>
                  <a:t>Il metodo di lavoro è uno schema concettuale che deve tradursi in </a:t>
                </a:r>
                <a:r>
                  <a:rPr lang="en-US" sz="1400" b="0" i="1" u="none" strike="noStrike" cap="none">
                    <a:solidFill>
                      <a:srgbClr val="FFFFFF"/>
                    </a:solidFill>
                    <a:latin typeface="Avenir"/>
                    <a:ea typeface="Avenir"/>
                    <a:cs typeface="Avenir"/>
                    <a:sym typeface="Avenir"/>
                  </a:rPr>
                  <a:t>forma mentis</a:t>
                </a:r>
                <a:r>
                  <a:rPr lang="en-US" sz="1400" b="0" i="0" u="none" strike="noStrike" cap="none">
                    <a:solidFill>
                      <a:srgbClr val="FFFFFF"/>
                    </a:solidFill>
                    <a:latin typeface="Avenir"/>
                    <a:ea typeface="Avenir"/>
                    <a:cs typeface="Avenir"/>
                    <a:sym typeface="Avenir"/>
                  </a:rPr>
                  <a:t> che l’operatore utilizza sempre, esso è basato suI principio “</a:t>
                </a:r>
                <a:r>
                  <a:rPr lang="en-US" sz="1400" b="0" i="1" u="none" strike="noStrike" cap="none">
                    <a:solidFill>
                      <a:srgbClr val="FFFFFF"/>
                    </a:solidFill>
                    <a:latin typeface="Avenir"/>
                    <a:ea typeface="Avenir"/>
                    <a:cs typeface="Avenir"/>
                    <a:sym typeface="Avenir"/>
                  </a:rPr>
                  <a:t>prassi-teoria-prassi</a:t>
                </a:r>
                <a:r>
                  <a:rPr lang="en-US" sz="1400" b="0" i="0" u="none" strike="noStrike" cap="none">
                    <a:solidFill>
                      <a:srgbClr val="FFFFFF"/>
                    </a:solidFill>
                    <a:latin typeface="Avenir"/>
                    <a:ea typeface="Avenir"/>
                    <a:cs typeface="Avenir"/>
                    <a:sym typeface="Avenir"/>
                  </a:rPr>
                  <a:t>’’ ossia l’analisi della realtà (prassi), il confronto con le conoscenze teoriche e con i modelli teorico-pratici ritenuti più adeguati alla realtà che si sta analizzando (teoria),e la formulazione di un progetto in base alle ipotesi prospettate e all’attuazione del progetto stesso (prassi).</a:t>
                </a:r>
                <a:endParaRPr sz="1400" b="0" i="0" u="none" strike="noStrike" cap="none">
                  <a:solidFill>
                    <a:srgbClr val="000000"/>
                  </a:solidFill>
                  <a:latin typeface="Arial"/>
                  <a:ea typeface="Arial"/>
                  <a:cs typeface="Arial"/>
                  <a:sym typeface="Arial"/>
                </a:endParaRPr>
              </a:p>
            </p:txBody>
          </p:sp>
        </p:grpSp>
        <p:grpSp>
          <p:nvGrpSpPr>
            <p:cNvPr id="167" name="Google Shape;167;p5"/>
            <p:cNvGrpSpPr/>
            <p:nvPr/>
          </p:nvGrpSpPr>
          <p:grpSpPr>
            <a:xfrm>
              <a:off x="1428863" y="2955290"/>
              <a:ext cx="8070183" cy="1227158"/>
              <a:chOff x="0" y="0"/>
              <a:chExt cx="8070182" cy="1227157"/>
            </a:xfrm>
          </p:grpSpPr>
          <p:sp>
            <p:nvSpPr>
              <p:cNvPr id="168" name="Google Shape;168;p5"/>
              <p:cNvSpPr/>
              <p:nvPr/>
            </p:nvSpPr>
            <p:spPr>
              <a:xfrm>
                <a:off x="0" y="197380"/>
                <a:ext cx="8070182" cy="1029777"/>
              </a:xfrm>
              <a:prstGeom prst="roundRect">
                <a:avLst>
                  <a:gd name="adj" fmla="val 10555"/>
                </a:avLst>
              </a:prstGeom>
              <a:solidFill>
                <a:srgbClr val="7CAB8C"/>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600"/>
                  <a:buFont typeface="Avenir"/>
                  <a:buNone/>
                </a:pPr>
                <a:endParaRPr sz="1600" b="0" i="0" u="none" strike="noStrike" cap="none">
                  <a:solidFill>
                    <a:srgbClr val="FFFFFF"/>
                  </a:solidFill>
                  <a:latin typeface="Avenir"/>
                  <a:ea typeface="Avenir"/>
                  <a:cs typeface="Avenir"/>
                  <a:sym typeface="Avenir"/>
                </a:endParaRPr>
              </a:p>
            </p:txBody>
          </p:sp>
          <p:sp>
            <p:nvSpPr>
              <p:cNvPr id="169" name="Google Shape;169;p5"/>
              <p:cNvSpPr txBox="1"/>
              <p:nvPr/>
            </p:nvSpPr>
            <p:spPr>
              <a:xfrm>
                <a:off x="88386" y="0"/>
                <a:ext cx="7509072" cy="91061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a:p>
                <a:pPr marL="171450" marR="0" lvl="1" indent="-171450" algn="l" rtl="0">
                  <a:lnSpc>
                    <a:spcPct val="90000"/>
                  </a:lnSpc>
                  <a:spcBef>
                    <a:spcPts val="200"/>
                  </a:spcBef>
                  <a:spcAft>
                    <a:spcPts val="0"/>
                  </a:spcAft>
                  <a:buClr>
                    <a:srgbClr val="FFFFFF"/>
                  </a:buClr>
                  <a:buSzPts val="1600"/>
                  <a:buFont typeface="Arial"/>
                  <a:buChar char="•"/>
                </a:pPr>
                <a:r>
                  <a:rPr lang="en-US" sz="1600" b="0" i="0" u="none" strike="noStrike" cap="none">
                    <a:solidFill>
                      <a:srgbClr val="FFFFFF"/>
                    </a:solidFill>
                    <a:latin typeface="Avenir"/>
                    <a:ea typeface="Avenir"/>
                    <a:cs typeface="Avenir"/>
                    <a:sym typeface="Avenir"/>
                  </a:rPr>
                  <a:t>Teoria </a:t>
                </a:r>
                <a:r>
                  <a:rPr lang="en-US" sz="1600" b="0" i="1" u="none" strike="noStrike" cap="none">
                    <a:solidFill>
                      <a:srgbClr val="FFFFFF"/>
                    </a:solidFill>
                    <a:latin typeface="Avenir"/>
                    <a:ea typeface="Avenir"/>
                    <a:cs typeface="Avenir"/>
                    <a:sym typeface="Avenir"/>
                  </a:rPr>
                  <a:t>della</a:t>
                </a:r>
                <a:r>
                  <a:rPr lang="en-US" sz="1600" b="0" i="0" u="none" strike="noStrike" cap="none">
                    <a:solidFill>
                      <a:srgbClr val="FFFFFF"/>
                    </a:solidFill>
                    <a:latin typeface="Avenir"/>
                    <a:ea typeface="Avenir"/>
                    <a:cs typeface="Avenir"/>
                    <a:sym typeface="Avenir"/>
                  </a:rPr>
                  <a:t> pratica, ovvero la teoria che si basa su processi osservativo-induttivi che originano una serie di enunciati ricavati da generalizzazioni empiriche </a:t>
                </a:r>
                <a:endParaRPr sz="1400" b="0" i="0" u="none" strike="noStrike" cap="none">
                  <a:solidFill>
                    <a:srgbClr val="000000"/>
                  </a:solidFill>
                  <a:latin typeface="Arial"/>
                  <a:ea typeface="Arial"/>
                  <a:cs typeface="Arial"/>
                  <a:sym typeface="Arial"/>
                </a:endParaRPr>
              </a:p>
            </p:txBody>
          </p:sp>
        </p:grpSp>
        <p:grpSp>
          <p:nvGrpSpPr>
            <p:cNvPr id="170" name="Google Shape;170;p5"/>
            <p:cNvGrpSpPr/>
            <p:nvPr/>
          </p:nvGrpSpPr>
          <p:grpSpPr>
            <a:xfrm>
              <a:off x="1433604" y="4310543"/>
              <a:ext cx="8052806" cy="922669"/>
              <a:chOff x="0" y="0"/>
              <a:chExt cx="8052805" cy="922668"/>
            </a:xfrm>
          </p:grpSpPr>
          <p:sp>
            <p:nvSpPr>
              <p:cNvPr id="171" name="Google Shape;171;p5"/>
              <p:cNvSpPr/>
              <p:nvPr/>
            </p:nvSpPr>
            <p:spPr>
              <a:xfrm>
                <a:off x="0" y="0"/>
                <a:ext cx="8052805" cy="922668"/>
              </a:xfrm>
              <a:prstGeom prst="roundRect">
                <a:avLst>
                  <a:gd name="adj" fmla="val 12765"/>
                </a:avLst>
              </a:prstGeom>
              <a:solidFill>
                <a:schemeClr val="accent3"/>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600"/>
                  <a:buFont typeface="Avenir"/>
                  <a:buNone/>
                </a:pPr>
                <a:endParaRPr sz="1600" b="0" i="0" u="none" strike="noStrike" cap="none">
                  <a:solidFill>
                    <a:srgbClr val="FFFFFF"/>
                  </a:solidFill>
                  <a:latin typeface="Avenir"/>
                  <a:ea typeface="Avenir"/>
                  <a:cs typeface="Avenir"/>
                  <a:sym typeface="Avenir"/>
                </a:endParaRPr>
              </a:p>
            </p:txBody>
          </p:sp>
          <p:sp>
            <p:nvSpPr>
              <p:cNvPr id="172" name="Google Shape;172;p5"/>
              <p:cNvSpPr txBox="1"/>
              <p:nvPr/>
            </p:nvSpPr>
            <p:spPr>
              <a:xfrm>
                <a:off x="35378" y="61651"/>
                <a:ext cx="7883660" cy="693450"/>
              </a:xfrm>
              <a:prstGeom prst="rect">
                <a:avLst/>
              </a:prstGeom>
              <a:noFill/>
              <a:ln>
                <a:noFill/>
              </a:ln>
            </p:spPr>
            <p:txBody>
              <a:bodyPr spcFirstLastPara="1" wrap="square" lIns="60950" tIns="60950" rIns="60950" bIns="60950" anchor="ctr" anchorCtr="0">
                <a:noAutofit/>
              </a:bodyPr>
              <a:lstStyle/>
              <a:p>
                <a:pPr marL="160421" marR="0" lvl="0" indent="-160421" algn="l" rtl="0">
                  <a:lnSpc>
                    <a:spcPct val="90000"/>
                  </a:lnSpc>
                  <a:spcBef>
                    <a:spcPts val="0"/>
                  </a:spcBef>
                  <a:spcAft>
                    <a:spcPts val="0"/>
                  </a:spcAft>
                  <a:buClr>
                    <a:srgbClr val="FFFFFF"/>
                  </a:buClr>
                  <a:buSzPts val="1600"/>
                  <a:buFont typeface="Avenir"/>
                  <a:buChar char="•"/>
                </a:pPr>
                <a:r>
                  <a:rPr lang="en-US" sz="1600" b="0" i="0" u="none" strike="noStrike" cap="none">
                    <a:solidFill>
                      <a:srgbClr val="FFFFFF"/>
                    </a:solidFill>
                    <a:latin typeface="Avenir"/>
                    <a:ea typeface="Avenir"/>
                    <a:cs typeface="Avenir"/>
                    <a:sym typeface="Avenir"/>
                  </a:rPr>
                  <a:t>Teoria </a:t>
                </a:r>
                <a:r>
                  <a:rPr lang="en-US" sz="1600" b="0" i="1" u="none" strike="noStrike" cap="none">
                    <a:solidFill>
                      <a:srgbClr val="FFFFFF"/>
                    </a:solidFill>
                    <a:latin typeface="Avenir"/>
                    <a:ea typeface="Avenir"/>
                    <a:cs typeface="Avenir"/>
                    <a:sym typeface="Avenir"/>
                  </a:rPr>
                  <a:t>per</a:t>
                </a:r>
                <a:r>
                  <a:rPr lang="en-US" sz="1600" b="0" i="0" u="none" strike="noStrike" cap="none">
                    <a:solidFill>
                      <a:srgbClr val="FFFFFF"/>
                    </a:solidFill>
                    <a:latin typeface="Avenir"/>
                    <a:ea typeface="Avenir"/>
                    <a:cs typeface="Avenir"/>
                    <a:sym typeface="Avenir"/>
                  </a:rPr>
                  <a:t> la pratica, ovvero la teoria che permette la costruzione di modelli d’analisi e di intervento per la pratica. </a:t>
                </a:r>
                <a:endParaRPr sz="1400" b="0" i="0" u="none" strike="noStrike" cap="none">
                  <a:solidFill>
                    <a:srgbClr val="000000"/>
                  </a:solidFill>
                  <a:latin typeface="Arial"/>
                  <a:ea typeface="Arial"/>
                  <a:cs typeface="Arial"/>
                  <a:sym typeface="Arial"/>
                </a:endParaRPr>
              </a:p>
            </p:txBody>
          </p:sp>
        </p:grpSp>
        <p:sp>
          <p:nvSpPr>
            <p:cNvPr id="173" name="Google Shape;173;p5"/>
            <p:cNvSpPr/>
            <p:nvPr/>
          </p:nvSpPr>
          <p:spPr>
            <a:xfrm>
              <a:off x="7974706" y="2455212"/>
              <a:ext cx="849718" cy="849718"/>
            </a:xfrm>
            <a:custGeom>
              <a:avLst/>
              <a:gdLst/>
              <a:ahLst/>
              <a:cxnLst/>
              <a:rect l="l" t="t" r="r" b="b"/>
              <a:pathLst>
                <a:path w="21600" h="21600" extrusionOk="0">
                  <a:moveTo>
                    <a:pt x="0" y="11880"/>
                  </a:moveTo>
                  <a:lnTo>
                    <a:pt x="4860" y="11880"/>
                  </a:lnTo>
                  <a:lnTo>
                    <a:pt x="4860" y="0"/>
                  </a:lnTo>
                  <a:lnTo>
                    <a:pt x="16740" y="0"/>
                  </a:lnTo>
                  <a:lnTo>
                    <a:pt x="16740" y="11880"/>
                  </a:lnTo>
                  <a:lnTo>
                    <a:pt x="21600" y="11880"/>
                  </a:lnTo>
                  <a:lnTo>
                    <a:pt x="10800" y="21600"/>
                  </a:lnTo>
                  <a:close/>
                </a:path>
              </a:pathLst>
            </a:custGeom>
            <a:solidFill>
              <a:srgbClr val="D5E2DB">
                <a:alpha val="89411"/>
              </a:srgbClr>
            </a:solidFill>
            <a:ln w="12700" cap="flat" cmpd="sng">
              <a:solidFill>
                <a:srgbClr val="D5E2DB">
                  <a:alpha val="89411"/>
                </a:srgbClr>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venir"/>
                <a:buNone/>
              </a:pPr>
              <a:endParaRPr sz="3600" b="0" i="0" u="none" strike="noStrike" cap="none">
                <a:solidFill>
                  <a:srgbClr val="000000"/>
                </a:solidFill>
                <a:latin typeface="Avenir"/>
                <a:ea typeface="Avenir"/>
                <a:cs typeface="Avenir"/>
                <a:sym typeface="Avenir"/>
              </a:endParaRPr>
            </a:p>
          </p:txBody>
        </p:sp>
        <p:sp>
          <p:nvSpPr>
            <p:cNvPr id="174" name="Google Shape;174;p5"/>
            <p:cNvSpPr/>
            <p:nvPr/>
          </p:nvSpPr>
          <p:spPr>
            <a:xfrm>
              <a:off x="7974706" y="3850168"/>
              <a:ext cx="849718" cy="849718"/>
            </a:xfrm>
            <a:custGeom>
              <a:avLst/>
              <a:gdLst/>
              <a:ahLst/>
              <a:cxnLst/>
              <a:rect l="l" t="t" r="r" b="b"/>
              <a:pathLst>
                <a:path w="21600" h="21600" extrusionOk="0">
                  <a:moveTo>
                    <a:pt x="0" y="11880"/>
                  </a:moveTo>
                  <a:lnTo>
                    <a:pt x="4860" y="11880"/>
                  </a:lnTo>
                  <a:lnTo>
                    <a:pt x="4860" y="0"/>
                  </a:lnTo>
                  <a:lnTo>
                    <a:pt x="16740" y="0"/>
                  </a:lnTo>
                  <a:lnTo>
                    <a:pt x="16740" y="11880"/>
                  </a:lnTo>
                  <a:lnTo>
                    <a:pt x="21600" y="11880"/>
                  </a:lnTo>
                  <a:lnTo>
                    <a:pt x="10800" y="21600"/>
                  </a:lnTo>
                  <a:close/>
                </a:path>
              </a:pathLst>
            </a:custGeom>
            <a:solidFill>
              <a:srgbClr val="D7E2D9">
                <a:alpha val="89411"/>
              </a:srgbClr>
            </a:solidFill>
            <a:ln w="12700" cap="flat" cmpd="sng">
              <a:solidFill>
                <a:srgbClr val="D7E2D9">
                  <a:alpha val="89411"/>
                </a:srgbClr>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venir"/>
                <a:buNone/>
              </a:pPr>
              <a:endParaRPr sz="3600" b="0" i="0" u="none" strike="noStrike" cap="none">
                <a:solidFill>
                  <a:srgbClr val="000000"/>
                </a:solidFill>
                <a:latin typeface="Avenir"/>
                <a:ea typeface="Avenir"/>
                <a:cs typeface="Avenir"/>
                <a:sym typeface="Aveni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842816" y="2063772"/>
            <a:ext cx="10497225" cy="3757845"/>
            <a:chOff x="0" y="0"/>
            <a:chExt cx="10497223" cy="3757843"/>
          </a:xfrm>
        </p:grpSpPr>
        <p:grpSp>
          <p:nvGrpSpPr>
            <p:cNvPr id="180" name="Google Shape;180;p6"/>
            <p:cNvGrpSpPr/>
            <p:nvPr/>
          </p:nvGrpSpPr>
          <p:grpSpPr>
            <a:xfrm>
              <a:off x="0" y="0"/>
              <a:ext cx="2018697" cy="3757843"/>
              <a:chOff x="0" y="0"/>
              <a:chExt cx="2018696" cy="3757842"/>
            </a:xfrm>
          </p:grpSpPr>
          <p:sp>
            <p:nvSpPr>
              <p:cNvPr id="181" name="Google Shape;181;p6"/>
              <p:cNvSpPr/>
              <p:nvPr/>
            </p:nvSpPr>
            <p:spPr>
              <a:xfrm>
                <a:off x="0" y="0"/>
                <a:ext cx="2018696" cy="3757842"/>
              </a:xfrm>
              <a:prstGeom prst="roundRect">
                <a:avLst>
                  <a:gd name="adj" fmla="val 10000"/>
                </a:avLst>
              </a:prstGeom>
              <a:solidFill>
                <a:schemeClr val="accent2"/>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182" name="Google Shape;182;p6"/>
              <p:cNvSpPr txBox="1"/>
              <p:nvPr/>
            </p:nvSpPr>
            <p:spPr>
              <a:xfrm>
                <a:off x="59125" y="1419180"/>
                <a:ext cx="1900446" cy="919481"/>
              </a:xfrm>
              <a:prstGeom prst="rect">
                <a:avLst/>
              </a:prstGeom>
              <a:noFill/>
              <a:ln>
                <a:noFill/>
              </a:ln>
            </p:spPr>
            <p:txBody>
              <a:bodyPr spcFirstLastPara="1" wrap="square" lIns="68575" tIns="68575" rIns="68575" bIns="68575" anchor="ctr" anchorCtr="0">
                <a:spAutoFit/>
              </a:bodyPr>
              <a:lstStyle/>
              <a:p>
                <a:pPr marL="0" marR="0" lvl="0" indent="0" algn="ctr" rtl="0">
                  <a:lnSpc>
                    <a:spcPct val="90000"/>
                  </a:lnSpc>
                  <a:spcBef>
                    <a:spcPts val="0"/>
                  </a:spcBef>
                  <a:spcAft>
                    <a:spcPts val="0"/>
                  </a:spcAft>
                  <a:buClr>
                    <a:srgbClr val="FFFFFF"/>
                  </a:buClr>
                  <a:buSzPts val="1800"/>
                  <a:buFont typeface="Avenir"/>
                  <a:buNone/>
                </a:pPr>
                <a:r>
                  <a:rPr lang="en-US" sz="1800" b="0" i="0" u="none" strike="noStrike" cap="none">
                    <a:solidFill>
                      <a:srgbClr val="FFFFFF"/>
                    </a:solidFill>
                    <a:latin typeface="Avenir"/>
                    <a:ea typeface="Avenir"/>
                    <a:cs typeface="Avenir"/>
                    <a:sym typeface="Avenir"/>
                  </a:rPr>
                  <a:t>Il processo di aiuto nel servizio sociale </a:t>
                </a:r>
                <a:endParaRPr sz="1400" b="0" i="0" u="none" strike="noStrike" cap="none">
                  <a:solidFill>
                    <a:srgbClr val="000000"/>
                  </a:solidFill>
                  <a:latin typeface="Arial"/>
                  <a:ea typeface="Arial"/>
                  <a:cs typeface="Arial"/>
                  <a:sym typeface="Arial"/>
                </a:endParaRPr>
              </a:p>
            </p:txBody>
          </p:sp>
        </p:grpSp>
        <p:sp>
          <p:nvSpPr>
            <p:cNvPr id="183" name="Google Shape;183;p6"/>
            <p:cNvSpPr/>
            <p:nvPr/>
          </p:nvSpPr>
          <p:spPr>
            <a:xfrm>
              <a:off x="2220566" y="1628602"/>
              <a:ext cx="427963" cy="500637"/>
            </a:xfrm>
            <a:prstGeom prst="rightArrow">
              <a:avLst>
                <a:gd name="adj1" fmla="val 60000"/>
                <a:gd name="adj2" fmla="val 50000"/>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grpSp>
          <p:nvGrpSpPr>
            <p:cNvPr id="184" name="Google Shape;184;p6"/>
            <p:cNvGrpSpPr/>
            <p:nvPr/>
          </p:nvGrpSpPr>
          <p:grpSpPr>
            <a:xfrm>
              <a:off x="2826174" y="0"/>
              <a:ext cx="2018698" cy="3757843"/>
              <a:chOff x="0" y="0"/>
              <a:chExt cx="2018696" cy="3757842"/>
            </a:xfrm>
          </p:grpSpPr>
          <p:sp>
            <p:nvSpPr>
              <p:cNvPr id="185" name="Google Shape;185;p6"/>
              <p:cNvSpPr/>
              <p:nvPr/>
            </p:nvSpPr>
            <p:spPr>
              <a:xfrm>
                <a:off x="0" y="0"/>
                <a:ext cx="2018696" cy="3757842"/>
              </a:xfrm>
              <a:prstGeom prst="roundRect">
                <a:avLst>
                  <a:gd name="adj" fmla="val 10000"/>
                </a:avLst>
              </a:prstGeom>
              <a:solidFill>
                <a:schemeClr val="accent3"/>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186" name="Google Shape;186;p6"/>
              <p:cNvSpPr txBox="1"/>
              <p:nvPr/>
            </p:nvSpPr>
            <p:spPr>
              <a:xfrm>
                <a:off x="59126" y="539070"/>
                <a:ext cx="1900445" cy="2679701"/>
              </a:xfrm>
              <a:prstGeom prst="rect">
                <a:avLst/>
              </a:prstGeom>
              <a:noFill/>
              <a:ln>
                <a:noFill/>
              </a:ln>
            </p:spPr>
            <p:txBody>
              <a:bodyPr spcFirstLastPara="1" wrap="square" lIns="68575" tIns="68575" rIns="68575" bIns="68575" anchor="ctr" anchorCtr="0">
                <a:spAutoFit/>
              </a:bodyPr>
              <a:lstStyle/>
              <a:p>
                <a:pPr marL="0" marR="0" lvl="0" indent="0" algn="ctr" rtl="0">
                  <a:lnSpc>
                    <a:spcPct val="90000"/>
                  </a:lnSpc>
                  <a:spcBef>
                    <a:spcPts val="0"/>
                  </a:spcBef>
                  <a:spcAft>
                    <a:spcPts val="0"/>
                  </a:spcAft>
                  <a:buClr>
                    <a:srgbClr val="FFFFFF"/>
                  </a:buClr>
                  <a:buSzPts val="1800"/>
                  <a:buFont typeface="Avenir"/>
                  <a:buNone/>
                </a:pPr>
                <a:r>
                  <a:rPr lang="en-US" sz="1800" b="0" i="0" u="none" strike="noStrike" cap="none">
                    <a:solidFill>
                      <a:srgbClr val="FFFFFF"/>
                    </a:solidFill>
                    <a:latin typeface="Avenir"/>
                    <a:ea typeface="Avenir"/>
                    <a:cs typeface="Avenir"/>
                    <a:sym typeface="Avenir"/>
                  </a:rPr>
                  <a:t>E’ un insieme di azioni, che si susseguono nel tempo con logica, che hanno l’intento di  dare aiuto alle persone prese singolarmente o come gruppo. </a:t>
                </a:r>
                <a:endParaRPr sz="1400" b="0" i="0" u="none" strike="noStrike" cap="none">
                  <a:solidFill>
                    <a:srgbClr val="000000"/>
                  </a:solidFill>
                  <a:latin typeface="Arial"/>
                  <a:ea typeface="Arial"/>
                  <a:cs typeface="Arial"/>
                  <a:sym typeface="Arial"/>
                </a:endParaRPr>
              </a:p>
            </p:txBody>
          </p:sp>
        </p:grpSp>
        <p:sp>
          <p:nvSpPr>
            <p:cNvPr id="187" name="Google Shape;187;p6"/>
            <p:cNvSpPr/>
            <p:nvPr/>
          </p:nvSpPr>
          <p:spPr>
            <a:xfrm>
              <a:off x="5046740" y="1628602"/>
              <a:ext cx="427964" cy="500637"/>
            </a:xfrm>
            <a:prstGeom prst="rightArrow">
              <a:avLst>
                <a:gd name="adj1" fmla="val 60000"/>
                <a:gd name="adj2" fmla="val 50000"/>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grpSp>
          <p:nvGrpSpPr>
            <p:cNvPr id="188" name="Google Shape;188;p6"/>
            <p:cNvGrpSpPr/>
            <p:nvPr/>
          </p:nvGrpSpPr>
          <p:grpSpPr>
            <a:xfrm>
              <a:off x="5652349" y="0"/>
              <a:ext cx="2018698" cy="3757843"/>
              <a:chOff x="0" y="0"/>
              <a:chExt cx="2018696" cy="3757842"/>
            </a:xfrm>
          </p:grpSpPr>
          <p:sp>
            <p:nvSpPr>
              <p:cNvPr id="189" name="Google Shape;189;p6"/>
              <p:cNvSpPr/>
              <p:nvPr/>
            </p:nvSpPr>
            <p:spPr>
              <a:xfrm>
                <a:off x="0" y="0"/>
                <a:ext cx="2018696" cy="3757842"/>
              </a:xfrm>
              <a:prstGeom prst="roundRect">
                <a:avLst>
                  <a:gd name="adj" fmla="val 10000"/>
                </a:avLst>
              </a:prstGeom>
              <a:solidFill>
                <a:schemeClr val="accent4"/>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190" name="Google Shape;190;p6"/>
              <p:cNvSpPr txBox="1"/>
              <p:nvPr/>
            </p:nvSpPr>
            <p:spPr>
              <a:xfrm>
                <a:off x="59125" y="149688"/>
                <a:ext cx="1900446" cy="3458465"/>
              </a:xfrm>
              <a:prstGeom prst="rect">
                <a:avLst/>
              </a:prstGeom>
              <a:noFill/>
              <a:ln>
                <a:noFill/>
              </a:ln>
            </p:spPr>
            <p:txBody>
              <a:bodyPr spcFirstLastPara="1" wrap="square" lIns="68575" tIns="68575" rIns="68575" bIns="68575" anchor="ctr" anchorCtr="0">
                <a:spAutoFit/>
              </a:bodyPr>
              <a:lstStyle/>
              <a:p>
                <a:pPr marL="228600" marR="0" lvl="0" indent="-228600" algn="l" rtl="0">
                  <a:lnSpc>
                    <a:spcPct val="90000"/>
                  </a:lnSpc>
                  <a:spcBef>
                    <a:spcPts val="0"/>
                  </a:spcBef>
                  <a:spcAft>
                    <a:spcPts val="0"/>
                  </a:spcAft>
                  <a:buClr>
                    <a:srgbClr val="FFFFFF"/>
                  </a:buClr>
                  <a:buSzPts val="1300"/>
                  <a:buFont typeface="Avenir"/>
                  <a:buChar char="•"/>
                </a:pPr>
                <a:r>
                  <a:rPr lang="en-US" sz="1300" b="0" i="0" u="none" strike="noStrike" cap="none">
                    <a:solidFill>
                      <a:srgbClr val="FFFFFF"/>
                    </a:solidFill>
                    <a:latin typeface="Avenir"/>
                    <a:ea typeface="Avenir"/>
                    <a:cs typeface="Avenir"/>
                    <a:sym typeface="Avenir"/>
                  </a:rPr>
                  <a:t>Si attiva a partire da bisogni individuali e/o collettivi.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700"/>
                  </a:spcBef>
                  <a:spcAft>
                    <a:spcPts val="0"/>
                  </a:spcAft>
                  <a:buClr>
                    <a:srgbClr val="FFFFFF"/>
                  </a:buClr>
                  <a:buSzPts val="1300"/>
                  <a:buFont typeface="Avenir"/>
                  <a:buChar char="•"/>
                </a:pPr>
                <a:r>
                  <a:rPr lang="en-US" sz="1300" b="0" i="0" u="none" strike="noStrike" cap="none">
                    <a:solidFill>
                      <a:srgbClr val="FFFFFF"/>
                    </a:solidFill>
                    <a:latin typeface="Avenir"/>
                    <a:ea typeface="Avenir"/>
                    <a:cs typeface="Avenir"/>
                    <a:sym typeface="Avenir"/>
                  </a:rPr>
                  <a:t>Si struttura attraverso un adeguato uso della relazione interpersonale e professionale nei confronti dell’utenza.</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700"/>
                  </a:spcBef>
                  <a:spcAft>
                    <a:spcPts val="0"/>
                  </a:spcAft>
                  <a:buClr>
                    <a:srgbClr val="FFFFFF"/>
                  </a:buClr>
                  <a:buSzPts val="1300"/>
                  <a:buFont typeface="Avenir"/>
                  <a:buChar char="•"/>
                </a:pPr>
                <a:r>
                  <a:rPr lang="en-US" sz="1300" b="0" i="0" u="none" strike="noStrike" cap="none">
                    <a:solidFill>
                      <a:srgbClr val="FFFFFF"/>
                    </a:solidFill>
                    <a:latin typeface="Avenir"/>
                    <a:ea typeface="Avenir"/>
                    <a:cs typeface="Avenir"/>
                    <a:sym typeface="Avenir"/>
                  </a:rPr>
                  <a:t>L’a.s costruisce il processo di aiuto all’interno del contesto normativo e organizzativo delle strutture pubbliche e private.</a:t>
                </a:r>
                <a:endParaRPr sz="1400" b="0" i="0" u="none" strike="noStrike" cap="none">
                  <a:solidFill>
                    <a:srgbClr val="000000"/>
                  </a:solidFill>
                  <a:latin typeface="Arial"/>
                  <a:ea typeface="Arial"/>
                  <a:cs typeface="Arial"/>
                  <a:sym typeface="Arial"/>
                </a:endParaRPr>
              </a:p>
            </p:txBody>
          </p:sp>
        </p:grpSp>
        <p:sp>
          <p:nvSpPr>
            <p:cNvPr id="191" name="Google Shape;191;p6"/>
            <p:cNvSpPr/>
            <p:nvPr/>
          </p:nvSpPr>
          <p:spPr>
            <a:xfrm>
              <a:off x="7872916" y="1628602"/>
              <a:ext cx="427964" cy="500637"/>
            </a:xfrm>
            <a:prstGeom prst="rightArrow">
              <a:avLst>
                <a:gd name="adj1" fmla="val 60000"/>
                <a:gd name="adj2" fmla="val 50000"/>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grpSp>
          <p:nvGrpSpPr>
            <p:cNvPr id="192" name="Google Shape;192;p6"/>
            <p:cNvGrpSpPr/>
            <p:nvPr/>
          </p:nvGrpSpPr>
          <p:grpSpPr>
            <a:xfrm>
              <a:off x="8478525" y="0"/>
              <a:ext cx="2018698" cy="3757843"/>
              <a:chOff x="0" y="0"/>
              <a:chExt cx="2018696" cy="3757842"/>
            </a:xfrm>
          </p:grpSpPr>
          <p:sp>
            <p:nvSpPr>
              <p:cNvPr id="193" name="Google Shape;193;p6"/>
              <p:cNvSpPr/>
              <p:nvPr/>
            </p:nvSpPr>
            <p:spPr>
              <a:xfrm>
                <a:off x="0" y="0"/>
                <a:ext cx="2018696" cy="3757842"/>
              </a:xfrm>
              <a:prstGeom prst="roundRect">
                <a:avLst>
                  <a:gd name="adj" fmla="val 10000"/>
                </a:avLst>
              </a:prstGeom>
              <a:solidFill>
                <a:schemeClr val="accent5"/>
              </a:solid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FFFFFF"/>
                  </a:buClr>
                  <a:buSzPts val="1200"/>
                  <a:buFont typeface="Avenir"/>
                  <a:buNone/>
                </a:pPr>
                <a:endParaRPr sz="1200" b="0" i="0" u="none" strike="noStrike" cap="none">
                  <a:solidFill>
                    <a:srgbClr val="FFFFFF"/>
                  </a:solidFill>
                  <a:latin typeface="Avenir"/>
                  <a:ea typeface="Avenir"/>
                  <a:cs typeface="Avenir"/>
                  <a:sym typeface="Avenir"/>
                </a:endParaRPr>
              </a:p>
            </p:txBody>
          </p:sp>
          <p:sp>
            <p:nvSpPr>
              <p:cNvPr id="194" name="Google Shape;194;p6"/>
              <p:cNvSpPr txBox="1"/>
              <p:nvPr/>
            </p:nvSpPr>
            <p:spPr>
              <a:xfrm>
                <a:off x="59125" y="59125"/>
                <a:ext cx="1900445" cy="3534411"/>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FFFFFF"/>
                  </a:buClr>
                  <a:buSzPts val="1300"/>
                  <a:buFont typeface="Avenir"/>
                  <a:buNone/>
                </a:pPr>
                <a:r>
                  <a:rPr lang="en-US" sz="1300" b="0" i="0" u="none" strike="noStrike" cap="none">
                    <a:solidFill>
                      <a:srgbClr val="FFFFFF"/>
                    </a:solidFill>
                    <a:latin typeface="Avenir"/>
                    <a:ea typeface="Avenir"/>
                    <a:cs typeface="Avenir"/>
                    <a:sym typeface="Avenir"/>
                  </a:rPr>
                  <a:t>I soggetti coinvolti nel processo di aiuto sono: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00"/>
                  </a:spcBef>
                  <a:spcAft>
                    <a:spcPts val="0"/>
                  </a:spcAft>
                  <a:buClr>
                    <a:srgbClr val="FFFFFF"/>
                  </a:buClr>
                  <a:buSzPts val="1200"/>
                  <a:buFont typeface="Arial"/>
                  <a:buChar char="•"/>
                </a:pPr>
                <a:r>
                  <a:rPr lang="en-US" sz="1200" b="0" i="0" u="none" strike="noStrike" cap="none">
                    <a:solidFill>
                      <a:srgbClr val="FFFFFF"/>
                    </a:solidFill>
                    <a:latin typeface="Avenir"/>
                    <a:ea typeface="Avenir"/>
                    <a:cs typeface="Avenir"/>
                    <a:sym typeface="Avenir"/>
                  </a:rPr>
                  <a:t>La persona che pone il problema e chiede l’intervento.</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00"/>
                  </a:spcBef>
                  <a:spcAft>
                    <a:spcPts val="0"/>
                  </a:spcAft>
                  <a:buClr>
                    <a:srgbClr val="FFFFFF"/>
                  </a:buClr>
                  <a:buSzPts val="1200"/>
                  <a:buFont typeface="Arial"/>
                  <a:buChar char="•"/>
                </a:pPr>
                <a:r>
                  <a:rPr lang="en-US" sz="1200" b="0" i="0" u="none" strike="noStrike" cap="none">
                    <a:solidFill>
                      <a:srgbClr val="FFFFFF"/>
                    </a:solidFill>
                    <a:latin typeface="Avenir"/>
                    <a:ea typeface="Avenir"/>
                    <a:cs typeface="Avenir"/>
                    <a:sym typeface="Avenir"/>
                  </a:rPr>
                  <a:t>L’assistente sociale che accoglie, ascolta, attiva le risorse.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00"/>
                  </a:spcBef>
                  <a:spcAft>
                    <a:spcPts val="0"/>
                  </a:spcAft>
                  <a:buClr>
                    <a:srgbClr val="FFFFFF"/>
                  </a:buClr>
                  <a:buSzPts val="1200"/>
                  <a:buFont typeface="Arial"/>
                  <a:buChar char="•"/>
                </a:pPr>
                <a:r>
                  <a:rPr lang="en-US" sz="1200" b="0" i="0" u="none" strike="noStrike" cap="none">
                    <a:solidFill>
                      <a:srgbClr val="FFFFFF"/>
                    </a:solidFill>
                    <a:latin typeface="Avenir"/>
                    <a:ea typeface="Avenir"/>
                    <a:cs typeface="Avenir"/>
                    <a:sym typeface="Avenir"/>
                  </a:rPr>
                  <a:t>Il servizio sociale che mette a disposizione le risorse.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00"/>
                  </a:spcBef>
                  <a:spcAft>
                    <a:spcPts val="0"/>
                  </a:spcAft>
                  <a:buClr>
                    <a:srgbClr val="FFFFFF"/>
                  </a:buClr>
                  <a:buSzPts val="1200"/>
                  <a:buFont typeface="Arial"/>
                  <a:buChar char="•"/>
                </a:pPr>
                <a:r>
                  <a:rPr lang="en-US" sz="1200" b="0" i="0" u="none" strike="noStrike" cap="none">
                    <a:solidFill>
                      <a:srgbClr val="FFFFFF"/>
                    </a:solidFill>
                    <a:latin typeface="Avenir"/>
                    <a:ea typeface="Avenir"/>
                    <a:cs typeface="Avenir"/>
                    <a:sym typeface="Avenir"/>
                  </a:rPr>
                  <a:t>Le persone significative nell’ambiente di vita della persona.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00"/>
                  </a:spcBef>
                  <a:spcAft>
                    <a:spcPts val="0"/>
                  </a:spcAft>
                  <a:buClr>
                    <a:srgbClr val="FFFFFF"/>
                  </a:buClr>
                  <a:buSzPts val="1200"/>
                  <a:buFont typeface="Arial"/>
                  <a:buChar char="•"/>
                </a:pPr>
                <a:r>
                  <a:rPr lang="en-US" sz="1200" b="0" i="0" u="none" strike="noStrike" cap="none">
                    <a:solidFill>
                      <a:srgbClr val="FFFFFF"/>
                    </a:solidFill>
                    <a:latin typeface="Avenir"/>
                    <a:ea typeface="Avenir"/>
                    <a:cs typeface="Avenir"/>
                    <a:sym typeface="Avenir"/>
                  </a:rPr>
                  <a:t>La comunità che legittima il mandato dell’assistente sociale, che  offre le risorse dell’associazionismo e del mondo cooperativo. </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idx="4294967295"/>
          </p:nvPr>
        </p:nvSpPr>
        <p:spPr>
          <a:xfrm>
            <a:off x="284801" y="278173"/>
            <a:ext cx="8329500" cy="62214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0000"/>
              </a:buClr>
              <a:buSzPts val="1600"/>
              <a:buFont typeface="Avenir"/>
              <a:buNone/>
            </a:pPr>
            <a:r>
              <a:rPr lang="en-US" sz="1400" b="1" i="1"/>
              <a:t>L’analisi della situazione: </a:t>
            </a:r>
            <a:r>
              <a:rPr lang="en-US" sz="1400" b="0" i="0"/>
              <a:t>è la prima fase che contiene due significativi momenti:</a:t>
            </a:r>
            <a:endParaRPr sz="1400" b="0" i="0"/>
          </a:p>
          <a:p>
            <a:pPr marL="0" lvl="0" indent="0" algn="l" rtl="0">
              <a:lnSpc>
                <a:spcPct val="90000"/>
              </a:lnSpc>
              <a:spcBef>
                <a:spcPts val="0"/>
              </a:spcBef>
              <a:spcAft>
                <a:spcPts val="0"/>
              </a:spcAft>
              <a:buClr>
                <a:srgbClr val="000000"/>
              </a:buClr>
              <a:buSzPts val="1600"/>
              <a:buFont typeface="Avenir"/>
              <a:buNone/>
            </a:pPr>
            <a:r>
              <a:rPr lang="en-US" sz="1400" b="0" i="0"/>
              <a:t/>
            </a:r>
            <a:br>
              <a:rPr lang="en-US" sz="1400" b="0" i="0"/>
            </a:br>
            <a:r>
              <a:rPr lang="en-US" sz="1400" b="0" i="0"/>
              <a:t>1. </a:t>
            </a:r>
            <a:r>
              <a:rPr lang="en-US" sz="1400" b="1" i="0"/>
              <a:t>Il primo contatto</a:t>
            </a:r>
            <a:r>
              <a:rPr lang="en-US" sz="1400" b="0" i="0"/>
              <a:t>: accoglienza della richiesta e l'analisi del problema esposto (si raccolgono informazioni per aprire la cartella e si decodifica la domanda attraverso l’utilizzo di strumenti quali il genogramma e l’ecomappa.</a:t>
            </a:r>
            <a:endParaRPr sz="1400" b="0" i="0"/>
          </a:p>
          <a:p>
            <a:pPr marL="0" lvl="0" indent="0" algn="l" rtl="0">
              <a:lnSpc>
                <a:spcPct val="90000"/>
              </a:lnSpc>
              <a:spcBef>
                <a:spcPts val="0"/>
              </a:spcBef>
              <a:spcAft>
                <a:spcPts val="0"/>
              </a:spcAft>
              <a:buClr>
                <a:srgbClr val="000000"/>
              </a:buClr>
              <a:buSzPts val="1600"/>
              <a:buFont typeface="Avenir"/>
              <a:buNone/>
            </a:pPr>
            <a:r>
              <a:rPr lang="en-US" sz="1400" b="0" i="0"/>
              <a:t/>
            </a:r>
            <a:br>
              <a:rPr lang="en-US" sz="1400" b="0" i="0"/>
            </a:br>
            <a:r>
              <a:rPr lang="en-US" sz="1400" b="0" i="0"/>
              <a:t>2. </a:t>
            </a:r>
            <a:r>
              <a:rPr lang="en-US" sz="1400" b="1" i="0"/>
              <a:t>Il primo colloquio</a:t>
            </a:r>
            <a:r>
              <a:rPr lang="en-US" sz="1400" b="0" i="0"/>
              <a:t>: a.s ascolta in modo attivo la persona, raccogliendo elementi sulla situazione personale e familiare identificando i bisogni e le risorse presenti e attivabili.  </a:t>
            </a:r>
            <a:br>
              <a:rPr lang="en-US" sz="1400" b="0" i="0"/>
            </a:br>
            <a:r>
              <a:rPr lang="en-US" sz="1400" b="0" i="0"/>
              <a:t/>
            </a:r>
            <a:br>
              <a:rPr lang="en-US" sz="1400" b="0" i="0"/>
            </a:br>
            <a:r>
              <a:rPr lang="en-US" sz="1400" i="0"/>
              <a:t>. </a:t>
            </a:r>
            <a:r>
              <a:rPr lang="en-US" sz="1400" b="1" i="1"/>
              <a:t>La valutazione</a:t>
            </a:r>
            <a:r>
              <a:rPr lang="en-US" sz="1400" b="0"/>
              <a:t>: </a:t>
            </a:r>
            <a:r>
              <a:rPr lang="en-US" sz="1400" b="0" i="0"/>
              <a:t>si collegano le informazioni raccolte, si analizzano le soluzioni già tentate e si formulano ipotesi di funzionamento del nucleo familiare all’interno del contesto di vita e le ipotesi di miglioramento possibile.</a:t>
            </a:r>
            <a:br>
              <a:rPr lang="en-US" sz="1400" b="0" i="0"/>
            </a:br>
            <a:r>
              <a:rPr lang="en-US" sz="1400" b="0" i="0"/>
              <a:t/>
            </a:r>
            <a:br>
              <a:rPr lang="en-US" sz="1400" b="0" i="0"/>
            </a:br>
            <a:r>
              <a:rPr lang="en-US" sz="1400" i="0"/>
              <a:t>. </a:t>
            </a:r>
            <a:r>
              <a:rPr lang="en-US" sz="1400" b="1" i="1"/>
              <a:t>Progettazione dell’intervento</a:t>
            </a:r>
            <a:r>
              <a:rPr lang="en-US" sz="1400" b="0"/>
              <a:t>: </a:t>
            </a:r>
            <a:r>
              <a:rPr lang="en-US" sz="1400" b="0" i="0"/>
              <a:t>prevede lo sviluppo del progetto declinando gli obiettivi, soggetti coinvolti nel processo di aiuto.</a:t>
            </a:r>
            <a:br>
              <a:rPr lang="en-US" sz="1400" b="0" i="0"/>
            </a:br>
            <a:endParaRPr sz="1400" b="0" i="0"/>
          </a:p>
          <a:p>
            <a:pPr marL="0" lvl="0" indent="0" algn="l" rtl="0">
              <a:lnSpc>
                <a:spcPct val="90000"/>
              </a:lnSpc>
              <a:spcBef>
                <a:spcPts val="0"/>
              </a:spcBef>
              <a:spcAft>
                <a:spcPts val="0"/>
              </a:spcAft>
              <a:buClr>
                <a:srgbClr val="000000"/>
              </a:buClr>
              <a:buSzPts val="1600"/>
              <a:buFont typeface="Avenir"/>
              <a:buNone/>
            </a:pPr>
            <a:r>
              <a:rPr lang="en-US" i="0"/>
              <a:t>.</a:t>
            </a:r>
            <a:r>
              <a:rPr lang="en-US" sz="1400" i="0"/>
              <a:t> </a:t>
            </a:r>
            <a:r>
              <a:rPr lang="en-US" sz="1400" b="1" i="1"/>
              <a:t>Contratto</a:t>
            </a:r>
            <a:r>
              <a:rPr lang="en-US" sz="1400" b="0" i="0"/>
              <a:t>: chiarifica l’impegno reciproco tra l’a.s e il cittadino/utente, nel contratto viene descritto in modo chiaro il progetto e le strategie che si intende attuare. Viene firmato da entrambe le parti.</a:t>
            </a:r>
            <a:br>
              <a:rPr lang="en-US" sz="1400" b="0" i="0"/>
            </a:br>
            <a:endParaRPr sz="1400" b="0" i="0"/>
          </a:p>
          <a:p>
            <a:pPr marL="0" lvl="0" indent="0" algn="l" rtl="0">
              <a:lnSpc>
                <a:spcPct val="90000"/>
              </a:lnSpc>
              <a:spcBef>
                <a:spcPts val="0"/>
              </a:spcBef>
              <a:spcAft>
                <a:spcPts val="0"/>
              </a:spcAft>
              <a:buClr>
                <a:srgbClr val="000000"/>
              </a:buClr>
              <a:buSzPts val="1600"/>
              <a:buFont typeface="Avenir"/>
              <a:buNone/>
            </a:pPr>
            <a:r>
              <a:rPr lang="en-US" sz="1400" b="0" i="0"/>
              <a:t>. </a:t>
            </a:r>
            <a:r>
              <a:rPr lang="en-US" sz="1400" b="1" i="1"/>
              <a:t>L’attivazione del progetto</a:t>
            </a:r>
            <a:r>
              <a:rPr lang="en-US" sz="1400" b="0"/>
              <a:t>: </a:t>
            </a:r>
            <a:r>
              <a:rPr lang="en-US" sz="1400" b="0" i="0"/>
              <a:t>ossia i colloqui </a:t>
            </a:r>
            <a:r>
              <a:rPr lang="en-US" sz="1400" b="0"/>
              <a:t>in itinere, </a:t>
            </a:r>
            <a:r>
              <a:rPr lang="en-US" sz="1400" b="0" i="0"/>
              <a:t>le visite domiciliari, l’osservazione diretta periodica, rimodulazione del progetto di aiuto in caso di necessità. Vi è l’attivazione di incontri di gruppo, gruppi di lavoro.</a:t>
            </a:r>
            <a:br>
              <a:rPr lang="en-US" sz="1400" b="0" i="0"/>
            </a:br>
            <a:r>
              <a:rPr lang="en-US" sz="1400" b="0" i="0"/>
              <a:t/>
            </a:r>
            <a:br>
              <a:rPr lang="en-US" sz="1400" b="0" i="0"/>
            </a:br>
            <a:r>
              <a:rPr lang="en-US" sz="1400" b="1" i="1"/>
              <a:t>. La valutazione e la verifica del processo</a:t>
            </a:r>
            <a:r>
              <a:rPr lang="en-US" sz="1400" b="0" i="0"/>
              <a:t>: prevede l’analisi dei risultati raggiunti durante il processo di aiuto, a partire da dagli indicatori predeterminati.</a:t>
            </a:r>
            <a:br>
              <a:rPr lang="en-US" sz="1400" b="0" i="0"/>
            </a:br>
            <a:r>
              <a:rPr lang="en-US" sz="1400" b="0" i="0"/>
              <a:t/>
            </a:r>
            <a:br>
              <a:rPr lang="en-US" sz="1400" b="0" i="0"/>
            </a:br>
            <a:r>
              <a:rPr lang="en-US" sz="1400" b="0" i="0"/>
              <a:t>. </a:t>
            </a:r>
            <a:r>
              <a:rPr lang="en-US" sz="1400" b="1" i="1"/>
              <a:t>La conclusione</a:t>
            </a:r>
            <a:r>
              <a:rPr lang="en-US" sz="1400" b="0" i="0"/>
              <a:t>: si verifica l’efficacia del percorso di aiuto insieme alle persone coinvolte (outcome); può prevedere un nuovo contratto per nuovi obiettivi.</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title" idx="4294967295"/>
          </p:nvPr>
        </p:nvSpPr>
        <p:spPr>
          <a:xfrm>
            <a:off x="5499501" y="214124"/>
            <a:ext cx="6501900" cy="6416700"/>
          </a:xfrm>
          <a:prstGeom prst="rect">
            <a:avLst/>
          </a:prstGeom>
          <a:noFill/>
          <a:ln>
            <a:noFill/>
          </a:ln>
        </p:spPr>
        <p:txBody>
          <a:bodyPr spcFirstLastPara="1" wrap="square" lIns="45700" tIns="45700" rIns="45700" bIns="45700" anchor="b" anchorCtr="0">
            <a:normAutofit/>
          </a:bodyPr>
          <a:lstStyle/>
          <a:p>
            <a:pPr marL="0" lvl="0" indent="0" algn="l" rtl="0">
              <a:lnSpc>
                <a:spcPct val="90000"/>
              </a:lnSpc>
              <a:spcBef>
                <a:spcPts val="0"/>
              </a:spcBef>
              <a:spcAft>
                <a:spcPts val="0"/>
              </a:spcAft>
              <a:buClr>
                <a:srgbClr val="000000"/>
              </a:buClr>
              <a:buSzPts val="1357"/>
              <a:buFont typeface="Avenir"/>
              <a:buNone/>
            </a:pPr>
            <a:r>
              <a:rPr lang="en-US" sz="1600" b="1"/>
              <a:t>L’incontro</a:t>
            </a:r>
            <a:r>
              <a:rPr lang="en-US" sz="1400" b="1"/>
              <a:t/>
            </a:r>
            <a:br>
              <a:rPr lang="en-US" sz="1400" b="1"/>
            </a:br>
            <a:r>
              <a:rPr lang="en-US" sz="1400" b="1"/>
              <a:t/>
            </a:r>
            <a:br>
              <a:rPr lang="en-US" sz="1400" b="1"/>
            </a:br>
            <a:r>
              <a:rPr lang="en-US" sz="1300" b="0"/>
              <a:t>L’assistente sociale deve costruire una relazione </a:t>
            </a:r>
            <a:r>
              <a:rPr lang="en-US" sz="1300" b="0" i="1"/>
              <a:t>significativa</a:t>
            </a:r>
            <a:r>
              <a:rPr lang="en-US" sz="1300" b="0"/>
              <a:t>, non basta un approccio empatico. La comunicazione verbale e non verbale dell’a.s deve essere congruente. Gli As che lavorano degli sportelli sociali, sono il primo contatto con il cittadino/utente anche se inseriti in équipe di accoglienza, che si occupano delle nuove prese in carico brevi e delle emergenze. </a:t>
            </a:r>
            <a:endParaRPr sz="1300" b="0"/>
          </a:p>
          <a:p>
            <a:pPr marL="0" lvl="0" indent="0" algn="l" rtl="0">
              <a:lnSpc>
                <a:spcPct val="90000"/>
              </a:lnSpc>
              <a:spcBef>
                <a:spcPts val="0"/>
              </a:spcBef>
              <a:spcAft>
                <a:spcPts val="0"/>
              </a:spcAft>
              <a:buClr>
                <a:srgbClr val="000000"/>
              </a:buClr>
              <a:buSzPts val="1300"/>
              <a:buFont typeface="Avenir"/>
              <a:buNone/>
            </a:pPr>
            <a:r>
              <a:rPr lang="en-US" sz="1300" b="0"/>
              <a:t>Lo sportello sociale è il punto d’accesso ai servizi sociali, ha la funzione di segreteria di territorio si occupa di:</a:t>
            </a:r>
            <a:br>
              <a:rPr lang="en-US" sz="1300" b="0"/>
            </a:br>
            <a:r>
              <a:rPr lang="en-US" sz="1300" b="0"/>
              <a:t/>
            </a:r>
            <a:br>
              <a:rPr lang="en-US" sz="1300" b="0"/>
            </a:br>
            <a:r>
              <a:rPr lang="en-US" sz="1300" b="0"/>
              <a:t>A) Accoglienza di tutti i nuovi soggetti, l’operatore di sportello informa il cittadino di tutte le risorse presenti sul territorio attivabili per la sua problematica. </a:t>
            </a:r>
            <a:br>
              <a:rPr lang="en-US" sz="1300" b="0"/>
            </a:br>
            <a:r>
              <a:rPr lang="en-US" sz="1300" b="0"/>
              <a:t/>
            </a:r>
            <a:br>
              <a:rPr lang="en-US" sz="1300" b="0"/>
            </a:br>
            <a:r>
              <a:rPr lang="en-US" sz="1300" b="0"/>
              <a:t>B) Accoglienza di tutte le persone che esprimono una fragilità/vulnerabilità. Si rivolge a persone e nuclei che hanno già un appuntamento con l’assistente sociale, o che lo richiedono nuovamente in quanto già in carico al servizio sociale di quella sede territoriale.</a:t>
            </a:r>
            <a:br>
              <a:rPr lang="en-US" sz="1300" b="0"/>
            </a:br>
            <a:r>
              <a:rPr lang="en-US" sz="1300" b="0"/>
              <a:t> </a:t>
            </a:r>
            <a:br>
              <a:rPr lang="en-US" sz="1300" b="0"/>
            </a:br>
            <a:r>
              <a:rPr lang="en-US" sz="1300" b="0"/>
              <a:t>C) Attivazione </a:t>
            </a:r>
            <a:endParaRPr sz="1300" b="0"/>
          </a:p>
          <a:p>
            <a:pPr marL="0" lvl="0" indent="0" algn="l" rtl="0">
              <a:lnSpc>
                <a:spcPct val="90000"/>
              </a:lnSpc>
              <a:spcBef>
                <a:spcPts val="0"/>
              </a:spcBef>
              <a:spcAft>
                <a:spcPts val="0"/>
              </a:spcAft>
              <a:buClr>
                <a:srgbClr val="000000"/>
              </a:buClr>
              <a:buSzPts val="1300"/>
              <a:buFont typeface="Avenir"/>
              <a:buNone/>
            </a:pPr>
            <a:r>
              <a:rPr lang="en-US" sz="1300" b="0"/>
              <a:t>L’operatore deve essere in grado se la domanda necessità di approfondimento, di individuare situazioni particolari di disagio. L’operatore copia la domanda inserendo i dati anagrafici nella cartella con item preordinati, la burocratizzazione permette di mantenere l’equità negli interventi. La presa in carico leggera (max 3-6 mesi) favorisce l’individuazione del bisogno e delle </a:t>
            </a:r>
            <a:r>
              <a:rPr lang="en-US" sz="1300"/>
              <a:t>riso</a:t>
            </a:r>
            <a:r>
              <a:rPr lang="en-US" sz="1300" b="0"/>
              <a:t>rse esistenti della persona e del contesto in cui vive. </a:t>
            </a:r>
            <a:endParaRPr sz="1300" b="0"/>
          </a:p>
          <a:p>
            <a:pPr marL="0" lvl="0" indent="0" algn="l" rtl="0">
              <a:lnSpc>
                <a:spcPct val="90000"/>
              </a:lnSpc>
              <a:spcBef>
                <a:spcPts val="0"/>
              </a:spcBef>
              <a:spcAft>
                <a:spcPts val="0"/>
              </a:spcAft>
              <a:buClr>
                <a:srgbClr val="000000"/>
              </a:buClr>
              <a:buSzPts val="5400"/>
              <a:buFont typeface="Avenir"/>
              <a:buNone/>
            </a:pPr>
            <a:endParaRPr sz="1300" b="0"/>
          </a:p>
          <a:p>
            <a:pPr marL="0" lvl="0" indent="0" algn="l" rtl="0">
              <a:lnSpc>
                <a:spcPct val="90000"/>
              </a:lnSpc>
              <a:spcBef>
                <a:spcPts val="0"/>
              </a:spcBef>
              <a:spcAft>
                <a:spcPts val="0"/>
              </a:spcAft>
              <a:buClr>
                <a:srgbClr val="000000"/>
              </a:buClr>
              <a:buSzPts val="1300"/>
              <a:buFont typeface="Avenir"/>
              <a:buNone/>
            </a:pPr>
            <a:r>
              <a:rPr lang="en-US" sz="1300" b="0"/>
              <a:t>D) L’area dell’accoglienza inoltre si occupa dello sviluppo del lavoro di comunità, tesse le reti di collaborazione partecipando direttamente alla vita comunitaria. Queste azioni sono indispensabili per evitare l’assistenzialismo e favorire l’azione di responsabilizzazione della collettività sulle tematiche sociali.</a:t>
            </a:r>
            <a:endParaRPr sz="1300"/>
          </a:p>
        </p:txBody>
      </p:sp>
      <p:pic>
        <p:nvPicPr>
          <p:cNvPr id="205" name="Google Shape;205;p8" descr="Graphic 5"/>
          <p:cNvPicPr preferRelativeResize="0"/>
          <p:nvPr/>
        </p:nvPicPr>
        <p:blipFill rotWithShape="1">
          <a:blip r:embed="rId3">
            <a:alphaModFix/>
          </a:blip>
          <a:srcRect/>
          <a:stretch/>
        </p:blipFill>
        <p:spPr>
          <a:xfrm>
            <a:off x="1116682" y="625682"/>
            <a:ext cx="4626894" cy="5132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9"/>
          <p:cNvGrpSpPr/>
          <p:nvPr/>
        </p:nvGrpSpPr>
        <p:grpSpPr>
          <a:xfrm>
            <a:off x="1101089" y="2180411"/>
            <a:ext cx="10061251" cy="4063528"/>
            <a:chOff x="0" y="-1"/>
            <a:chExt cx="10061247" cy="4063526"/>
          </a:xfrm>
        </p:grpSpPr>
        <p:grpSp>
          <p:nvGrpSpPr>
            <p:cNvPr id="211" name="Google Shape;211;p9"/>
            <p:cNvGrpSpPr/>
            <p:nvPr/>
          </p:nvGrpSpPr>
          <p:grpSpPr>
            <a:xfrm>
              <a:off x="0" y="-1"/>
              <a:ext cx="3121819" cy="1883412"/>
              <a:chOff x="0" y="0"/>
              <a:chExt cx="3121818" cy="1883410"/>
            </a:xfrm>
          </p:grpSpPr>
          <p:sp>
            <p:nvSpPr>
              <p:cNvPr id="212" name="Google Shape;212;p9"/>
              <p:cNvSpPr/>
              <p:nvPr/>
            </p:nvSpPr>
            <p:spPr>
              <a:xfrm>
                <a:off x="0" y="5159"/>
                <a:ext cx="3121818" cy="1873092"/>
              </a:xfrm>
              <a:prstGeom prst="rect">
                <a:avLst/>
              </a:prstGeom>
              <a:solidFill>
                <a:schemeClr val="accent2"/>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600"/>
                  <a:buFont typeface="Avenir"/>
                  <a:buNone/>
                </a:pPr>
                <a:endParaRPr sz="1600" b="0" i="0" u="none" strike="noStrike" cap="none">
                  <a:solidFill>
                    <a:srgbClr val="FFFFFF"/>
                  </a:solidFill>
                  <a:latin typeface="Avenir"/>
                  <a:ea typeface="Avenir"/>
                  <a:cs typeface="Avenir"/>
                  <a:sym typeface="Avenir"/>
                </a:endParaRPr>
              </a:p>
            </p:txBody>
          </p:sp>
          <p:sp>
            <p:nvSpPr>
              <p:cNvPr id="213" name="Google Shape;213;p9"/>
              <p:cNvSpPr txBox="1"/>
              <p:nvPr/>
            </p:nvSpPr>
            <p:spPr>
              <a:xfrm>
                <a:off x="0" y="0"/>
                <a:ext cx="3121818" cy="1883410"/>
              </a:xfrm>
              <a:prstGeom prst="rect">
                <a:avLst/>
              </a:prstGeom>
              <a:noFill/>
              <a:ln>
                <a:noFill/>
              </a:ln>
            </p:spPr>
            <p:txBody>
              <a:bodyPr spcFirstLastPara="1" wrap="square" lIns="60950" tIns="60950" rIns="60950" bIns="60950" anchor="ctr" anchorCtr="0">
                <a:spAutoFit/>
              </a:bodyPr>
              <a:lstStyle/>
              <a:p>
                <a:pPr marL="0" marR="0" lvl="0" indent="0" algn="ctr" rtl="0">
                  <a:lnSpc>
                    <a:spcPct val="90000"/>
                  </a:lnSpc>
                  <a:spcBef>
                    <a:spcPts val="0"/>
                  </a:spcBef>
                  <a:spcAft>
                    <a:spcPts val="0"/>
                  </a:spcAft>
                  <a:buClr>
                    <a:srgbClr val="FFFFFF"/>
                  </a:buClr>
                  <a:buSzPts val="1600"/>
                  <a:buFont typeface="Avenir"/>
                  <a:buNone/>
                </a:pPr>
                <a:r>
                  <a:rPr lang="en-US" sz="1600" b="0" i="0" u="none" strike="noStrike" cap="none">
                    <a:solidFill>
                      <a:srgbClr val="FFFFFF"/>
                    </a:solidFill>
                    <a:latin typeface="Avenir"/>
                    <a:ea typeface="Avenir"/>
                    <a:cs typeface="Avenir"/>
                    <a:sym typeface="Avenir"/>
                  </a:rPr>
                  <a:t>Gli strumenti dell’area accoglienza sono: Il colloquio, le visite domiciliari, gli accompagnamenti con persone singole; famigliari; vicini; rete sociale con lo scopo di costruire il lavoro di comunità; gruppo di utenti. </a:t>
                </a:r>
                <a:endParaRPr sz="1400" b="0" i="0" u="none" strike="noStrike" cap="none">
                  <a:solidFill>
                    <a:srgbClr val="000000"/>
                  </a:solidFill>
                  <a:latin typeface="Arial"/>
                  <a:ea typeface="Arial"/>
                  <a:cs typeface="Arial"/>
                  <a:sym typeface="Arial"/>
                </a:endParaRPr>
              </a:p>
            </p:txBody>
          </p:sp>
        </p:grpSp>
        <p:grpSp>
          <p:nvGrpSpPr>
            <p:cNvPr id="214" name="Google Shape;214;p9"/>
            <p:cNvGrpSpPr/>
            <p:nvPr/>
          </p:nvGrpSpPr>
          <p:grpSpPr>
            <a:xfrm>
              <a:off x="3433999" y="5158"/>
              <a:ext cx="3121820" cy="1873094"/>
              <a:chOff x="0" y="-1"/>
              <a:chExt cx="3121818" cy="1873093"/>
            </a:xfrm>
          </p:grpSpPr>
          <p:sp>
            <p:nvSpPr>
              <p:cNvPr id="215" name="Google Shape;215;p9"/>
              <p:cNvSpPr/>
              <p:nvPr/>
            </p:nvSpPr>
            <p:spPr>
              <a:xfrm>
                <a:off x="0" y="-1"/>
                <a:ext cx="3121818" cy="1873093"/>
              </a:xfrm>
              <a:prstGeom prst="rect">
                <a:avLst/>
              </a:prstGeom>
              <a:solidFill>
                <a:srgbClr val="78AB90"/>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216" name="Google Shape;216;p9"/>
              <p:cNvSpPr txBox="1"/>
              <p:nvPr/>
            </p:nvSpPr>
            <p:spPr>
              <a:xfrm>
                <a:off x="0" y="602535"/>
                <a:ext cx="3121818" cy="668021"/>
              </a:xfrm>
              <a:prstGeom prst="rect">
                <a:avLst/>
              </a:prstGeom>
              <a:noFill/>
              <a:ln>
                <a:noFill/>
              </a:ln>
            </p:spPr>
            <p:txBody>
              <a:bodyPr spcFirstLastPara="1" wrap="square" lIns="68575" tIns="68575" rIns="68575" bIns="68575" anchor="ctr" anchorCtr="0">
                <a:spAutoFit/>
              </a:bodyPr>
              <a:lstStyle/>
              <a:p>
                <a:pPr marL="0" marR="0" lvl="0" indent="0" algn="ctr" rtl="0">
                  <a:lnSpc>
                    <a:spcPct val="90000"/>
                  </a:lnSpc>
                  <a:spcBef>
                    <a:spcPts val="0"/>
                  </a:spcBef>
                  <a:spcAft>
                    <a:spcPts val="0"/>
                  </a:spcAft>
                  <a:buClr>
                    <a:srgbClr val="FFFFFF"/>
                  </a:buClr>
                  <a:buSzPts val="1800"/>
                  <a:buFont typeface="Avenir"/>
                  <a:buNone/>
                </a:pPr>
                <a:r>
                  <a:rPr lang="en-US" sz="1800" b="0" i="0" u="none" strike="noStrike" cap="none">
                    <a:solidFill>
                      <a:srgbClr val="FFFFFF"/>
                    </a:solidFill>
                    <a:latin typeface="Avenir"/>
                    <a:ea typeface="Avenir"/>
                    <a:cs typeface="Avenir"/>
                    <a:sym typeface="Avenir"/>
                  </a:rPr>
                  <a:t>Le due misure dell’azione sul territorio nazionale sono:</a:t>
                </a:r>
                <a:endParaRPr sz="1400" b="0" i="0" u="none" strike="noStrike" cap="none">
                  <a:solidFill>
                    <a:srgbClr val="000000"/>
                  </a:solidFill>
                  <a:latin typeface="Arial"/>
                  <a:ea typeface="Arial"/>
                  <a:cs typeface="Arial"/>
                  <a:sym typeface="Arial"/>
                </a:endParaRPr>
              </a:p>
            </p:txBody>
          </p:sp>
        </p:grpSp>
        <p:grpSp>
          <p:nvGrpSpPr>
            <p:cNvPr id="217" name="Google Shape;217;p9"/>
            <p:cNvGrpSpPr/>
            <p:nvPr/>
          </p:nvGrpSpPr>
          <p:grpSpPr>
            <a:xfrm>
              <a:off x="6868000" y="5158"/>
              <a:ext cx="3121820" cy="1873094"/>
              <a:chOff x="0" y="-1"/>
              <a:chExt cx="3121818" cy="1873093"/>
            </a:xfrm>
          </p:grpSpPr>
          <p:sp>
            <p:nvSpPr>
              <p:cNvPr id="218" name="Google Shape;218;p9"/>
              <p:cNvSpPr/>
              <p:nvPr/>
            </p:nvSpPr>
            <p:spPr>
              <a:xfrm>
                <a:off x="0" y="-1"/>
                <a:ext cx="3121818" cy="1873093"/>
              </a:xfrm>
              <a:prstGeom prst="rect">
                <a:avLst/>
              </a:prstGeom>
              <a:solidFill>
                <a:srgbClr val="7AAB8D"/>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219" name="Google Shape;219;p9"/>
              <p:cNvSpPr txBox="1"/>
              <p:nvPr/>
            </p:nvSpPr>
            <p:spPr>
              <a:xfrm>
                <a:off x="0" y="99615"/>
                <a:ext cx="3121818" cy="1673861"/>
              </a:xfrm>
              <a:prstGeom prst="rect">
                <a:avLst/>
              </a:prstGeom>
              <a:noFill/>
              <a:ln>
                <a:noFill/>
              </a:ln>
            </p:spPr>
            <p:txBody>
              <a:bodyPr spcFirstLastPara="1" wrap="square" lIns="68575" tIns="68575" rIns="68575" bIns="68575" anchor="ctr" anchorCtr="0">
                <a:spAutoFit/>
              </a:bodyPr>
              <a:lstStyle/>
              <a:p>
                <a:pPr marL="0" marR="0" lvl="0" indent="0" algn="ctr" rtl="0">
                  <a:lnSpc>
                    <a:spcPct val="90000"/>
                  </a:lnSpc>
                  <a:spcBef>
                    <a:spcPts val="0"/>
                  </a:spcBef>
                  <a:spcAft>
                    <a:spcPts val="0"/>
                  </a:spcAft>
                  <a:buClr>
                    <a:srgbClr val="FFFFFF"/>
                  </a:buClr>
                  <a:buSzPts val="1800"/>
                  <a:buFont typeface="Avenir"/>
                  <a:buNone/>
                </a:pPr>
                <a:r>
                  <a:rPr lang="en-US" sz="1800" b="0" i="0" u="none" strike="noStrike" cap="none">
                    <a:solidFill>
                      <a:srgbClr val="FFFFFF"/>
                    </a:solidFill>
                    <a:latin typeface="Avenir"/>
                    <a:ea typeface="Avenir"/>
                    <a:cs typeface="Avenir"/>
                    <a:sym typeface="Avenir"/>
                  </a:rPr>
                  <a:t>Le misure contro la povertà (sostegno per l’inclusione attiva-</a:t>
                </a:r>
                <a:r>
                  <a:rPr lang="en-US" sz="1800" b="1" i="0" u="none" strike="noStrike" cap="none">
                    <a:solidFill>
                      <a:srgbClr val="FFFFFF"/>
                    </a:solidFill>
                    <a:latin typeface="Avenir"/>
                    <a:ea typeface="Avenir"/>
                    <a:cs typeface="Avenir"/>
                    <a:sym typeface="Avenir"/>
                  </a:rPr>
                  <a:t>SIA</a:t>
                </a:r>
                <a:r>
                  <a:rPr lang="en-US" sz="1800" b="0" i="0" u="none" strike="noStrike" cap="none">
                    <a:solidFill>
                      <a:srgbClr val="FFFFFF"/>
                    </a:solidFill>
                    <a:latin typeface="Avenir"/>
                    <a:ea typeface="Avenir"/>
                    <a:cs typeface="Avenir"/>
                    <a:sym typeface="Avenir"/>
                  </a:rPr>
                  <a:t> e reddito di solidarietà-</a:t>
                </a:r>
                <a:r>
                  <a:rPr lang="en-US" sz="1800" b="1" i="0" u="none" strike="noStrike" cap="none">
                    <a:solidFill>
                      <a:srgbClr val="FFFFFF"/>
                    </a:solidFill>
                    <a:latin typeface="Avenir"/>
                    <a:ea typeface="Avenir"/>
                    <a:cs typeface="Avenir"/>
                    <a:sym typeface="Avenir"/>
                  </a:rPr>
                  <a:t>RES</a:t>
                </a:r>
                <a:r>
                  <a:rPr lang="en-US" sz="1800" b="0" i="0" u="none" strike="noStrike" cap="none">
                    <a:solidFill>
                      <a:srgbClr val="FFFFFF"/>
                    </a:solidFill>
                    <a:latin typeface="Avenir"/>
                    <a:ea typeface="Avenir"/>
                    <a:cs typeface="Avenir"/>
                    <a:sym typeface="Avenir"/>
                  </a:rPr>
                  <a:t>) gestite dal ministero del Lavoro e delle Politiche sociali.</a:t>
                </a:r>
                <a:endParaRPr sz="1400" b="0" i="0" u="none" strike="noStrike" cap="none">
                  <a:solidFill>
                    <a:srgbClr val="000000"/>
                  </a:solidFill>
                  <a:latin typeface="Arial"/>
                  <a:ea typeface="Arial"/>
                  <a:cs typeface="Arial"/>
                  <a:sym typeface="Arial"/>
                </a:endParaRPr>
              </a:p>
            </p:txBody>
          </p:sp>
        </p:grpSp>
        <p:grpSp>
          <p:nvGrpSpPr>
            <p:cNvPr id="220" name="Google Shape;220;p9"/>
            <p:cNvGrpSpPr/>
            <p:nvPr/>
          </p:nvGrpSpPr>
          <p:grpSpPr>
            <a:xfrm>
              <a:off x="0" y="2190431"/>
              <a:ext cx="3121819" cy="1873094"/>
              <a:chOff x="0" y="-1"/>
              <a:chExt cx="3121818" cy="1873093"/>
            </a:xfrm>
          </p:grpSpPr>
          <p:sp>
            <p:nvSpPr>
              <p:cNvPr id="221" name="Google Shape;221;p9"/>
              <p:cNvSpPr/>
              <p:nvPr/>
            </p:nvSpPr>
            <p:spPr>
              <a:xfrm>
                <a:off x="0" y="-1"/>
                <a:ext cx="3121818" cy="1873093"/>
              </a:xfrm>
              <a:prstGeom prst="rect">
                <a:avLst/>
              </a:prstGeom>
              <a:solidFill>
                <a:srgbClr val="7DAC8B"/>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222" name="Google Shape;222;p9"/>
              <p:cNvSpPr txBox="1"/>
              <p:nvPr/>
            </p:nvSpPr>
            <p:spPr>
              <a:xfrm>
                <a:off x="0" y="633015"/>
                <a:ext cx="3121818" cy="607061"/>
              </a:xfrm>
              <a:prstGeom prst="rect">
                <a:avLst/>
              </a:prstGeom>
              <a:noFill/>
              <a:ln>
                <a:noFill/>
              </a:ln>
            </p:spPr>
            <p:txBody>
              <a:bodyPr spcFirstLastPara="1" wrap="square" lIns="38100" tIns="38100" rIns="38100" bIns="38100" anchor="ctr" anchorCtr="0">
                <a:spAutoFit/>
              </a:bodyPr>
              <a:lstStyle/>
              <a:p>
                <a:pPr marL="0" marR="0" lvl="0" indent="0" algn="ctr" rtl="0">
                  <a:lnSpc>
                    <a:spcPct val="90000"/>
                  </a:lnSpc>
                  <a:spcBef>
                    <a:spcPts val="0"/>
                  </a:spcBef>
                  <a:spcAft>
                    <a:spcPts val="0"/>
                  </a:spcAft>
                  <a:buClr>
                    <a:srgbClr val="FFFFFF"/>
                  </a:buClr>
                  <a:buSzPts val="1000"/>
                  <a:buFont typeface="Avenir"/>
                  <a:buNone/>
                </a:pPr>
                <a:r>
                  <a:rPr lang="en-US" sz="1000" b="0" i="0" u="none" strike="noStrike" cap="none">
                    <a:solidFill>
                      <a:srgbClr val="FFFFFF"/>
                    </a:solidFill>
                    <a:latin typeface="Avenir"/>
                    <a:ea typeface="Avenir"/>
                    <a:cs typeface="Avenir"/>
                    <a:sym typeface="Avenir"/>
                  </a:rPr>
                  <a:t>‘</a:t>
                </a:r>
                <a:r>
                  <a:rPr lang="en-US" sz="1800" b="0" i="0" u="none" strike="noStrike" cap="none">
                    <a:solidFill>
                      <a:srgbClr val="FFFFFF"/>
                    </a:solidFill>
                    <a:latin typeface="Avenir"/>
                    <a:ea typeface="Avenir"/>
                    <a:cs typeface="Avenir"/>
                    <a:sym typeface="Avenir"/>
                  </a:rPr>
                  <a:t>’rAccogliere’’ e ‘’Rileggere’’ la storia </a:t>
                </a:r>
                <a:endParaRPr sz="1400" b="0" i="0" u="none" strike="noStrike" cap="none">
                  <a:solidFill>
                    <a:srgbClr val="000000"/>
                  </a:solidFill>
                  <a:latin typeface="Arial"/>
                  <a:ea typeface="Arial"/>
                  <a:cs typeface="Arial"/>
                  <a:sym typeface="Arial"/>
                </a:endParaRPr>
              </a:p>
            </p:txBody>
          </p:sp>
        </p:grpSp>
        <p:grpSp>
          <p:nvGrpSpPr>
            <p:cNvPr id="223" name="Google Shape;223;p9"/>
            <p:cNvGrpSpPr/>
            <p:nvPr/>
          </p:nvGrpSpPr>
          <p:grpSpPr>
            <a:xfrm>
              <a:off x="3433999" y="2190431"/>
              <a:ext cx="3121820" cy="1873094"/>
              <a:chOff x="0" y="-1"/>
              <a:chExt cx="3121818" cy="1873093"/>
            </a:xfrm>
          </p:grpSpPr>
          <p:sp>
            <p:nvSpPr>
              <p:cNvPr id="224" name="Google Shape;224;p9"/>
              <p:cNvSpPr/>
              <p:nvPr/>
            </p:nvSpPr>
            <p:spPr>
              <a:xfrm>
                <a:off x="0" y="-1"/>
                <a:ext cx="3121818" cy="1873093"/>
              </a:xfrm>
              <a:prstGeom prst="rect">
                <a:avLst/>
              </a:prstGeom>
              <a:solidFill>
                <a:srgbClr val="7FAC89"/>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sp>
            <p:nvSpPr>
              <p:cNvPr id="225" name="Google Shape;225;p9"/>
              <p:cNvSpPr txBox="1"/>
              <p:nvPr/>
            </p:nvSpPr>
            <p:spPr>
              <a:xfrm>
                <a:off x="0" y="95170"/>
                <a:ext cx="3121818" cy="1682751"/>
              </a:xfrm>
              <a:prstGeom prst="rect">
                <a:avLst/>
              </a:prstGeom>
              <a:noFill/>
              <a:ln>
                <a:noFill/>
              </a:ln>
            </p:spPr>
            <p:txBody>
              <a:bodyPr spcFirstLastPara="1" wrap="square" lIns="53325" tIns="53325" rIns="53325" bIns="53325" anchor="ctr" anchorCtr="0">
                <a:spAutoFit/>
              </a:bodyPr>
              <a:lstStyle/>
              <a:p>
                <a:pPr marL="0" marR="0" lvl="0" indent="0" algn="ctr" rtl="0">
                  <a:lnSpc>
                    <a:spcPct val="90000"/>
                  </a:lnSpc>
                  <a:spcBef>
                    <a:spcPts val="0"/>
                  </a:spcBef>
                  <a:spcAft>
                    <a:spcPts val="0"/>
                  </a:spcAft>
                  <a:buClr>
                    <a:srgbClr val="FFFFFF"/>
                  </a:buClr>
                  <a:buSzPts val="1400"/>
                  <a:buFont typeface="Avenir"/>
                  <a:buNone/>
                </a:pPr>
                <a:r>
                  <a:rPr lang="en-US" sz="1400" b="0" i="0" u="none" strike="noStrike" cap="none">
                    <a:solidFill>
                      <a:srgbClr val="FFFFFF"/>
                    </a:solidFill>
                    <a:latin typeface="Avenir"/>
                    <a:ea typeface="Avenir"/>
                    <a:cs typeface="Avenir"/>
                    <a:sym typeface="Avenir"/>
                  </a:rPr>
                  <a:t>Una volta raccolta la storia si può decodificare la domanda implicita, oltre quella esplicita, è possibile muoversi in un contesto esclusivamente formativo per costruire un ambito operativo, consulenziale, assistenziale di controllo, valutativo. </a:t>
                </a:r>
                <a:endParaRPr sz="1400" b="0" i="0" u="none" strike="noStrike" cap="none">
                  <a:solidFill>
                    <a:srgbClr val="000000"/>
                  </a:solidFill>
                  <a:latin typeface="Arial"/>
                  <a:ea typeface="Arial"/>
                  <a:cs typeface="Arial"/>
                  <a:sym typeface="Arial"/>
                </a:endParaRPr>
              </a:p>
            </p:txBody>
          </p:sp>
        </p:grpSp>
        <p:grpSp>
          <p:nvGrpSpPr>
            <p:cNvPr id="226" name="Google Shape;226;p9"/>
            <p:cNvGrpSpPr/>
            <p:nvPr/>
          </p:nvGrpSpPr>
          <p:grpSpPr>
            <a:xfrm>
              <a:off x="6939427" y="2190431"/>
              <a:ext cx="3121820" cy="1873094"/>
              <a:chOff x="0" y="-1"/>
              <a:chExt cx="3121818" cy="1873093"/>
            </a:xfrm>
          </p:grpSpPr>
          <p:sp>
            <p:nvSpPr>
              <p:cNvPr id="227" name="Google Shape;227;p9"/>
              <p:cNvSpPr/>
              <p:nvPr/>
            </p:nvSpPr>
            <p:spPr>
              <a:xfrm>
                <a:off x="0" y="-1"/>
                <a:ext cx="3121818" cy="1873093"/>
              </a:xfrm>
              <a:prstGeom prst="rect">
                <a:avLst/>
              </a:prstGeom>
              <a:solidFill>
                <a:schemeClr val="accent3"/>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100"/>
                  <a:buFont typeface="Avenir"/>
                  <a:buNone/>
                </a:pPr>
                <a:endParaRPr sz="1100" b="0" i="0" u="none" strike="noStrike" cap="none">
                  <a:solidFill>
                    <a:srgbClr val="FFFFFF"/>
                  </a:solidFill>
                  <a:latin typeface="Avenir"/>
                  <a:ea typeface="Avenir"/>
                  <a:cs typeface="Avenir"/>
                  <a:sym typeface="Avenir"/>
                </a:endParaRPr>
              </a:p>
            </p:txBody>
          </p:sp>
          <p:sp>
            <p:nvSpPr>
              <p:cNvPr id="228" name="Google Shape;228;p9"/>
              <p:cNvSpPr txBox="1"/>
              <p:nvPr/>
            </p:nvSpPr>
            <p:spPr>
              <a:xfrm>
                <a:off x="0" y="69135"/>
                <a:ext cx="3121818" cy="1734821"/>
              </a:xfrm>
              <a:prstGeom prst="rect">
                <a:avLst/>
              </a:prstGeom>
              <a:noFill/>
              <a:ln>
                <a:noFill/>
              </a:ln>
            </p:spPr>
            <p:txBody>
              <a:bodyPr spcFirstLastPara="1" wrap="square" lIns="41900" tIns="41900" rIns="41900" bIns="41900" anchor="ctr" anchorCtr="0">
                <a:spAutoFit/>
              </a:bodyPr>
              <a:lstStyle/>
              <a:p>
                <a:pPr marL="0" marR="0" lvl="0" indent="0" algn="ctr" rtl="0">
                  <a:lnSpc>
                    <a:spcPct val="90000"/>
                  </a:lnSpc>
                  <a:spcBef>
                    <a:spcPts val="0"/>
                  </a:spcBef>
                  <a:spcAft>
                    <a:spcPts val="0"/>
                  </a:spcAft>
                  <a:buClr>
                    <a:srgbClr val="FFFFFF"/>
                  </a:buClr>
                  <a:buSzPts val="1100"/>
                  <a:buFont typeface="Avenir"/>
                  <a:buNone/>
                </a:pPr>
                <a:r>
                  <a:rPr lang="en-US" sz="1100" b="0" i="0" u="none" strike="noStrike" cap="none">
                    <a:solidFill>
                      <a:srgbClr val="FFFFFF"/>
                    </a:solidFill>
                    <a:latin typeface="Avenir"/>
                    <a:ea typeface="Avenir"/>
                    <a:cs typeface="Avenir"/>
                    <a:sym typeface="Avenir"/>
                  </a:rPr>
                  <a:t>Il modello sistemico-relazionale nel servizio sociale permette il superamento delle difficoltà.   È necessario partire dalla costruzione di una o più ipotesi di funzionamento del sistema osservato, bisogna focalizzarsi sulla persona, comprendere la sua richiesta d’aiuto e svolgere un’analisi delle sue reti relazionali. (famiglia, vicinato, associazione, mondo del lavoro ecc). Questo può servire per avere una mappature delle potenziali risorse che interagiscono con l’utente/cittadino.</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name="AccentBoxVTI">
  <a:themeElements>
    <a:clrScheme name="AccentBoxVTI">
      <a:dk1>
        <a:srgbClr val="000000"/>
      </a:dk1>
      <a:lt1>
        <a:srgbClr val="FFFFFF"/>
      </a:lt1>
      <a:dk2>
        <a:srgbClr val="A7A7A7"/>
      </a:dk2>
      <a:lt2>
        <a:srgbClr val="535353"/>
      </a:lt2>
      <a:accent1>
        <a:srgbClr val="80A9A8"/>
      </a:accent1>
      <a:accent2>
        <a:srgbClr val="75AB93"/>
      </a:accent2>
      <a:accent3>
        <a:srgbClr val="82AC88"/>
      </a:accent3>
      <a:accent4>
        <a:srgbClr val="82AA74"/>
      </a:accent4>
      <a:accent5>
        <a:srgbClr val="99A67D"/>
      </a:accent5>
      <a:accent6>
        <a:srgbClr val="A8A27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centBoxVTI">
  <a:themeElements>
    <a:clrScheme name="AccentBoxVTI">
      <a:dk1>
        <a:srgbClr val="000000"/>
      </a:dk1>
      <a:lt1>
        <a:srgbClr val="FFFFFF"/>
      </a:lt1>
      <a:dk2>
        <a:srgbClr val="A7A7A7"/>
      </a:dk2>
      <a:lt2>
        <a:srgbClr val="535353"/>
      </a:lt2>
      <a:accent1>
        <a:srgbClr val="80A9A8"/>
      </a:accent1>
      <a:accent2>
        <a:srgbClr val="75AB93"/>
      </a:accent2>
      <a:accent3>
        <a:srgbClr val="82AC88"/>
      </a:accent3>
      <a:accent4>
        <a:srgbClr val="82AA74"/>
      </a:accent4>
      <a:accent5>
        <a:srgbClr val="99A67D"/>
      </a:accent5>
      <a:accent6>
        <a:srgbClr val="A8A27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4226</Words>
  <Application>Microsoft Macintosh PowerPoint</Application>
  <PresentationFormat>Personalizzato</PresentationFormat>
  <Paragraphs>205</Paragraphs>
  <Slides>39</Slides>
  <Notes>39</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AccentBoxVTI</vt:lpstr>
      <vt:lpstr>Servizio Sociale, Politiche Sociali, Programmazione e Gestione dei Servizi    Teorie del servizio sociale e politiche sociali Docente: Gui Luigi     presentazione di Elisa Berlot e Aristide Ngamche Soumou</vt:lpstr>
      <vt:lpstr>La presa in carico del servizio sociale. Il processo di ascolto</vt:lpstr>
      <vt:lpstr>Epistemologia della presa in carico</vt:lpstr>
      <vt:lpstr>1. Innovare la metodologia operativa per la presa in carico sociale</vt:lpstr>
      <vt:lpstr>Presentazione di PowerPoint</vt:lpstr>
      <vt:lpstr>Presentazione di PowerPoint</vt:lpstr>
      <vt:lpstr>L’analisi della situazione: è la prima fase che contiene due significativi momenti:  1. Il primo contatto: accoglienza della richiesta e l'analisi del problema esposto (si raccolgono informazioni per aprire la cartella e si decodifica la domanda attraverso l’utilizzo di strumenti quali il genogramma e l’ecomappa.  2. Il primo colloquio: a.s ascolta in modo attivo la persona, raccogliendo elementi sulla situazione personale e familiare identificando i bisogni e le risorse presenti e attivabili.    . La valutazione: si collegano le informazioni raccolte, si analizzano le soluzioni già tentate e si formulano ipotesi di funzionamento del nucleo familiare all’interno del contesto di vita e le ipotesi di miglioramento possibile.  . Progettazione dell’intervento: prevede lo sviluppo del progetto declinando gli obiettivi, soggetti coinvolti nel processo di aiuto.  . Contratto: chiarifica l’impegno reciproco tra l’a.s e il cittadino/utente, nel contratto viene descritto in modo chiaro il progetto e le strategie che si intende attuare. Viene firmato da entrambe le parti.  . L’attivazione del progetto: ossia i colloqui in itinere, le visite domiciliari, l’osservazione diretta periodica, rimodulazione del progetto di aiuto in caso di necessità. Vi è l’attivazione di incontri di gruppo, gruppi di lavoro.  . La valutazione e la verifica del processo: prevede l’analisi dei risultati raggiunti durante il processo di aiuto, a partire da dagli indicatori predeterminati.  . La conclusione: si verifica l’efficacia del percorso di aiuto insieme alle persone coinvolte (outcome); può prevedere un nuovo contratto per nuovi obiettivi.</vt:lpstr>
      <vt:lpstr>L’incontro  L’assistente sociale deve costruire una relazione significativa, non basta un approccio empatico. La comunicazione verbale e non verbale dell’a.s deve essere congruente. Gli As che lavorano degli sportelli sociali, sono il primo contatto con il cittadino/utente anche se inseriti in équipe di accoglienza, che si occupano delle nuove prese in carico brevi e delle emergenze.  Lo sportello sociale è il punto d’accesso ai servizi sociali, ha la funzione di segreteria di territorio si occupa di:  A) Accoglienza di tutti i nuovi soggetti, l’operatore di sportello informa il cittadino di tutte le risorse presenti sul territorio attivabili per la sua problematica.   B) Accoglienza di tutte le persone che esprimono una fragilità/vulnerabilità. Si rivolge a persone e nuclei che hanno già un appuntamento con l’assistente sociale, o che lo richiedono nuovamente in quanto già in carico al servizio sociale di quella sede territoriale.   C) Attivazione  L’operatore deve essere in grado se la domanda necessità di approfondimento, di individuare situazioni particolari di disagio. L’operatore copia la domanda inserendo i dati anagrafici nella cartella con item preordinati, la burocratizzazione permette di mantenere l’equità negli interventi. La presa in carico leggera (max 3-6 mesi) favorisce l’individuazione del bisogno e delle risorse esistenti della persona e del contesto in cui vive.   D) L’area dell’accoglienza inoltre si occupa dello sviluppo del lavoro di comunità, tesse le reti di collaborazione partecipando direttamente alla vita comunitaria. Queste azioni sono indispensabili per evitare l’assistenzialismo e favorire l’azione di responsabilizzazione della collettività sulle tematiche sociali.</vt:lpstr>
      <vt:lpstr>Presentazione di PowerPoint</vt:lpstr>
      <vt:lpstr>Presentazione di PowerPoint</vt:lpstr>
      <vt:lpstr>Presentazione di PowerPoint</vt:lpstr>
      <vt:lpstr>Presentazione di PowerPoint</vt:lpstr>
      <vt:lpstr>Armonizzare nel futuro possibile  La Regione Emilia Romagna costituisce un esempio positivo dal punto di vista della ricerca di un ruolo di governance per il soggetto pubblico.   La rete sociale svolge un importantissimo ruolo di sostegno e di accompagnamento verso il cambiamento, dal momento in cui le persone in essa coinvolte, mettono in campo azioni concrete di protezione e di tutela del benessere individuale.   Per favorire la partecipazione dei cittadini e del terzo settore, il confronto con le organizzazioni imprenditoriali in un sistema stabile di relazioni con impegno e investimento condiviso. La programmazione di ambito distrettuale deve sopportare la creazione di legami operativi tra territorio e le amministrazioni locali. </vt:lpstr>
      <vt:lpstr>2. Operatori Sociali organizzazioni nei contesti locali  </vt:lpstr>
      <vt:lpstr>Presentazione di PowerPoint</vt:lpstr>
      <vt:lpstr>Presentazione di PowerPoint</vt:lpstr>
      <vt:lpstr>Presentazione di PowerPoint</vt:lpstr>
      <vt:lpstr>Presentazione di PowerPoint</vt:lpstr>
      <vt:lpstr>Presentazione di PowerPoint</vt:lpstr>
      <vt:lpstr>3. Il pentacolo come per un welfare sostenibile </vt:lpstr>
      <vt:lpstr>Gli operatori sociali per la natura nel proprio lavoro si trovano spesso a sconfinare rispetto al proprio mandato. Lo sconfinamento può essere considerato come il tentativo dell’operatore sociale di rispondere alle richieste legittime da parte del cittadino-utente. </vt:lpstr>
      <vt:lpstr>Grazie al contributo di ricerca etnografica decennale sulla relazione che intercorre fra gli operatori sociali e le organizzazioni del welfare in Veneto, Emilia-Romagna e Lombardia, sono emerse cinque tipologie di coppie dicotomiche che caratterizzano le diverse forme e atteggiamenti di sconfinamento:</vt:lpstr>
      <vt:lpstr>Organizzazione welfare locale (modello a triangolo)</vt:lpstr>
      <vt:lpstr>Un nuovo approccio: il pentacolo del welfare  Secondo questo approccio sarebbe possibile programmare delle politiche sociali partecipate, sollecitando la partecipazione attiva di attori sociali diversi, promuovendo così una cooperazione anche con gli attori sociali, che altrimenti sarebbero esclusi dal processo di programmazione e realizzazione dei servizi.  Permette di considerare il sistema dei servizi alla persona come un circuito inserito nella comunità.  Dare vita a progetti innovativi, favorendo l’attivazione di Risorse altrimenti invisibili (RAI).</vt:lpstr>
      <vt:lpstr>Obiettivi: </vt:lpstr>
      <vt:lpstr>Il pentacolo del welfare locale: </vt:lpstr>
      <vt:lpstr>Lavorare per progetti:</vt:lpstr>
      <vt:lpstr> La nascita di nuovi progetti: Essi nascono dall’esigenza di trovare dei percorsi innovativi per sostenere alcune problematiche emergenti nella presa in carico sociale e per rispondere alle necessità delle AUSL, dei Comuni e della comunità intera, al fine di ottimizzare l’utilizzo delle risorse economiche e umane del territorio. </vt:lpstr>
      <vt:lpstr>Presentazione di PowerPoint</vt:lpstr>
      <vt:lpstr>Emporio solidale </vt:lpstr>
      <vt:lpstr>Attori sociali:</vt:lpstr>
      <vt:lpstr>Il pentacolo dell’Emporio solidale Val Parma</vt:lpstr>
      <vt:lpstr>Progetto L.In.F.A</vt:lpstr>
      <vt:lpstr>Questo tipo di progettualità ha permesso di:  costruire strette alleanze con l’équipe educativa in un accordo flessibile di incontro e confronto modellato sui tempi delle famiglie;  ampliare le collaborazioni con tutti gli attori del contesto comunitario (insegnanti, allenatori sportivi, educatori) in cui vivono le famiglie, coinvolgendoli nel lavoro di équipe e di progettazione dei casi;  orientare i partecipanti al lavoro su se stessi, sui propri pregiudizi, sulla propria capacità di adattamento.</vt:lpstr>
      <vt:lpstr>Attori sociali coinvolti del progetto:</vt:lpstr>
      <vt:lpstr>Presentazione di PowerPoint</vt:lpstr>
      <vt:lpstr>Progetto “famiglie Origin-Ali”</vt:lpstr>
      <vt:lpstr>L’organizzazione come arcipelago </vt:lpstr>
      <vt:lpstr>Il modello ad arcipelago applicato all’ASP di Langhirano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Servizio Sociale, Politiche Sociali, Programmazione e Gestione dei Servizi    Teorie del servizio sociale e politiche sociali Docente: Gui Luigi     presentazione di Elisa Berlot e Aristide Ngamche Soumou</dc:title>
  <cp:lastModifiedBy>Famiglia gui</cp:lastModifiedBy>
  <cp:revision>1</cp:revision>
  <dcterms:modified xsi:type="dcterms:W3CDTF">2020-04-28T07:28:00Z</dcterms:modified>
</cp:coreProperties>
</file>