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3" r:id="rId3"/>
    <p:sldId id="259" r:id="rId4"/>
    <p:sldId id="258" r:id="rId5"/>
    <p:sldId id="263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64" r:id="rId14"/>
    <p:sldId id="265" r:id="rId15"/>
    <p:sldId id="282" r:id="rId16"/>
    <p:sldId id="268" r:id="rId17"/>
    <p:sldId id="269" r:id="rId18"/>
    <p:sldId id="266" r:id="rId19"/>
    <p:sldId id="260" r:id="rId20"/>
    <p:sldId id="274" r:id="rId21"/>
    <p:sldId id="261" r:id="rId22"/>
    <p:sldId id="284" r:id="rId23"/>
    <p:sldId id="270" r:id="rId24"/>
    <p:sldId id="271" r:id="rId25"/>
    <p:sldId id="272" r:id="rId26"/>
    <p:sldId id="273" r:id="rId2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67"/>
  </p:normalViewPr>
  <p:slideViewPr>
    <p:cSldViewPr snapToGrid="0" snapToObjects="1">
      <p:cViewPr varScale="1">
        <p:scale>
          <a:sx n="97" d="100"/>
          <a:sy n="97" d="100"/>
        </p:scale>
        <p:origin x="101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D7FD-CB5E-A24F-B6D3-A2518FCABFF5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D914-5FE4-7D41-99F4-9F9CFAA3DD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D7FD-CB5E-A24F-B6D3-A2518FCABFF5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D914-5FE4-7D41-99F4-9F9CFAA3DD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D7FD-CB5E-A24F-B6D3-A2518FCABFF5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D914-5FE4-7D41-99F4-9F9CFAA3DD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D7FD-CB5E-A24F-B6D3-A2518FCABFF5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D914-5FE4-7D41-99F4-9F9CFAA3DD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D7FD-CB5E-A24F-B6D3-A2518FCABFF5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D914-5FE4-7D41-99F4-9F9CFAA3DD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D7FD-CB5E-A24F-B6D3-A2518FCABFF5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D914-5FE4-7D41-99F4-9F9CFAA3DD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D7FD-CB5E-A24F-B6D3-A2518FCABFF5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D914-5FE4-7D41-99F4-9F9CFAA3DD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D7FD-CB5E-A24F-B6D3-A2518FCABFF5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D914-5FE4-7D41-99F4-9F9CFAA3DD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D7FD-CB5E-A24F-B6D3-A2518FCABFF5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D914-5FE4-7D41-99F4-9F9CFAA3DD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D7FD-CB5E-A24F-B6D3-A2518FCABFF5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D914-5FE4-7D41-99F4-9F9CFAA3DD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D7FD-CB5E-A24F-B6D3-A2518FCABFF5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D914-5FE4-7D41-99F4-9F9CFAA3DD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BD7FD-CB5E-A24F-B6D3-A2518FCABFF5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BD914-5FE4-7D41-99F4-9F9CFAA3DDD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408780"/>
            <a:ext cx="7772400" cy="12263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it-IT" dirty="0"/>
              <a:t>MUCOSA ORALE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rcRect l="9758" t="20140" r="8672" b="9147"/>
          <a:stretch>
            <a:fillRect/>
          </a:stretch>
        </p:blipFill>
        <p:spPr>
          <a:xfrm>
            <a:off x="1766391" y="2159453"/>
            <a:ext cx="5532749" cy="35926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21940" y="304104"/>
            <a:ext cx="164547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GUANCIA</a:t>
            </a:r>
          </a:p>
        </p:txBody>
      </p:sp>
      <p:sp>
        <p:nvSpPr>
          <p:cNvPr id="9" name="Rettangolo 8"/>
          <p:cNvSpPr/>
          <p:nvPr/>
        </p:nvSpPr>
        <p:spPr>
          <a:xfrm>
            <a:off x="321940" y="765769"/>
            <a:ext cx="8602962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cap="all" dirty="0"/>
              <a:t>Le guance delimitano lateralmente il vestibolo della bocca e presentano costituzione simile a quella delle labbra e forma irregolarmente quadrilatera.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21940" y="2182504"/>
            <a:ext cx="8602962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cap="all" dirty="0"/>
              <a:t>Cute e mucosa presentano analogie con i corrispondenti strati del labbro. La lamina propria della mu­cosa accoglie numerose ghiandole molari (o </a:t>
            </a:r>
            <a:r>
              <a:rPr lang="it-IT" sz="2000" cap="all" dirty="0" err="1"/>
              <a:t>geniene</a:t>
            </a:r>
            <a:r>
              <a:rPr lang="it-IT" sz="2000" cap="all" dirty="0"/>
              <a:t>) che sono simili alle ghiandole labiali.</a:t>
            </a:r>
          </a:p>
        </p:txBody>
      </p:sp>
      <p:cxnSp>
        <p:nvCxnSpPr>
          <p:cNvPr id="12" name="Connettore 2 11"/>
          <p:cNvCxnSpPr/>
          <p:nvPr/>
        </p:nvCxnSpPr>
        <p:spPr>
          <a:xfrm rot="5400000">
            <a:off x="6517279" y="3674148"/>
            <a:ext cx="9519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5598979" y="4150924"/>
            <a:ext cx="332592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GHIANDOLE SALIVARI MINORI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6169" y="375658"/>
            <a:ext cx="227146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PALATO MOLLE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15" y="1156839"/>
            <a:ext cx="4067843" cy="304695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rcRect l="21189"/>
          <a:stretch>
            <a:fillRect/>
          </a:stretch>
        </p:blipFill>
        <p:spPr>
          <a:xfrm>
            <a:off x="4846990" y="1156840"/>
            <a:ext cx="3786968" cy="304695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23714" y="4901446"/>
            <a:ext cx="8110243" cy="1200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cap="all" dirty="0"/>
              <a:t>Il palato molle fa seguito dietro al palato duro e si presenta come una lamina muscolare rivestita sulle due facce da mucosa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04055" y="465101"/>
            <a:ext cx="838833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IL PALATO MOLLE E’ COSTITUITO DA </a:t>
            </a:r>
            <a:r>
              <a:rPr lang="it-IT" sz="2400" dirty="0" err="1"/>
              <a:t>4</a:t>
            </a:r>
            <a:r>
              <a:rPr lang="it-IT" sz="2400" dirty="0"/>
              <a:t> MUSCOLI RIVESTISTI DA MUCOSA </a:t>
            </a:r>
            <a:r>
              <a:rPr lang="it-IT" sz="2400" dirty="0" err="1"/>
              <a:t>DI</a:t>
            </a:r>
            <a:r>
              <a:rPr lang="it-IT" sz="2400" dirty="0"/>
              <a:t> RIVESTIMENTO (</a:t>
            </a:r>
            <a:r>
              <a:rPr lang="it-IT" sz="2400" dirty="0" err="1"/>
              <a:t>ep</a:t>
            </a:r>
            <a:r>
              <a:rPr lang="it-IT" sz="2400" dirty="0"/>
              <a:t> </a:t>
            </a:r>
            <a:r>
              <a:rPr lang="it-IT" sz="2400" dirty="0" err="1"/>
              <a:t>pav</a:t>
            </a:r>
            <a:r>
              <a:rPr lang="it-IT" sz="2400" dirty="0"/>
              <a:t> </a:t>
            </a:r>
            <a:r>
              <a:rPr lang="it-IT" sz="2400" dirty="0" err="1"/>
              <a:t>pluri</a:t>
            </a:r>
            <a:r>
              <a:rPr lang="it-IT" sz="2400" dirty="0"/>
              <a:t> non cheratinizzato)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017" y="1520185"/>
            <a:ext cx="5157133" cy="386785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935017" y="5620852"/>
            <a:ext cx="4572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it-IT" dirty="0"/>
              <a:t> Colorazione istochimica per mettere in evidenza il secreto mucoso acido colorato in blu intenso.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8974" y="437978"/>
            <a:ext cx="322622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cap="all" dirty="0"/>
              <a:t>Mucosa masticatoria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18974" y="1526992"/>
            <a:ext cx="840861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RIVESTITA EPITELIO PAVIMENTOSO PLURISTRATIFICATO CHERATINIZZATO</a:t>
            </a:r>
          </a:p>
        </p:txBody>
      </p:sp>
      <p:cxnSp>
        <p:nvCxnSpPr>
          <p:cNvPr id="7" name="Connettore 2 6"/>
          <p:cNvCxnSpPr/>
          <p:nvPr/>
        </p:nvCxnSpPr>
        <p:spPr>
          <a:xfrm rot="5400000">
            <a:off x="1780968" y="2277484"/>
            <a:ext cx="715363" cy="1459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218974" y="2642465"/>
            <a:ext cx="2978050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STRATI :</a:t>
            </a:r>
          </a:p>
          <a:p>
            <a:r>
              <a:rPr lang="it-IT" sz="2000" dirty="0"/>
              <a:t>STRATO BASALE</a:t>
            </a:r>
          </a:p>
          <a:p>
            <a:r>
              <a:rPr lang="it-IT" sz="2000" dirty="0"/>
              <a:t>STRATO SPINOSO</a:t>
            </a:r>
          </a:p>
          <a:p>
            <a:r>
              <a:rPr lang="it-IT" sz="2000" dirty="0"/>
              <a:t>STRATO GRANULOSO</a:t>
            </a:r>
          </a:p>
          <a:p>
            <a:r>
              <a:rPr lang="it-IT" sz="2000" dirty="0"/>
              <a:t>STRATO CORNEO</a:t>
            </a:r>
          </a:p>
        </p:txBody>
      </p:sp>
      <p:cxnSp>
        <p:nvCxnSpPr>
          <p:cNvPr id="11" name="Connettore 2 10"/>
          <p:cNvCxnSpPr/>
          <p:nvPr/>
        </p:nvCxnSpPr>
        <p:spPr>
          <a:xfrm rot="5400000">
            <a:off x="6548100" y="2283990"/>
            <a:ext cx="715365" cy="158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357571" y="2642467"/>
            <a:ext cx="3270015" cy="1600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LAMINA PROPRIA MOLTO SPESSA CARATTERIZZATA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FITTA RETE </a:t>
            </a:r>
            <a:r>
              <a:rPr lang="it-IT" sz="2000" dirty="0" err="1"/>
              <a:t>DI</a:t>
            </a:r>
            <a:r>
              <a:rPr lang="it-IT" sz="2000" dirty="0"/>
              <a:t> COLLAGENE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SCARSE FIBRE ELASTICHE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08752" y="4759357"/>
            <a:ext cx="853999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NON PRESENTA UNA SOTTOMUCOSA E ADERISCE DIRETTAMENTE AL TESSUTO OSSEO SOTTOSTANTE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8974" y="437978"/>
            <a:ext cx="322622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cap="all" dirty="0"/>
              <a:t>Mucosa masticatoria</a:t>
            </a:r>
          </a:p>
        </p:txBody>
      </p:sp>
      <p:cxnSp>
        <p:nvCxnSpPr>
          <p:cNvPr id="6" name="Connettore 2 5"/>
          <p:cNvCxnSpPr>
            <a:stCxn id="4" idx="3"/>
          </p:cNvCxnSpPr>
          <p:nvPr/>
        </p:nvCxnSpPr>
        <p:spPr>
          <a:xfrm>
            <a:off x="3445195" y="853477"/>
            <a:ext cx="890495" cy="78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4335690" y="437978"/>
            <a:ext cx="45546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000" dirty="0"/>
              <a:t>SUPERFICIE ORALE DELLA GENGIVA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SUPERFICIE ORALE DEL PALATO DURO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18975" y="1766510"/>
            <a:ext cx="4116716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 err="1"/>
              <a:t>1</a:t>
            </a:r>
            <a:r>
              <a:rPr lang="it-IT" sz="2000" dirty="0"/>
              <a:t>. SUPERFICIE ORALE DELLA GENGIVA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18975" y="2520563"/>
            <a:ext cx="867138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CIRCONDA IL COLLETTO DEL DENTE E RICOPRE LA SUPERFICIE DELL’OSSO ALVEOLARE FINO ALLA RADICE DEL DENTE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18975" y="3606016"/>
            <a:ext cx="16058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GENGIVA</a:t>
            </a:r>
          </a:p>
        </p:txBody>
      </p:sp>
      <p:cxnSp>
        <p:nvCxnSpPr>
          <p:cNvPr id="12" name="Connettore 2 11"/>
          <p:cNvCxnSpPr>
            <a:stCxn id="10" idx="3"/>
            <a:endCxn id="17" idx="1"/>
          </p:cNvCxnSpPr>
          <p:nvPr/>
        </p:nvCxnSpPr>
        <p:spPr>
          <a:xfrm>
            <a:off x="1824785" y="3806071"/>
            <a:ext cx="1080275" cy="1918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1824786" y="3606016"/>
            <a:ext cx="2510905" cy="17231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2905060" y="3797836"/>
            <a:ext cx="108027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LIBERA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620374" y="5841298"/>
            <a:ext cx="143063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ADERENTE</a:t>
            </a:r>
          </a:p>
        </p:txBody>
      </p:sp>
      <p:cxnSp>
        <p:nvCxnSpPr>
          <p:cNvPr id="23" name="Connettore 2 22"/>
          <p:cNvCxnSpPr>
            <a:stCxn id="17" idx="3"/>
          </p:cNvCxnSpPr>
          <p:nvPr/>
        </p:nvCxnSpPr>
        <p:spPr>
          <a:xfrm>
            <a:off x="3985333" y="3997891"/>
            <a:ext cx="135763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5503553" y="3597781"/>
            <a:ext cx="3386802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PARTE SUPERIORE DELLA </a:t>
            </a:r>
            <a:r>
              <a:rPr lang="it-IT" dirty="0" err="1"/>
              <a:t>GENGIVA—CIRCONDA</a:t>
            </a:r>
            <a:r>
              <a:rPr lang="it-IT" dirty="0"/>
              <a:t> MA </a:t>
            </a:r>
            <a:r>
              <a:rPr lang="it-IT" dirty="0">
                <a:solidFill>
                  <a:srgbClr val="FF0000"/>
                </a:solidFill>
              </a:rPr>
              <a:t>NON</a:t>
            </a:r>
            <a:r>
              <a:rPr lang="it-IT" dirty="0"/>
              <a:t> ADERISCE AL COLLETTO DEL DENTE </a:t>
            </a:r>
            <a:r>
              <a:rPr lang="it-IT" i="1" dirty="0">
                <a:solidFill>
                  <a:srgbClr val="FF0000"/>
                </a:solidFill>
              </a:rPr>
              <a:t>(FORMA UNO SPAZIO TASCA GENGIVALE LIBERA)</a:t>
            </a:r>
          </a:p>
        </p:txBody>
      </p:sp>
      <p:cxnSp>
        <p:nvCxnSpPr>
          <p:cNvPr id="25" name="Connettore 2 24"/>
          <p:cNvCxnSpPr/>
          <p:nvPr/>
        </p:nvCxnSpPr>
        <p:spPr>
          <a:xfrm>
            <a:off x="5051006" y="6020823"/>
            <a:ext cx="29196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5503553" y="5379633"/>
            <a:ext cx="338680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SI ATTACCA SALDAMENTE AI TESSUTI DURI (OSSO ALVEOLARE, CEMENTO, BORDO DELLO SMALTO)</a:t>
            </a: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6" y="4759357"/>
            <a:ext cx="3401399" cy="200740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6" name="Connettore 2 35"/>
          <p:cNvCxnSpPr>
            <a:stCxn id="8" idx="3"/>
          </p:cNvCxnSpPr>
          <p:nvPr/>
        </p:nvCxnSpPr>
        <p:spPr>
          <a:xfrm flipV="1">
            <a:off x="4335691" y="1956300"/>
            <a:ext cx="379555" cy="102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715246" y="1591319"/>
            <a:ext cx="417510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LE CELLULE SI RINNOVANO VELOCEMENTE OGNI 20 GG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6566BC6-C002-7D43-84DD-E5022345D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802"/>
            <a:ext cx="9144000" cy="502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15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97" y="963551"/>
            <a:ext cx="7618530" cy="51067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06388" y="449821"/>
            <a:ext cx="534297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ISTOLOGIA CLINICA: RECESSO GENGIVALE</a:t>
            </a:r>
          </a:p>
        </p:txBody>
      </p:sp>
      <p:sp>
        <p:nvSpPr>
          <p:cNvPr id="5" name="Rettangolo 4"/>
          <p:cNvSpPr/>
          <p:nvPr/>
        </p:nvSpPr>
        <p:spPr>
          <a:xfrm>
            <a:off x="613126" y="1328532"/>
            <a:ext cx="7461335" cy="12926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000" cap="all" dirty="0"/>
              <a:t>Si parla di gengive ritirate per indicare l'arretramento o comunque lo spostamento delle stesse dalla propria sede originaria verso il margine apicale del dente</a:t>
            </a: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rcRect l="6128" t="18823" r="4340" b="6129"/>
          <a:stretch>
            <a:fillRect/>
          </a:stretch>
        </p:blipFill>
        <p:spPr>
          <a:xfrm>
            <a:off x="2072959" y="2934450"/>
            <a:ext cx="4976402" cy="31285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3574" y="491250"/>
            <a:ext cx="436488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 err="1"/>
              <a:t>2</a:t>
            </a:r>
            <a:r>
              <a:rPr lang="it-IT" sz="2000" dirty="0"/>
              <a:t>. SUPERFICIE ORALE DEL PALATO DURO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33574" y="1167940"/>
            <a:ext cx="8379413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it-IT" dirty="0"/>
              <a:t>FORMA IL TETTO DELLA CAVITA’ ORALE ED E’ RIVESTITO DA MUCOSA RESPIRATORIA</a:t>
            </a:r>
          </a:p>
          <a:p>
            <a:pPr>
              <a:buFont typeface="Arial"/>
              <a:buChar char="•"/>
            </a:pPr>
            <a:endParaRPr lang="it-IT" dirty="0"/>
          </a:p>
          <a:p>
            <a:pPr>
              <a:buFont typeface="Arial"/>
              <a:buChar char="•"/>
            </a:pPr>
            <a:r>
              <a:rPr lang="it-IT" dirty="0"/>
              <a:t>LA MAGGIOR PARTE DELLA STRUTTURA MANCA DELLA TONACA SOTTOMUCOSA</a:t>
            </a:r>
          </a:p>
          <a:p>
            <a:pPr>
              <a:buFont typeface="Arial"/>
              <a:buChar char="•"/>
            </a:pPr>
            <a:endParaRPr lang="it-IT" dirty="0"/>
          </a:p>
          <a:p>
            <a:pPr>
              <a:buFont typeface="Arial"/>
              <a:buChar char="•"/>
            </a:pPr>
            <a:r>
              <a:rPr lang="it-IT" dirty="0"/>
              <a:t>LA REGIONE POSTERIORE VICINO AL PROCESSO ALVEOLARE PUO’ PRESENTARE UNO STRATO MUCOSO CON GHIANDOLE SALIVARI MUCOSE MINORI</a:t>
            </a:r>
          </a:p>
          <a:p>
            <a:pPr>
              <a:buFont typeface="Arial"/>
              <a:buChar char="•"/>
            </a:pP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26" y="3561644"/>
            <a:ext cx="3149600" cy="2921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rcRect b="11753"/>
          <a:stretch>
            <a:fillRect/>
          </a:stretch>
        </p:blipFill>
        <p:spPr>
          <a:xfrm>
            <a:off x="4366937" y="3561644"/>
            <a:ext cx="3822700" cy="2921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89778" y="66276"/>
            <a:ext cx="877356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EPITELIO PAVIMENTOSO PLURISTATIFICATO NON CHERATINIZZATO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45982" y="830175"/>
            <a:ext cx="8817364" cy="5632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Si tratta di un epitelio squamoso stratificato che può essere suddiviso in base al grado di differenziazione cellulare in quattro strati :</a:t>
            </a:r>
          </a:p>
          <a:p>
            <a:endParaRPr lang="it-IT" sz="2000" dirty="0"/>
          </a:p>
          <a:p>
            <a:r>
              <a:rPr lang="it-IT" sz="2000" cap="all" dirty="0">
                <a:solidFill>
                  <a:srgbClr val="FF0000"/>
                </a:solidFill>
              </a:rPr>
              <a:t>strato basale </a:t>
            </a:r>
            <a:r>
              <a:rPr lang="it-IT" sz="2000" dirty="0"/>
              <a:t>detto anche strato germinativo dove sono presenti </a:t>
            </a:r>
            <a:r>
              <a:rPr lang="it-IT" sz="2000" i="1" dirty="0">
                <a:solidFill>
                  <a:srgbClr val="FF0000"/>
                </a:solidFill>
              </a:rPr>
              <a:t>cellule </a:t>
            </a:r>
            <a:r>
              <a:rPr lang="it-IT" sz="2000" i="1" dirty="0" err="1">
                <a:solidFill>
                  <a:srgbClr val="FF0000"/>
                </a:solidFill>
              </a:rPr>
              <a:t>cuboidali</a:t>
            </a:r>
            <a:r>
              <a:rPr lang="it-IT" sz="2000" dirty="0"/>
              <a:t> con alta capacità mitotica unite alla lamina basale per mezzo degli</a:t>
            </a:r>
            <a:r>
              <a:rPr lang="it-IT" sz="2000" dirty="0" err="1"/>
              <a:t> emidesmosom</a:t>
            </a:r>
            <a:r>
              <a:rPr lang="it-IT" sz="2000" dirty="0"/>
              <a:t>i;</a:t>
            </a:r>
          </a:p>
          <a:p>
            <a:endParaRPr lang="it-IT" sz="2000" dirty="0"/>
          </a:p>
          <a:p>
            <a:r>
              <a:rPr lang="it-IT" sz="2000" cap="all" dirty="0">
                <a:solidFill>
                  <a:srgbClr val="FF0000"/>
                </a:solidFill>
              </a:rPr>
              <a:t>strato spinoso </a:t>
            </a:r>
            <a:r>
              <a:rPr lang="it-IT" sz="2000" dirty="0"/>
              <a:t>che contiene più strati di cellule di grandi dimensioni e di </a:t>
            </a:r>
            <a:r>
              <a:rPr lang="it-IT" sz="2000" i="1" dirty="0">
                <a:solidFill>
                  <a:srgbClr val="FF0000"/>
                </a:solidFill>
              </a:rPr>
              <a:t>forma rotondeggiante </a:t>
            </a:r>
            <a:r>
              <a:rPr lang="it-IT" sz="2000" dirty="0"/>
              <a:t>contenenti </a:t>
            </a:r>
            <a:r>
              <a:rPr lang="it-IT" sz="2000" i="1" dirty="0">
                <a:solidFill>
                  <a:srgbClr val="FF0000"/>
                </a:solidFill>
              </a:rPr>
              <a:t>tonofilamenti e granuli di melanina </a:t>
            </a:r>
            <a:r>
              <a:rPr lang="it-IT" sz="2000" dirty="0"/>
              <a:t>e connesse tra loro da ponti intracellulari che hanno l‟aspetto di spine;</a:t>
            </a:r>
          </a:p>
          <a:p>
            <a:endParaRPr lang="it-IT" sz="2000" dirty="0"/>
          </a:p>
          <a:p>
            <a:r>
              <a:rPr lang="it-IT" sz="2000" cap="all" dirty="0">
                <a:solidFill>
                  <a:srgbClr val="FF0000"/>
                </a:solidFill>
              </a:rPr>
              <a:t>strato granulare </a:t>
            </a:r>
            <a:r>
              <a:rPr lang="it-IT" sz="2000" dirty="0"/>
              <a:t>costituito da più strati di cellule contenenti </a:t>
            </a:r>
            <a:r>
              <a:rPr lang="it-IT" sz="2000" i="1" dirty="0">
                <a:solidFill>
                  <a:srgbClr val="FF0000"/>
                </a:solidFill>
              </a:rPr>
              <a:t>granuli di</a:t>
            </a:r>
            <a:r>
              <a:rPr lang="it-IT" sz="2000" i="1" dirty="0" err="1">
                <a:solidFill>
                  <a:srgbClr val="FF0000"/>
                </a:solidFill>
              </a:rPr>
              <a:t> cheratojalin</a:t>
            </a:r>
            <a:r>
              <a:rPr lang="it-IT" sz="2000" i="1" dirty="0">
                <a:solidFill>
                  <a:srgbClr val="FF0000"/>
                </a:solidFill>
              </a:rPr>
              <a:t>a</a:t>
            </a:r>
            <a:r>
              <a:rPr lang="it-IT" sz="2000" dirty="0"/>
              <a:t>, che si pensa svolgano un ruolo nel processo di cheratinizzazione insieme ai tono filamenti dello strato spinoso;</a:t>
            </a:r>
          </a:p>
          <a:p>
            <a:endParaRPr lang="it-IT" sz="2000" dirty="0"/>
          </a:p>
          <a:p>
            <a:r>
              <a:rPr lang="it-IT" sz="2000" cap="all" dirty="0">
                <a:solidFill>
                  <a:srgbClr val="FF0000"/>
                </a:solidFill>
              </a:rPr>
              <a:t>strato corneo</a:t>
            </a:r>
            <a:r>
              <a:rPr lang="it-IT" sz="2000" dirty="0"/>
              <a:t> formato da cellule con tendenza alla desquamazione e spesso </a:t>
            </a:r>
            <a:r>
              <a:rPr lang="it-IT" sz="2000" i="1" dirty="0">
                <a:solidFill>
                  <a:srgbClr val="FF0000"/>
                </a:solidFill>
              </a:rPr>
              <a:t>prive di nucleo</a:t>
            </a:r>
            <a:r>
              <a:rPr lang="it-IT" sz="2000" dirty="0"/>
              <a:t>, ma </a:t>
            </a:r>
            <a:r>
              <a:rPr lang="it-IT" sz="2000" i="1" dirty="0">
                <a:solidFill>
                  <a:srgbClr val="FF0000"/>
                </a:solidFill>
              </a:rPr>
              <a:t>ripiene di cheratina </a:t>
            </a:r>
            <a:r>
              <a:rPr lang="it-IT" sz="2000" dirty="0"/>
              <a:t>la cui quantità determina il grado di cheratinizzazione dell‟epitelio che può essere differenziato in ortocheratinizzato, non cheratinizzato e paracheratinizzato.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6B9E972-52E6-DD46-B7F1-5C3EA1672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" t="1855" r="17288"/>
          <a:stretch/>
        </p:blipFill>
        <p:spPr>
          <a:xfrm>
            <a:off x="139485" y="11850"/>
            <a:ext cx="9004515" cy="68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1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89778" y="262787"/>
            <a:ext cx="462765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MUCOSA SPECIALIZZATA</a:t>
            </a:r>
          </a:p>
        </p:txBody>
      </p:sp>
      <p:sp>
        <p:nvSpPr>
          <p:cNvPr id="5" name="Rettangolo 4"/>
          <p:cNvSpPr/>
          <p:nvPr/>
        </p:nvSpPr>
        <p:spPr>
          <a:xfrm>
            <a:off x="189778" y="934352"/>
            <a:ext cx="4627656" cy="470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000" cap="all" dirty="0"/>
              <a:t>La lingua è formata da due parti:</a:t>
            </a:r>
          </a:p>
          <a:p>
            <a:pPr marL="342900" indent="-342900">
              <a:buFont typeface="+mj-lt"/>
              <a:buAutoNum type="arabicPeriod"/>
            </a:pPr>
            <a:endParaRPr lang="it-IT" sz="2000" cap="all" dirty="0"/>
          </a:p>
          <a:p>
            <a:pPr marL="342900" indent="-342900">
              <a:buFont typeface="+mj-lt"/>
              <a:buAutoNum type="arabicPeriod"/>
            </a:pPr>
            <a:r>
              <a:rPr lang="it-IT" sz="2000" cap="all" dirty="0"/>
              <a:t>la base, nell’orofaringe (parte intermedia della faringe, nel fondo della bocca)</a:t>
            </a:r>
          </a:p>
          <a:p>
            <a:pPr marL="342900" indent="-342900">
              <a:buFont typeface="+mj-lt"/>
              <a:buAutoNum type="arabicPeriod"/>
            </a:pPr>
            <a:endParaRPr lang="it-IT" sz="2000" cap="all" dirty="0"/>
          </a:p>
          <a:p>
            <a:pPr marL="342900" indent="-342900">
              <a:buFont typeface="+mj-lt"/>
              <a:buAutoNum type="arabicPeriod"/>
            </a:pPr>
            <a:r>
              <a:rPr lang="it-IT" sz="2000" cap="all" dirty="0"/>
              <a:t>la parte mobile, nel cavo orale, separate dalla </a:t>
            </a:r>
            <a:r>
              <a:rPr lang="it-IT" sz="2000" cap="all" dirty="0" err="1"/>
              <a:t>V</a:t>
            </a:r>
            <a:r>
              <a:rPr lang="it-IT" sz="2000" cap="all" dirty="0"/>
              <a:t> linguale (solco a forma di </a:t>
            </a:r>
            <a:r>
              <a:rPr lang="it-IT" sz="2000" cap="all" dirty="0" err="1"/>
              <a:t>V</a:t>
            </a:r>
            <a:r>
              <a:rPr lang="it-IT" sz="2000" cap="all" dirty="0"/>
              <a:t>), con apice posteriore.</a:t>
            </a:r>
          </a:p>
          <a:p>
            <a:pPr marL="342900" indent="-342900">
              <a:buFont typeface="+mj-lt"/>
              <a:buAutoNum type="arabicPeriod"/>
            </a:pPr>
            <a:endParaRPr lang="it-IT" sz="2000" cap="all" dirty="0"/>
          </a:p>
          <a:p>
            <a:pPr marL="342900" indent="-342900">
              <a:buFont typeface="+mj-lt"/>
              <a:buAutoNum type="arabicPeriod"/>
            </a:pPr>
            <a:r>
              <a:rPr lang="it-IT" sz="2000" cap="all" dirty="0"/>
              <a:t> Lungo la </a:t>
            </a:r>
            <a:r>
              <a:rPr lang="it-IT" sz="2000" cap="all" dirty="0" err="1"/>
              <a:t>V</a:t>
            </a:r>
            <a:r>
              <a:rPr lang="it-IT" sz="2000" cap="all" dirty="0"/>
              <a:t> linguale si osservano i rilievi delle papille contenenti i bottoni gustativi. La lingua è collegata al pavimento orale da una piega, il frenulo.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rcRect r="40992"/>
          <a:stretch>
            <a:fillRect/>
          </a:stretch>
        </p:blipFill>
        <p:spPr>
          <a:xfrm>
            <a:off x="5094801" y="1270135"/>
            <a:ext cx="3707964" cy="3998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3573" y="423378"/>
            <a:ext cx="353278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MUCOSA SPECIALIZZATA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33573" y="1191209"/>
            <a:ext cx="353278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 err="1"/>
              <a:t>2</a:t>
            </a:r>
            <a:r>
              <a:rPr lang="it-IT" sz="2000" dirty="0"/>
              <a:t>/</a:t>
            </a:r>
            <a:r>
              <a:rPr lang="it-IT" sz="2000" dirty="0" err="1"/>
              <a:t>3</a:t>
            </a:r>
            <a:r>
              <a:rPr lang="it-IT" sz="2000" dirty="0"/>
              <a:t> ANTERIORI DELLA LINGUA</a:t>
            </a:r>
          </a:p>
        </p:txBody>
      </p:sp>
      <p:cxnSp>
        <p:nvCxnSpPr>
          <p:cNvPr id="5" name="Connettore 2 4"/>
          <p:cNvCxnSpPr/>
          <p:nvPr/>
        </p:nvCxnSpPr>
        <p:spPr>
          <a:xfrm rot="16200000" flipH="1">
            <a:off x="1722579" y="1868705"/>
            <a:ext cx="569371" cy="145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33573" y="2335881"/>
            <a:ext cx="863719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EPITELIO PAVIMENTOSO CHERATINIZZATO E NON CHERATINIZZATO CON NUMEROSE PAPILLE</a:t>
            </a:r>
          </a:p>
        </p:txBody>
      </p:sp>
      <p:cxnSp>
        <p:nvCxnSpPr>
          <p:cNvPr id="7" name="Connettore 2 6"/>
          <p:cNvCxnSpPr/>
          <p:nvPr/>
        </p:nvCxnSpPr>
        <p:spPr>
          <a:xfrm rot="10800000" flipV="1">
            <a:off x="2350327" y="3043766"/>
            <a:ext cx="1897774" cy="975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613128" y="4274857"/>
            <a:ext cx="3153229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000" dirty="0"/>
              <a:t>PAPILLE FILIFORMI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PAPILLE FUNGIFORMI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PAPILLE CIRCUMVALLATE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PAPILLE FOLIATE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01" y="3178934"/>
            <a:ext cx="4622664" cy="351528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DF208C5-088E-CA4C-BF96-71FBB8824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47" y="0"/>
            <a:ext cx="8207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13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1163" y="423378"/>
            <a:ext cx="25547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PAPILLE FOLIATE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3" y="1125736"/>
            <a:ext cx="4420804" cy="3315603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321163" y="4700960"/>
            <a:ext cx="3544383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PIEGHE MUCOSE A PUNTA PIATTA</a:t>
            </a:r>
          </a:p>
          <a:p>
            <a:r>
              <a:rPr lang="it-IT" sz="2000" dirty="0"/>
              <a:t>SI TROVANO:</a:t>
            </a:r>
          </a:p>
          <a:p>
            <a:r>
              <a:rPr lang="it-IT" sz="2000" dirty="0">
                <a:solidFill>
                  <a:srgbClr val="FF0000"/>
                </a:solidFill>
              </a:rPr>
              <a:t>SUPERFICIE LATERALE POSTERIORE LINGUA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138" y="1125736"/>
            <a:ext cx="4342862" cy="331560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865546" y="5138938"/>
            <a:ext cx="505085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cap="all" dirty="0"/>
              <a:t>percepiscono maggiormente il sapore acido</a:t>
            </a:r>
            <a:endParaRPr lang="it-IT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50359" y="379581"/>
            <a:ext cx="251090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PAPILLE FILIFORMI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359" y="1147450"/>
            <a:ext cx="4131314" cy="330505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715246" y="1459925"/>
            <a:ext cx="4189707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PICCOLE E NUMEROSE</a:t>
            </a:r>
          </a:p>
          <a:p>
            <a:r>
              <a:rPr lang="it-IT" sz="2000" dirty="0"/>
              <a:t>RIVESTONO </a:t>
            </a:r>
            <a:r>
              <a:rPr lang="it-IT" sz="2000" dirty="0" err="1"/>
              <a:t>2</a:t>
            </a:r>
            <a:r>
              <a:rPr lang="it-IT" sz="2000" dirty="0"/>
              <a:t>/</a:t>
            </a:r>
            <a:r>
              <a:rPr lang="it-IT" sz="2000" dirty="0" err="1"/>
              <a:t>3</a:t>
            </a:r>
            <a:r>
              <a:rPr lang="it-IT" sz="2000" dirty="0"/>
              <a:t> ANTERIORI DELLA LINGUA</a:t>
            </a:r>
          </a:p>
          <a:p>
            <a:endParaRPr lang="it-IT" sz="2000" dirty="0"/>
          </a:p>
          <a:p>
            <a:r>
              <a:rPr lang="it-IT" sz="2000" dirty="0"/>
              <a:t>NON POSSIEDONO GEMME GUSTATIVE</a:t>
            </a:r>
          </a:p>
          <a:p>
            <a:endParaRPr lang="it-IT" sz="2000" dirty="0"/>
          </a:p>
          <a:p>
            <a:r>
              <a:rPr lang="it-IT" sz="2000" dirty="0"/>
              <a:t>PERCEPISCONO FORMA, CONSISTENZA, TEMPERATURA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3573" y="379581"/>
            <a:ext cx="297804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PAPILLE FUNGIFORMI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33573" y="1080345"/>
            <a:ext cx="8583790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000" dirty="0"/>
              <a:t>SONO DISPERSE FRA LE PAPILLE FILIFORMI </a:t>
            </a:r>
          </a:p>
          <a:p>
            <a:pPr marL="342900" indent="-342900">
              <a:buFont typeface="+mj-lt"/>
              <a:buAutoNum type="arabicPeriod"/>
            </a:pPr>
            <a:endParaRPr lang="it-IT" sz="2000" dirty="0"/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SONO LOCALIZZATE SULLA PUNTA E SUI BORDI LATERALI DELLA LINGUA</a:t>
            </a:r>
          </a:p>
          <a:p>
            <a:pPr marL="342900" indent="-342900">
              <a:buFont typeface="+mj-lt"/>
              <a:buAutoNum type="arabicPeriod"/>
            </a:pPr>
            <a:endParaRPr lang="it-IT" sz="2000" dirty="0"/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DOTATE </a:t>
            </a:r>
            <a:r>
              <a:rPr lang="it-IT" sz="2000" dirty="0" err="1"/>
              <a:t>DI</a:t>
            </a:r>
            <a:r>
              <a:rPr lang="it-IT" sz="2000" dirty="0"/>
              <a:t> CALICI GUSTATIVI</a:t>
            </a:r>
          </a:p>
          <a:p>
            <a:pPr marL="342900" indent="-342900">
              <a:buFont typeface="+mj-lt"/>
              <a:buAutoNum type="arabicPeriod"/>
            </a:pPr>
            <a:endParaRPr lang="it-IT" sz="2000" dirty="0"/>
          </a:p>
          <a:p>
            <a:pPr marL="342900" indent="-342900">
              <a:buFont typeface="+mj-lt"/>
              <a:buAutoNum type="arabicPeriod"/>
            </a:pPr>
            <a:r>
              <a:rPr lang="it-IT" sz="2000" cap="all" dirty="0"/>
              <a:t>possiedono sulla superficie alcuni calici gustativi che rilevano più sensibilmente il sapore dolce.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73" y="3825005"/>
            <a:ext cx="3824750" cy="2463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363" y="3825005"/>
            <a:ext cx="4064000" cy="2463800"/>
          </a:xfrm>
          <a:prstGeom prst="rect">
            <a:avLst/>
          </a:prstGeom>
          <a:ln>
            <a:solidFill>
              <a:srgbClr val="660066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8974" y="408779"/>
            <a:ext cx="369336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PAPILLE CIRCUMVALLATE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66" y="3630706"/>
            <a:ext cx="3777219" cy="2609617"/>
          </a:xfrm>
          <a:prstGeom prst="rect">
            <a:avLst/>
          </a:prstGeom>
          <a:ln>
            <a:solidFill>
              <a:srgbClr val="660066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720" y="3630706"/>
            <a:ext cx="3733574" cy="26096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218974" y="1225176"/>
            <a:ext cx="8566438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000" dirty="0"/>
              <a:t>GRANDI ROTONDEGGIANTI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SONO CIRCA 10-14 PAPILLE LOCALIZZATE LUNGO IL SOLCO TERMINALE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I BOTTONI GUSTATIVI SI TROVANO NELLE PARETI LATERALI DELLA PAPILLA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PERCEPISCONO GUSTO UMAMI -AMARO</a:t>
            </a:r>
          </a:p>
          <a:p>
            <a:endParaRPr lang="it-IT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91966" y="729963"/>
            <a:ext cx="840861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LA MUCOSA ORALE PUO’ ESSERE DISTINTA IN :</a:t>
            </a:r>
          </a:p>
          <a:p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MUCOSA </a:t>
            </a:r>
            <a:r>
              <a:rPr lang="it-IT" sz="2000" dirty="0" err="1"/>
              <a:t>DI</a:t>
            </a:r>
            <a:r>
              <a:rPr lang="it-IT" sz="2000" dirty="0"/>
              <a:t> RIVESTIMENTO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MUCOSA MASTICATORIA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MUCOSA SPECIALIZZATA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17642" y="525573"/>
            <a:ext cx="191237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MUCOSA RIVESTIMENTO</a:t>
            </a:r>
            <a:r>
              <a:rPr lang="it-IT" dirty="0"/>
              <a:t>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2992" y="1678918"/>
            <a:ext cx="8817362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RIVESTIMENTO DELLA SUPERFICIE INTERNA DELLE LABBRA E GUANCE, SUPERFICIE INF DELLA LINGUA, PAVIMENTO DELLA BOCCA</a:t>
            </a:r>
          </a:p>
        </p:txBody>
      </p:sp>
      <p:cxnSp>
        <p:nvCxnSpPr>
          <p:cNvPr id="14" name="Connettore 2 13"/>
          <p:cNvCxnSpPr/>
          <p:nvPr/>
        </p:nvCxnSpPr>
        <p:spPr>
          <a:xfrm rot="5400000">
            <a:off x="1150305" y="1455394"/>
            <a:ext cx="445458" cy="15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72992" y="2598667"/>
            <a:ext cx="8817362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it-IT" sz="2000" dirty="0" err="1"/>
              <a:t>1</a:t>
            </a:r>
            <a:r>
              <a:rPr lang="it-IT" sz="2000" dirty="0"/>
              <a:t>. EPITELIO PAVIMENTOSO PLURISTRATIFICATO CHERATINIZZATO</a:t>
            </a:r>
          </a:p>
          <a:p>
            <a:pPr marL="457200" indent="-457200"/>
            <a:endParaRPr lang="it-IT" sz="2000" dirty="0"/>
          </a:p>
          <a:p>
            <a:pPr marL="457200" indent="-457200"/>
            <a:r>
              <a:rPr lang="it-IT" sz="2000" dirty="0" err="1"/>
              <a:t>2</a:t>
            </a:r>
            <a:r>
              <a:rPr lang="it-IT" sz="2000" dirty="0"/>
              <a:t>. LAMINA PROPRIA  sottile strato di connettivo &gt;fibre elastiche   &lt;collagene</a:t>
            </a:r>
          </a:p>
          <a:p>
            <a:pPr marL="457200" indent="-457200"/>
            <a:endParaRPr lang="it-IT" sz="2000" dirty="0"/>
          </a:p>
          <a:p>
            <a:pPr marL="457200" indent="-457200"/>
            <a:r>
              <a:rPr lang="it-IT" sz="2000" dirty="0" err="1"/>
              <a:t>3</a:t>
            </a:r>
            <a:r>
              <a:rPr lang="it-IT" sz="2000" dirty="0"/>
              <a:t>. SOTTOMUCOSA (</a:t>
            </a:r>
            <a:r>
              <a:rPr lang="it-IT" sz="2000" dirty="0" err="1"/>
              <a:t>gh</a:t>
            </a:r>
            <a:r>
              <a:rPr lang="it-IT" sz="2000" dirty="0"/>
              <a:t> salivari minori) spesso strato di connettivo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7367" y="1288284"/>
            <a:ext cx="858379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EPITELIO PAVIMENTOSO PLURISRATIFICATO NON CHERATINIZZATO</a:t>
            </a:r>
          </a:p>
        </p:txBody>
      </p:sp>
      <p:cxnSp>
        <p:nvCxnSpPr>
          <p:cNvPr id="4" name="Connettore 2 3"/>
          <p:cNvCxnSpPr/>
          <p:nvPr/>
        </p:nvCxnSpPr>
        <p:spPr>
          <a:xfrm rot="5400000">
            <a:off x="2301380" y="2027722"/>
            <a:ext cx="74021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 rot="5400000">
            <a:off x="5774977" y="2027722"/>
            <a:ext cx="74021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758299" y="2437275"/>
            <a:ext cx="182478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STRATO BASALE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233484" y="2437275"/>
            <a:ext cx="182478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STRATO SPINOSO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969179" y="3457240"/>
            <a:ext cx="417511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SIMILE ALL’EPIDERMIDE AD </a:t>
            </a:r>
            <a:r>
              <a:rPr lang="it-IT" sz="2000" i="1" u="sng" dirty="0">
                <a:solidFill>
                  <a:srgbClr val="FF0000"/>
                </a:solidFill>
              </a:rPr>
              <a:t>ECCEZIONE</a:t>
            </a:r>
            <a:r>
              <a:rPr lang="it-IT" sz="2000" dirty="0"/>
              <a:t>: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475618" y="5259281"/>
            <a:ext cx="239332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STRATO CORNEO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353862" y="5259281"/>
            <a:ext cx="239332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STRATO LUCIDO</a:t>
            </a:r>
          </a:p>
        </p:txBody>
      </p:sp>
      <p:cxnSp>
        <p:nvCxnSpPr>
          <p:cNvPr id="12" name="Connettore 2 11"/>
          <p:cNvCxnSpPr/>
          <p:nvPr/>
        </p:nvCxnSpPr>
        <p:spPr>
          <a:xfrm rot="5400000">
            <a:off x="2453780" y="4888381"/>
            <a:ext cx="74021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rot="5400000">
            <a:off x="5179624" y="4888381"/>
            <a:ext cx="74021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980555" y="175191"/>
            <a:ext cx="274661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/>
              <a:t>MUCOSA RIVESTIMENTO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02003" y="350382"/>
            <a:ext cx="191237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dirty="0"/>
              <a:t>MUCOSA RIVESTIMENTO</a:t>
            </a:r>
            <a:r>
              <a:rPr lang="it-IT" dirty="0"/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02003" y="1299333"/>
            <a:ext cx="8544557" cy="3477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000" dirty="0"/>
              <a:t>LOCALIZZAZIONE: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LABBRA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GUANCE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PALATO MOLLE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SUPERFICIE INFERIORE DELLA LINGUA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PAVIMENTO DELLA BOCCA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7367" y="350382"/>
            <a:ext cx="16788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LABBRA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67" y="1109542"/>
            <a:ext cx="3722563" cy="277931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280034" y="1824907"/>
            <a:ext cx="4572000" cy="18774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it-IT" sz="2000" cap="all" dirty="0"/>
          </a:p>
          <a:p>
            <a:pPr algn="ctr"/>
            <a:r>
              <a:rPr lang="it-IT" sz="2000" cap="all" dirty="0"/>
              <a:t>Le labbra sono rivestite esternamente da cute, internamente da mucosa</a:t>
            </a:r>
          </a:p>
          <a:p>
            <a:endParaRPr lang="it-IT" cap="all" dirty="0"/>
          </a:p>
          <a:p>
            <a:endParaRPr lang="it-IT" cap="all" dirty="0"/>
          </a:p>
        </p:txBody>
      </p:sp>
      <p:cxnSp>
        <p:nvCxnSpPr>
          <p:cNvPr id="8" name="Connettore 2 7"/>
          <p:cNvCxnSpPr/>
          <p:nvPr/>
        </p:nvCxnSpPr>
        <p:spPr>
          <a:xfrm rot="16200000" flipH="1">
            <a:off x="6218421" y="3769377"/>
            <a:ext cx="692033" cy="319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707964" y="4116990"/>
            <a:ext cx="5144070" cy="25237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SONO DISTINGUIBILI </a:t>
            </a:r>
            <a:r>
              <a:rPr lang="it-IT" sz="2000" dirty="0" err="1"/>
              <a:t>3</a:t>
            </a:r>
            <a:r>
              <a:rPr lang="it-IT" sz="2000" dirty="0"/>
              <a:t> REGIONI:</a:t>
            </a:r>
          </a:p>
          <a:p>
            <a:endParaRPr lang="it-IT" sz="2000" dirty="0"/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ZONA DELLA PELLE SOTTILE (</a:t>
            </a:r>
            <a:r>
              <a:rPr lang="it-IT" sz="2000" dirty="0" err="1"/>
              <a:t>sup</a:t>
            </a:r>
            <a:r>
              <a:rPr lang="it-IT" sz="2000" dirty="0"/>
              <a:t> est labbra)</a:t>
            </a:r>
          </a:p>
          <a:p>
            <a:pPr marL="342900" indent="-342900">
              <a:buFont typeface="+mj-lt"/>
              <a:buAutoNum type="arabicPeriod"/>
            </a:pPr>
            <a:endParaRPr lang="it-IT" sz="2000" dirty="0"/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ZONA VERMIGLIO</a:t>
            </a:r>
          </a:p>
          <a:p>
            <a:pPr marL="342900" indent="-342900"/>
            <a:r>
              <a:rPr lang="it-IT" sz="2000" dirty="0"/>
              <a:t> </a:t>
            </a:r>
          </a:p>
          <a:p>
            <a:pPr marL="342900" indent="-342900"/>
            <a:r>
              <a:rPr lang="it-IT" sz="2000" dirty="0"/>
              <a:t>3.MUCOSA LABIALE (</a:t>
            </a:r>
            <a:r>
              <a:rPr lang="it-IT" sz="2000" dirty="0" err="1"/>
              <a:t>sup</a:t>
            </a:r>
            <a:r>
              <a:rPr lang="it-IT" sz="2000" dirty="0"/>
              <a:t> </a:t>
            </a:r>
            <a:r>
              <a:rPr lang="it-IT" sz="2000" dirty="0" err="1"/>
              <a:t>int</a:t>
            </a:r>
            <a:r>
              <a:rPr lang="it-IT" sz="2000" dirty="0"/>
              <a:t> labbra)</a:t>
            </a:r>
          </a:p>
          <a:p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276840" y="73383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it-IT" dirty="0"/>
              <a:t>Le labbra, distinte in superiore e in inferiore, costituiscono due pieghe </a:t>
            </a:r>
            <a:r>
              <a:rPr lang="it-IT" dirty="0" err="1"/>
              <a:t>cutaneo-muscolo-mucose</a:t>
            </a:r>
            <a:r>
              <a:rPr lang="it-IT" dirty="0"/>
              <a:t>, che delimitano l'apertura della bocca. SI uniscono ai lati nelle commessure labiali, ove si formano gli angoli della bocca.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364981"/>
            <a:ext cx="708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89779" y="364981"/>
            <a:ext cx="217514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cap="all" dirty="0"/>
              <a:t>zona pelle sottile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89779" y="895679"/>
            <a:ext cx="544515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COSTITUISCE LA SUPERFICIE ESTERNA DELLE LABBRA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14228" y="1605918"/>
            <a:ext cx="872977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SI I COLLEGA ALLA MUCOSA ORALE ATTRAVERSO UNA ZONA </a:t>
            </a:r>
            <a:r>
              <a:rPr lang="it-IT" dirty="0" err="1"/>
              <a:t>DI</a:t>
            </a:r>
            <a:r>
              <a:rPr lang="it-IT" dirty="0"/>
              <a:t> TRANSIZIONE DENOMINATA 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985333" y="2646816"/>
            <a:ext cx="191237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ZONA VERMIGLIO</a:t>
            </a:r>
          </a:p>
        </p:txBody>
      </p:sp>
      <p:cxnSp>
        <p:nvCxnSpPr>
          <p:cNvPr id="9" name="Connettore 2 8"/>
          <p:cNvCxnSpPr>
            <a:stCxn id="5" idx="2"/>
          </p:cNvCxnSpPr>
          <p:nvPr/>
        </p:nvCxnSpPr>
        <p:spPr>
          <a:xfrm rot="16200000" flipH="1">
            <a:off x="2752854" y="1424516"/>
            <a:ext cx="340907" cy="21896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rot="5400000">
            <a:off x="4228368" y="2311033"/>
            <a:ext cx="671566" cy="1588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/>
        </p:nvSpPr>
        <p:spPr>
          <a:xfrm>
            <a:off x="627726" y="3092867"/>
            <a:ext cx="8321022" cy="103359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1182461" y="3387801"/>
            <a:ext cx="7240749" cy="369332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EP PARACHERATINIZZATO CON GHIANDOLE SEBACEE ( GH. FORDYCE)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/>
          <a:srcRect t="30681" b="14111"/>
          <a:stretch>
            <a:fillRect/>
          </a:stretch>
        </p:blipFill>
        <p:spPr>
          <a:xfrm>
            <a:off x="1781745" y="4333896"/>
            <a:ext cx="5563223" cy="23035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3574" y="379581"/>
            <a:ext cx="21021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MUCOSA LABIALE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33574" y="1138742"/>
            <a:ext cx="8569191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E’ UN ESEMPIO </a:t>
            </a:r>
            <a:r>
              <a:rPr lang="it-IT" dirty="0" err="1"/>
              <a:t>DI</a:t>
            </a:r>
            <a:r>
              <a:rPr lang="it-IT" dirty="0"/>
              <a:t> MUCOSA </a:t>
            </a:r>
            <a:r>
              <a:rPr lang="it-IT" dirty="0" err="1"/>
              <a:t>DI</a:t>
            </a:r>
            <a:r>
              <a:rPr lang="it-IT" dirty="0"/>
              <a:t> RIVESTIMENTO RIVESTITA DA EPITELIO PAVIMENTOSO STRATIFIFICATO NON CHERATINIZZATO</a:t>
            </a:r>
          </a:p>
          <a:p>
            <a:endParaRPr lang="it-IT" dirty="0"/>
          </a:p>
          <a:p>
            <a:r>
              <a:rPr lang="it-IT" cap="all" dirty="0"/>
              <a:t>ricco di fibre elastiche </a:t>
            </a:r>
          </a:p>
          <a:p>
            <a:r>
              <a:rPr lang="it-IT" cap="all" dirty="0"/>
              <a:t>SOTTOMUCOSA RICCA </a:t>
            </a:r>
            <a:r>
              <a:rPr lang="it-IT" cap="all" dirty="0" err="1"/>
              <a:t>DI</a:t>
            </a:r>
            <a:r>
              <a:rPr lang="it-IT" cap="all" dirty="0"/>
              <a:t> GHIANDOLE MUCOSE LABIALI  ( GH. SALIVARI MAGGIORI)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007" y="2879975"/>
            <a:ext cx="5976375" cy="3978025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 rot="10800000" flipV="1">
            <a:off x="5065604" y="2616070"/>
            <a:ext cx="2248136" cy="15009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926</Words>
  <Application>Microsoft Macintosh PowerPoint</Application>
  <PresentationFormat>Presentazione su schermo (4:3)</PresentationFormat>
  <Paragraphs>143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9" baseType="lpstr">
      <vt:lpstr>Arial</vt:lpstr>
      <vt:lpstr>Calibri</vt:lpstr>
      <vt:lpstr>Tema di Office</vt:lpstr>
      <vt:lpstr>MUCOSA ORALE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MUCOSA ORALE</dc:title>
  <dc:creator>Nicolin Vanessa</dc:creator>
  <cp:lastModifiedBy>Vanessa Nicolin</cp:lastModifiedBy>
  <cp:revision>18</cp:revision>
  <dcterms:created xsi:type="dcterms:W3CDTF">2016-04-09T13:38:21Z</dcterms:created>
  <dcterms:modified xsi:type="dcterms:W3CDTF">2020-04-26T13:17:26Z</dcterms:modified>
</cp:coreProperties>
</file>