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79" r:id="rId3"/>
    <p:sldId id="297" r:id="rId4"/>
    <p:sldId id="306" r:id="rId5"/>
    <p:sldId id="307" r:id="rId6"/>
    <p:sldId id="308" r:id="rId7"/>
    <p:sldId id="309" r:id="rId8"/>
    <p:sldId id="304" r:id="rId9"/>
    <p:sldId id="291" r:id="rId10"/>
    <p:sldId id="288" r:id="rId11"/>
    <p:sldId id="289" r:id="rId12"/>
    <p:sldId id="290" r:id="rId13"/>
    <p:sldId id="292" r:id="rId14"/>
    <p:sldId id="303" r:id="rId15"/>
    <p:sldId id="293" r:id="rId16"/>
    <p:sldId id="299" r:id="rId17"/>
    <p:sldId id="298" r:id="rId18"/>
    <p:sldId id="300" r:id="rId19"/>
    <p:sldId id="295" r:id="rId20"/>
    <p:sldId id="302"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5B1D1-2E7D-4CD3-AE61-E26B8C4F093C}" type="doc">
      <dgm:prSet loTypeId="urn:microsoft.com/office/officeart/2011/layout/HexagonRadial" loCatId="officeonline" qsTypeId="urn:microsoft.com/office/officeart/2005/8/quickstyle/simple2" qsCatId="simple" csTypeId="urn:microsoft.com/office/officeart/2005/8/colors/colorful1" csCatId="colorful" phldr="1"/>
      <dgm:spPr/>
      <dgm:t>
        <a:bodyPr/>
        <a:lstStyle/>
        <a:p>
          <a:endParaRPr lang="it-IT"/>
        </a:p>
      </dgm:t>
    </dgm:pt>
    <dgm:pt modelId="{092A53EB-C80B-4A82-8751-E9CB55EC0524}">
      <dgm:prSet phldrT="[Testo]" custT="1"/>
      <dgm:spPr/>
      <dgm:t>
        <a:bodyPr/>
        <a:lstStyle/>
        <a:p>
          <a:r>
            <a:rPr lang="it-IT" sz="3600" dirty="0" smtClean="0"/>
            <a:t>Ascolto attivo</a:t>
          </a:r>
          <a:endParaRPr lang="it-IT" sz="3600" dirty="0"/>
        </a:p>
      </dgm:t>
    </dgm:pt>
    <dgm:pt modelId="{EC0E6CA5-A6DA-4A76-9461-804E9C6DE313}" type="parTrans" cxnId="{C3153176-1A13-47D3-A9C4-29BCE3330E36}">
      <dgm:prSet/>
      <dgm:spPr/>
      <dgm:t>
        <a:bodyPr/>
        <a:lstStyle/>
        <a:p>
          <a:endParaRPr lang="it-IT"/>
        </a:p>
      </dgm:t>
    </dgm:pt>
    <dgm:pt modelId="{E1A3AF75-4884-4D5F-A7CD-8201D1FD744C}" type="sibTrans" cxnId="{C3153176-1A13-47D3-A9C4-29BCE3330E36}">
      <dgm:prSet/>
      <dgm:spPr/>
      <dgm:t>
        <a:bodyPr/>
        <a:lstStyle/>
        <a:p>
          <a:endParaRPr lang="it-IT"/>
        </a:p>
      </dgm:t>
    </dgm:pt>
    <dgm:pt modelId="{F206E159-84B1-478E-8D75-F40724349DB0}">
      <dgm:prSet phldrT="[Testo]" custT="1"/>
      <dgm:spPr>
        <a:solidFill>
          <a:srgbClr val="002060"/>
        </a:solidFill>
      </dgm:spPr>
      <dgm:t>
        <a:bodyPr/>
        <a:lstStyle/>
        <a:p>
          <a:r>
            <a:rPr lang="it-IT" sz="2800" dirty="0" smtClean="0"/>
            <a:t>generosità</a:t>
          </a:r>
          <a:endParaRPr lang="it-IT" sz="2800" dirty="0"/>
        </a:p>
      </dgm:t>
    </dgm:pt>
    <dgm:pt modelId="{F31C5CBC-0394-463C-816E-0468F17C43D3}" type="parTrans" cxnId="{EF5925F6-11F4-4AA2-9CB9-0745F6B3EA62}">
      <dgm:prSet/>
      <dgm:spPr/>
      <dgm:t>
        <a:bodyPr/>
        <a:lstStyle/>
        <a:p>
          <a:endParaRPr lang="it-IT"/>
        </a:p>
      </dgm:t>
    </dgm:pt>
    <dgm:pt modelId="{159EA981-98E4-4559-8BDB-8E0A500208C5}" type="sibTrans" cxnId="{EF5925F6-11F4-4AA2-9CB9-0745F6B3EA62}">
      <dgm:prSet/>
      <dgm:spPr/>
      <dgm:t>
        <a:bodyPr/>
        <a:lstStyle/>
        <a:p>
          <a:endParaRPr lang="it-IT"/>
        </a:p>
      </dgm:t>
    </dgm:pt>
    <dgm:pt modelId="{267A97BA-05E0-40C9-90F2-8FAEA6810C5B}">
      <dgm:prSet phldrT="[Testo]" custT="1"/>
      <dgm:spPr>
        <a:solidFill>
          <a:srgbClr val="00B050"/>
        </a:solidFill>
      </dgm:spPr>
      <dgm:t>
        <a:bodyPr/>
        <a:lstStyle/>
        <a:p>
          <a:r>
            <a:rPr lang="it-IT" sz="2800" dirty="0" smtClean="0"/>
            <a:t>Fiducia</a:t>
          </a:r>
          <a:endParaRPr lang="it-IT" sz="2800" dirty="0"/>
        </a:p>
      </dgm:t>
    </dgm:pt>
    <dgm:pt modelId="{9B29DE3E-EDE1-4B18-9B32-62F3CF09D3FD}" type="parTrans" cxnId="{272396CA-8D7F-4036-9F26-52E6AE6E9C6E}">
      <dgm:prSet/>
      <dgm:spPr/>
      <dgm:t>
        <a:bodyPr/>
        <a:lstStyle/>
        <a:p>
          <a:endParaRPr lang="it-IT"/>
        </a:p>
      </dgm:t>
    </dgm:pt>
    <dgm:pt modelId="{8F867EC5-75A6-4860-AB8D-9B111FCFE60E}" type="sibTrans" cxnId="{272396CA-8D7F-4036-9F26-52E6AE6E9C6E}">
      <dgm:prSet/>
      <dgm:spPr/>
      <dgm:t>
        <a:bodyPr/>
        <a:lstStyle/>
        <a:p>
          <a:endParaRPr lang="it-IT"/>
        </a:p>
      </dgm:t>
    </dgm:pt>
    <dgm:pt modelId="{C4628CC7-E4F2-43A0-B1AA-F451885F0D74}">
      <dgm:prSet phldrT="[Testo]"/>
      <dgm:spPr>
        <a:solidFill>
          <a:srgbClr val="FFC000"/>
        </a:solidFill>
      </dgm:spPr>
      <dgm:t>
        <a:bodyPr/>
        <a:lstStyle/>
        <a:p>
          <a:r>
            <a:rPr lang="it-IT" dirty="0" smtClean="0">
              <a:solidFill>
                <a:schemeClr val="tx1"/>
              </a:solidFill>
            </a:rPr>
            <a:t>Empatia</a:t>
          </a:r>
          <a:endParaRPr lang="it-IT" dirty="0">
            <a:solidFill>
              <a:schemeClr val="tx1"/>
            </a:solidFill>
          </a:endParaRPr>
        </a:p>
      </dgm:t>
    </dgm:pt>
    <dgm:pt modelId="{D272AE4C-8E18-4312-B210-CA358B5426A4}" type="parTrans" cxnId="{92901E43-7C23-49A7-B6D0-43988B22400A}">
      <dgm:prSet/>
      <dgm:spPr/>
      <dgm:t>
        <a:bodyPr/>
        <a:lstStyle/>
        <a:p>
          <a:endParaRPr lang="it-IT"/>
        </a:p>
      </dgm:t>
    </dgm:pt>
    <dgm:pt modelId="{AEA5862F-1BC7-4D57-97BE-7732EA0EE18B}" type="sibTrans" cxnId="{92901E43-7C23-49A7-B6D0-43988B22400A}">
      <dgm:prSet/>
      <dgm:spPr/>
      <dgm:t>
        <a:bodyPr/>
        <a:lstStyle/>
        <a:p>
          <a:endParaRPr lang="it-IT"/>
        </a:p>
      </dgm:t>
    </dgm:pt>
    <dgm:pt modelId="{9BC72639-4B8D-4959-8921-07CC7A85CEA8}">
      <dgm:prSet phldrT="[Testo]" custT="1"/>
      <dgm:spPr/>
      <dgm:t>
        <a:bodyPr/>
        <a:lstStyle/>
        <a:p>
          <a:r>
            <a:rPr lang="it-IT" sz="2000" b="1" dirty="0" smtClean="0"/>
            <a:t>Motivazione</a:t>
          </a:r>
        </a:p>
        <a:p>
          <a:r>
            <a:rPr lang="it-IT" sz="2000" b="1" dirty="0" smtClean="0"/>
            <a:t>Stimolo</a:t>
          </a:r>
          <a:endParaRPr lang="it-IT" sz="2000" b="1" dirty="0"/>
        </a:p>
      </dgm:t>
    </dgm:pt>
    <dgm:pt modelId="{AB0DDDFD-F0F3-4140-945F-FE1A0D5DD54B}" type="parTrans" cxnId="{88A56FD2-CD6B-441A-B371-B6B314A0E9B7}">
      <dgm:prSet/>
      <dgm:spPr/>
      <dgm:t>
        <a:bodyPr/>
        <a:lstStyle/>
        <a:p>
          <a:endParaRPr lang="it-IT"/>
        </a:p>
      </dgm:t>
    </dgm:pt>
    <dgm:pt modelId="{98D206E6-3F69-44CD-9CD1-678C30DF7D3F}" type="sibTrans" cxnId="{88A56FD2-CD6B-441A-B371-B6B314A0E9B7}">
      <dgm:prSet/>
      <dgm:spPr/>
      <dgm:t>
        <a:bodyPr/>
        <a:lstStyle/>
        <a:p>
          <a:endParaRPr lang="it-IT"/>
        </a:p>
      </dgm:t>
    </dgm:pt>
    <dgm:pt modelId="{F91BDA5C-A6F5-48F1-97B3-C426113DDB14}">
      <dgm:prSet phldrT="[Testo]" custT="1"/>
      <dgm:spPr/>
      <dgm:t>
        <a:bodyPr/>
        <a:lstStyle/>
        <a:p>
          <a:r>
            <a:rPr lang="it-IT" sz="3600" dirty="0" smtClean="0"/>
            <a:t>Genuinità</a:t>
          </a:r>
        </a:p>
        <a:p>
          <a:r>
            <a:rPr lang="it-IT" sz="3600" dirty="0" smtClean="0"/>
            <a:t>sincerità</a:t>
          </a:r>
          <a:endParaRPr lang="it-IT" sz="3600" dirty="0"/>
        </a:p>
      </dgm:t>
    </dgm:pt>
    <dgm:pt modelId="{6B4776D5-5685-4B64-9ED6-FD0B922AA980}" type="parTrans" cxnId="{A13A0A14-DC56-48E4-9217-4FE48EB61730}">
      <dgm:prSet/>
      <dgm:spPr/>
      <dgm:t>
        <a:bodyPr/>
        <a:lstStyle/>
        <a:p>
          <a:endParaRPr lang="it-IT"/>
        </a:p>
      </dgm:t>
    </dgm:pt>
    <dgm:pt modelId="{F351ED96-0CBC-4ABC-9EFC-EE7E43B3521F}" type="sibTrans" cxnId="{A13A0A14-DC56-48E4-9217-4FE48EB61730}">
      <dgm:prSet/>
      <dgm:spPr/>
      <dgm:t>
        <a:bodyPr/>
        <a:lstStyle/>
        <a:p>
          <a:endParaRPr lang="it-IT"/>
        </a:p>
      </dgm:t>
    </dgm:pt>
    <dgm:pt modelId="{39C65A57-EC1B-491A-87BE-9E05765EB8F2}">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2800" dirty="0" smtClean="0"/>
            <a:t>Sentirsi presi sul serio</a:t>
          </a:r>
          <a:endParaRPr lang="it-IT" sz="2800" dirty="0"/>
        </a:p>
      </dgm:t>
    </dgm:pt>
    <dgm:pt modelId="{03F4BBE3-45B4-44E0-A9F1-F3D0E5830024}" type="parTrans" cxnId="{AA5072D9-E10A-492E-95AA-072AB21BE9AB}">
      <dgm:prSet/>
      <dgm:spPr/>
      <dgm:t>
        <a:bodyPr/>
        <a:lstStyle/>
        <a:p>
          <a:endParaRPr lang="it-IT"/>
        </a:p>
      </dgm:t>
    </dgm:pt>
    <dgm:pt modelId="{6853B25D-D19E-453F-B5AC-4386999547FC}" type="sibTrans" cxnId="{AA5072D9-E10A-492E-95AA-072AB21BE9AB}">
      <dgm:prSet/>
      <dgm:spPr/>
      <dgm:t>
        <a:bodyPr/>
        <a:lstStyle/>
        <a:p>
          <a:endParaRPr lang="it-IT"/>
        </a:p>
      </dgm:t>
    </dgm:pt>
    <dgm:pt modelId="{022868FF-282A-47AD-B015-BA72D3E792B8}" type="pres">
      <dgm:prSet presAssocID="{BAA5B1D1-2E7D-4CD3-AE61-E26B8C4F093C}" presName="Name0" presStyleCnt="0">
        <dgm:presLayoutVars>
          <dgm:chMax val="1"/>
          <dgm:chPref val="1"/>
          <dgm:dir/>
          <dgm:animOne val="branch"/>
          <dgm:animLvl val="lvl"/>
        </dgm:presLayoutVars>
      </dgm:prSet>
      <dgm:spPr/>
      <dgm:t>
        <a:bodyPr/>
        <a:lstStyle/>
        <a:p>
          <a:endParaRPr lang="it-IT"/>
        </a:p>
      </dgm:t>
    </dgm:pt>
    <dgm:pt modelId="{B7C4DABD-FF59-400F-B5F7-632F4B8A7248}" type="pres">
      <dgm:prSet presAssocID="{092A53EB-C80B-4A82-8751-E9CB55EC0524}" presName="Parent" presStyleLbl="node0" presStyleIdx="0" presStyleCnt="1">
        <dgm:presLayoutVars>
          <dgm:chMax val="6"/>
          <dgm:chPref val="6"/>
        </dgm:presLayoutVars>
      </dgm:prSet>
      <dgm:spPr/>
      <dgm:t>
        <a:bodyPr/>
        <a:lstStyle/>
        <a:p>
          <a:endParaRPr lang="it-IT"/>
        </a:p>
      </dgm:t>
    </dgm:pt>
    <dgm:pt modelId="{7D89E97D-D797-4AB5-97AE-F26FD182AD45}" type="pres">
      <dgm:prSet presAssocID="{F206E159-84B1-478E-8D75-F40724349DB0}" presName="Accent1" presStyleCnt="0"/>
      <dgm:spPr/>
    </dgm:pt>
    <dgm:pt modelId="{F7BF56C7-50F5-4B99-B184-9F9600D0E3C1}" type="pres">
      <dgm:prSet presAssocID="{F206E159-84B1-478E-8D75-F40724349DB0}" presName="Accent" presStyleLbl="bgShp" presStyleIdx="0" presStyleCnt="6"/>
      <dgm:spPr/>
    </dgm:pt>
    <dgm:pt modelId="{2D5F91A8-1A78-43E0-A416-51D925A72C91}" type="pres">
      <dgm:prSet presAssocID="{F206E159-84B1-478E-8D75-F40724349DB0}" presName="Child1" presStyleLbl="node1" presStyleIdx="0" presStyleCnt="6" custScaleX="119056">
        <dgm:presLayoutVars>
          <dgm:chMax val="0"/>
          <dgm:chPref val="0"/>
          <dgm:bulletEnabled val="1"/>
        </dgm:presLayoutVars>
      </dgm:prSet>
      <dgm:spPr/>
      <dgm:t>
        <a:bodyPr/>
        <a:lstStyle/>
        <a:p>
          <a:endParaRPr lang="it-IT"/>
        </a:p>
      </dgm:t>
    </dgm:pt>
    <dgm:pt modelId="{F21EB68C-5BB3-4300-800D-A58D308D8342}" type="pres">
      <dgm:prSet presAssocID="{267A97BA-05E0-40C9-90F2-8FAEA6810C5B}" presName="Accent2" presStyleCnt="0"/>
      <dgm:spPr/>
    </dgm:pt>
    <dgm:pt modelId="{006E8993-66B3-4D3D-AF69-7C8EF227DA19}" type="pres">
      <dgm:prSet presAssocID="{267A97BA-05E0-40C9-90F2-8FAEA6810C5B}" presName="Accent" presStyleLbl="bgShp" presStyleIdx="1" presStyleCnt="6"/>
      <dgm:spPr/>
    </dgm:pt>
    <dgm:pt modelId="{EADBA384-C197-4EEF-B7FD-7A1E8E142771}" type="pres">
      <dgm:prSet presAssocID="{267A97BA-05E0-40C9-90F2-8FAEA6810C5B}" presName="Child2" presStyleLbl="node1" presStyleIdx="1" presStyleCnt="6">
        <dgm:presLayoutVars>
          <dgm:chMax val="0"/>
          <dgm:chPref val="0"/>
          <dgm:bulletEnabled val="1"/>
        </dgm:presLayoutVars>
      </dgm:prSet>
      <dgm:spPr/>
      <dgm:t>
        <a:bodyPr/>
        <a:lstStyle/>
        <a:p>
          <a:endParaRPr lang="it-IT"/>
        </a:p>
      </dgm:t>
    </dgm:pt>
    <dgm:pt modelId="{6ABD5362-871E-4B0B-AA72-3DD00F438D3C}" type="pres">
      <dgm:prSet presAssocID="{C4628CC7-E4F2-43A0-B1AA-F451885F0D74}" presName="Accent3" presStyleCnt="0"/>
      <dgm:spPr/>
    </dgm:pt>
    <dgm:pt modelId="{4DC7B182-94AB-40D5-84FF-47BE20946F15}" type="pres">
      <dgm:prSet presAssocID="{C4628CC7-E4F2-43A0-B1AA-F451885F0D74}" presName="Accent" presStyleLbl="bgShp" presStyleIdx="2" presStyleCnt="6"/>
      <dgm:spPr/>
    </dgm:pt>
    <dgm:pt modelId="{F91F8961-08A2-4032-B8FC-5019CE7DF6CF}" type="pres">
      <dgm:prSet presAssocID="{C4628CC7-E4F2-43A0-B1AA-F451885F0D74}" presName="Child3" presStyleLbl="node1" presStyleIdx="2" presStyleCnt="6">
        <dgm:presLayoutVars>
          <dgm:chMax val="0"/>
          <dgm:chPref val="0"/>
          <dgm:bulletEnabled val="1"/>
        </dgm:presLayoutVars>
      </dgm:prSet>
      <dgm:spPr/>
      <dgm:t>
        <a:bodyPr/>
        <a:lstStyle/>
        <a:p>
          <a:endParaRPr lang="it-IT"/>
        </a:p>
      </dgm:t>
    </dgm:pt>
    <dgm:pt modelId="{FCCC5723-50E3-4F6D-8455-25C9564F07DD}" type="pres">
      <dgm:prSet presAssocID="{9BC72639-4B8D-4959-8921-07CC7A85CEA8}" presName="Accent4" presStyleCnt="0"/>
      <dgm:spPr/>
    </dgm:pt>
    <dgm:pt modelId="{11A4CABA-8D77-40CD-BBF8-A05F8B521C85}" type="pres">
      <dgm:prSet presAssocID="{9BC72639-4B8D-4959-8921-07CC7A85CEA8}" presName="Accent" presStyleLbl="bgShp" presStyleIdx="3" presStyleCnt="6"/>
      <dgm:spPr/>
    </dgm:pt>
    <dgm:pt modelId="{2CBCDC83-8D99-462A-97B7-283A634D5CD1}" type="pres">
      <dgm:prSet presAssocID="{9BC72639-4B8D-4959-8921-07CC7A85CEA8}" presName="Child4" presStyleLbl="node1" presStyleIdx="3" presStyleCnt="6" custScaleX="124433">
        <dgm:presLayoutVars>
          <dgm:chMax val="0"/>
          <dgm:chPref val="0"/>
          <dgm:bulletEnabled val="1"/>
        </dgm:presLayoutVars>
      </dgm:prSet>
      <dgm:spPr/>
      <dgm:t>
        <a:bodyPr/>
        <a:lstStyle/>
        <a:p>
          <a:endParaRPr lang="it-IT"/>
        </a:p>
      </dgm:t>
    </dgm:pt>
    <dgm:pt modelId="{637BCA35-2BF8-4342-B1C6-E10C24974A50}" type="pres">
      <dgm:prSet presAssocID="{F91BDA5C-A6F5-48F1-97B3-C426113DDB14}" presName="Accent5" presStyleCnt="0"/>
      <dgm:spPr/>
    </dgm:pt>
    <dgm:pt modelId="{A1220F5A-3C7F-434E-A4ED-5A059F6B6208}" type="pres">
      <dgm:prSet presAssocID="{F91BDA5C-A6F5-48F1-97B3-C426113DDB14}" presName="Accent" presStyleLbl="bgShp" presStyleIdx="4" presStyleCnt="6"/>
      <dgm:spPr/>
    </dgm:pt>
    <dgm:pt modelId="{4D76FC6A-4242-44D8-8346-026F9EDAD789}" type="pres">
      <dgm:prSet presAssocID="{F91BDA5C-A6F5-48F1-97B3-C426113DDB14}" presName="Child5" presStyleLbl="node1" presStyleIdx="4" presStyleCnt="6" custScaleX="137782" custScaleY="121378">
        <dgm:presLayoutVars>
          <dgm:chMax val="0"/>
          <dgm:chPref val="0"/>
          <dgm:bulletEnabled val="1"/>
        </dgm:presLayoutVars>
      </dgm:prSet>
      <dgm:spPr/>
      <dgm:t>
        <a:bodyPr/>
        <a:lstStyle/>
        <a:p>
          <a:endParaRPr lang="it-IT"/>
        </a:p>
      </dgm:t>
    </dgm:pt>
    <dgm:pt modelId="{E0EB24A7-00A5-4C57-BCB7-0B6D608956D3}" type="pres">
      <dgm:prSet presAssocID="{39C65A57-EC1B-491A-87BE-9E05765EB8F2}" presName="Accent6" presStyleCnt="0"/>
      <dgm:spPr/>
    </dgm:pt>
    <dgm:pt modelId="{1CF09B20-EE3F-4F70-8616-4E04ECCE747B}" type="pres">
      <dgm:prSet presAssocID="{39C65A57-EC1B-491A-87BE-9E05765EB8F2}" presName="Accent" presStyleLbl="bgShp" presStyleIdx="5" presStyleCnt="6"/>
      <dgm:spPr/>
    </dgm:pt>
    <dgm:pt modelId="{3F59B46A-77B1-40F5-86E1-00533DE6F4E7}" type="pres">
      <dgm:prSet presAssocID="{39C65A57-EC1B-491A-87BE-9E05765EB8F2}" presName="Child6" presStyleLbl="node1" presStyleIdx="5" presStyleCnt="6" custScaleX="110634">
        <dgm:presLayoutVars>
          <dgm:chMax val="0"/>
          <dgm:chPref val="0"/>
          <dgm:bulletEnabled val="1"/>
        </dgm:presLayoutVars>
      </dgm:prSet>
      <dgm:spPr/>
      <dgm:t>
        <a:bodyPr/>
        <a:lstStyle/>
        <a:p>
          <a:endParaRPr lang="it-IT"/>
        </a:p>
      </dgm:t>
    </dgm:pt>
  </dgm:ptLst>
  <dgm:cxnLst>
    <dgm:cxn modelId="{EF5925F6-11F4-4AA2-9CB9-0745F6B3EA62}" srcId="{092A53EB-C80B-4A82-8751-E9CB55EC0524}" destId="{F206E159-84B1-478E-8D75-F40724349DB0}" srcOrd="0" destOrd="0" parTransId="{F31C5CBC-0394-463C-816E-0468F17C43D3}" sibTransId="{159EA981-98E4-4559-8BDB-8E0A500208C5}"/>
    <dgm:cxn modelId="{92901E43-7C23-49A7-B6D0-43988B22400A}" srcId="{092A53EB-C80B-4A82-8751-E9CB55EC0524}" destId="{C4628CC7-E4F2-43A0-B1AA-F451885F0D74}" srcOrd="2" destOrd="0" parTransId="{D272AE4C-8E18-4312-B210-CA358B5426A4}" sibTransId="{AEA5862F-1BC7-4D57-97BE-7732EA0EE18B}"/>
    <dgm:cxn modelId="{2AAA162F-53F7-43A3-8FDA-97B5A260BDC2}" type="presOf" srcId="{BAA5B1D1-2E7D-4CD3-AE61-E26B8C4F093C}" destId="{022868FF-282A-47AD-B015-BA72D3E792B8}" srcOrd="0" destOrd="0" presId="urn:microsoft.com/office/officeart/2011/layout/HexagonRadial"/>
    <dgm:cxn modelId="{D74C4BA9-8C5A-4B0B-9D82-A7872698D82F}" type="presOf" srcId="{092A53EB-C80B-4A82-8751-E9CB55EC0524}" destId="{B7C4DABD-FF59-400F-B5F7-632F4B8A7248}" srcOrd="0" destOrd="0" presId="urn:microsoft.com/office/officeart/2011/layout/HexagonRadial"/>
    <dgm:cxn modelId="{272396CA-8D7F-4036-9F26-52E6AE6E9C6E}" srcId="{092A53EB-C80B-4A82-8751-E9CB55EC0524}" destId="{267A97BA-05E0-40C9-90F2-8FAEA6810C5B}" srcOrd="1" destOrd="0" parTransId="{9B29DE3E-EDE1-4B18-9B32-62F3CF09D3FD}" sibTransId="{8F867EC5-75A6-4860-AB8D-9B111FCFE60E}"/>
    <dgm:cxn modelId="{5830A195-6488-4EF7-B9B2-D9AC3DF486BB}" type="presOf" srcId="{F206E159-84B1-478E-8D75-F40724349DB0}" destId="{2D5F91A8-1A78-43E0-A416-51D925A72C91}" srcOrd="0" destOrd="0" presId="urn:microsoft.com/office/officeart/2011/layout/HexagonRadial"/>
    <dgm:cxn modelId="{8F228182-8813-4E49-B099-CDA85F4052EE}" type="presOf" srcId="{F91BDA5C-A6F5-48F1-97B3-C426113DDB14}" destId="{4D76FC6A-4242-44D8-8346-026F9EDAD789}" srcOrd="0" destOrd="0" presId="urn:microsoft.com/office/officeart/2011/layout/HexagonRadial"/>
    <dgm:cxn modelId="{43EA658F-2E7A-46A8-88A5-61BC6E7CE2E7}" type="presOf" srcId="{9BC72639-4B8D-4959-8921-07CC7A85CEA8}" destId="{2CBCDC83-8D99-462A-97B7-283A634D5CD1}" srcOrd="0" destOrd="0" presId="urn:microsoft.com/office/officeart/2011/layout/HexagonRadial"/>
    <dgm:cxn modelId="{88A56FD2-CD6B-441A-B371-B6B314A0E9B7}" srcId="{092A53EB-C80B-4A82-8751-E9CB55EC0524}" destId="{9BC72639-4B8D-4959-8921-07CC7A85CEA8}" srcOrd="3" destOrd="0" parTransId="{AB0DDDFD-F0F3-4140-945F-FE1A0D5DD54B}" sibTransId="{98D206E6-3F69-44CD-9CD1-678C30DF7D3F}"/>
    <dgm:cxn modelId="{5C8CE461-2998-487F-BEC6-A89A3D1227A6}" type="presOf" srcId="{267A97BA-05E0-40C9-90F2-8FAEA6810C5B}" destId="{EADBA384-C197-4EEF-B7FD-7A1E8E142771}" srcOrd="0" destOrd="0" presId="urn:microsoft.com/office/officeart/2011/layout/HexagonRadial"/>
    <dgm:cxn modelId="{AA5072D9-E10A-492E-95AA-072AB21BE9AB}" srcId="{092A53EB-C80B-4A82-8751-E9CB55EC0524}" destId="{39C65A57-EC1B-491A-87BE-9E05765EB8F2}" srcOrd="5" destOrd="0" parTransId="{03F4BBE3-45B4-44E0-A9F1-F3D0E5830024}" sibTransId="{6853B25D-D19E-453F-B5AC-4386999547FC}"/>
    <dgm:cxn modelId="{A13A0A14-DC56-48E4-9217-4FE48EB61730}" srcId="{092A53EB-C80B-4A82-8751-E9CB55EC0524}" destId="{F91BDA5C-A6F5-48F1-97B3-C426113DDB14}" srcOrd="4" destOrd="0" parTransId="{6B4776D5-5685-4B64-9ED6-FD0B922AA980}" sibTransId="{F351ED96-0CBC-4ABC-9EFC-EE7E43B3521F}"/>
    <dgm:cxn modelId="{C3153176-1A13-47D3-A9C4-29BCE3330E36}" srcId="{BAA5B1D1-2E7D-4CD3-AE61-E26B8C4F093C}" destId="{092A53EB-C80B-4A82-8751-E9CB55EC0524}" srcOrd="0" destOrd="0" parTransId="{EC0E6CA5-A6DA-4A76-9461-804E9C6DE313}" sibTransId="{E1A3AF75-4884-4D5F-A7CD-8201D1FD744C}"/>
    <dgm:cxn modelId="{9193FE5E-7F8E-4ECB-B283-3B0C597D81D9}" type="presOf" srcId="{39C65A57-EC1B-491A-87BE-9E05765EB8F2}" destId="{3F59B46A-77B1-40F5-86E1-00533DE6F4E7}" srcOrd="0" destOrd="0" presId="urn:microsoft.com/office/officeart/2011/layout/HexagonRadial"/>
    <dgm:cxn modelId="{B89C1956-D35C-4B2B-8CCF-0E6C7D6F957A}" type="presOf" srcId="{C4628CC7-E4F2-43A0-B1AA-F451885F0D74}" destId="{F91F8961-08A2-4032-B8FC-5019CE7DF6CF}" srcOrd="0" destOrd="0" presId="urn:microsoft.com/office/officeart/2011/layout/HexagonRadial"/>
    <dgm:cxn modelId="{237D51F7-73EC-4E52-AACC-D2A77320F87B}" type="presParOf" srcId="{022868FF-282A-47AD-B015-BA72D3E792B8}" destId="{B7C4DABD-FF59-400F-B5F7-632F4B8A7248}" srcOrd="0" destOrd="0" presId="urn:microsoft.com/office/officeart/2011/layout/HexagonRadial"/>
    <dgm:cxn modelId="{1AB903C0-B505-48F8-9642-437F75C33CE8}" type="presParOf" srcId="{022868FF-282A-47AD-B015-BA72D3E792B8}" destId="{7D89E97D-D797-4AB5-97AE-F26FD182AD45}" srcOrd="1" destOrd="0" presId="urn:microsoft.com/office/officeart/2011/layout/HexagonRadial"/>
    <dgm:cxn modelId="{D267C863-EBCD-4545-8967-40CEA0C04319}" type="presParOf" srcId="{7D89E97D-D797-4AB5-97AE-F26FD182AD45}" destId="{F7BF56C7-50F5-4B99-B184-9F9600D0E3C1}" srcOrd="0" destOrd="0" presId="urn:microsoft.com/office/officeart/2011/layout/HexagonRadial"/>
    <dgm:cxn modelId="{AD24353D-ADEF-4DEE-A319-9CE07D191F75}" type="presParOf" srcId="{022868FF-282A-47AD-B015-BA72D3E792B8}" destId="{2D5F91A8-1A78-43E0-A416-51D925A72C91}" srcOrd="2" destOrd="0" presId="urn:microsoft.com/office/officeart/2011/layout/HexagonRadial"/>
    <dgm:cxn modelId="{814F74FC-F374-487B-9B73-F1A54A4DD482}" type="presParOf" srcId="{022868FF-282A-47AD-B015-BA72D3E792B8}" destId="{F21EB68C-5BB3-4300-800D-A58D308D8342}" srcOrd="3" destOrd="0" presId="urn:microsoft.com/office/officeart/2011/layout/HexagonRadial"/>
    <dgm:cxn modelId="{F991253D-5401-4B69-A5BA-DB32C2886103}" type="presParOf" srcId="{F21EB68C-5BB3-4300-800D-A58D308D8342}" destId="{006E8993-66B3-4D3D-AF69-7C8EF227DA19}" srcOrd="0" destOrd="0" presId="urn:microsoft.com/office/officeart/2011/layout/HexagonRadial"/>
    <dgm:cxn modelId="{841BCB7A-1995-47E9-B586-6CA7BB2FB4AB}" type="presParOf" srcId="{022868FF-282A-47AD-B015-BA72D3E792B8}" destId="{EADBA384-C197-4EEF-B7FD-7A1E8E142771}" srcOrd="4" destOrd="0" presId="urn:microsoft.com/office/officeart/2011/layout/HexagonRadial"/>
    <dgm:cxn modelId="{5E22F34C-6238-4867-ABA3-56A2EC878753}" type="presParOf" srcId="{022868FF-282A-47AD-B015-BA72D3E792B8}" destId="{6ABD5362-871E-4B0B-AA72-3DD00F438D3C}" srcOrd="5" destOrd="0" presId="urn:microsoft.com/office/officeart/2011/layout/HexagonRadial"/>
    <dgm:cxn modelId="{05280A8F-2C01-45E8-9E73-3B6BE0781AEE}" type="presParOf" srcId="{6ABD5362-871E-4B0B-AA72-3DD00F438D3C}" destId="{4DC7B182-94AB-40D5-84FF-47BE20946F15}" srcOrd="0" destOrd="0" presId="urn:microsoft.com/office/officeart/2011/layout/HexagonRadial"/>
    <dgm:cxn modelId="{EA35A7CB-13CC-45C6-B5A6-B410397B65F9}" type="presParOf" srcId="{022868FF-282A-47AD-B015-BA72D3E792B8}" destId="{F91F8961-08A2-4032-B8FC-5019CE7DF6CF}" srcOrd="6" destOrd="0" presId="urn:microsoft.com/office/officeart/2011/layout/HexagonRadial"/>
    <dgm:cxn modelId="{00653BA4-3CB4-4F49-9D72-4346DEF4277D}" type="presParOf" srcId="{022868FF-282A-47AD-B015-BA72D3E792B8}" destId="{FCCC5723-50E3-4F6D-8455-25C9564F07DD}" srcOrd="7" destOrd="0" presId="urn:microsoft.com/office/officeart/2011/layout/HexagonRadial"/>
    <dgm:cxn modelId="{DA6F458A-F410-40DE-859D-A1DD306D7971}" type="presParOf" srcId="{FCCC5723-50E3-4F6D-8455-25C9564F07DD}" destId="{11A4CABA-8D77-40CD-BBF8-A05F8B521C85}" srcOrd="0" destOrd="0" presId="urn:microsoft.com/office/officeart/2011/layout/HexagonRadial"/>
    <dgm:cxn modelId="{63978FF5-D792-4E35-A0B6-BB6D8AB90D6F}" type="presParOf" srcId="{022868FF-282A-47AD-B015-BA72D3E792B8}" destId="{2CBCDC83-8D99-462A-97B7-283A634D5CD1}" srcOrd="8" destOrd="0" presId="urn:microsoft.com/office/officeart/2011/layout/HexagonRadial"/>
    <dgm:cxn modelId="{E94DF021-49DD-40EB-8121-71156A5C827B}" type="presParOf" srcId="{022868FF-282A-47AD-B015-BA72D3E792B8}" destId="{637BCA35-2BF8-4342-B1C6-E10C24974A50}" srcOrd="9" destOrd="0" presId="urn:microsoft.com/office/officeart/2011/layout/HexagonRadial"/>
    <dgm:cxn modelId="{176E78A3-60EB-4FF4-BE7B-AFAB7D3E83F0}" type="presParOf" srcId="{637BCA35-2BF8-4342-B1C6-E10C24974A50}" destId="{A1220F5A-3C7F-434E-A4ED-5A059F6B6208}" srcOrd="0" destOrd="0" presId="urn:microsoft.com/office/officeart/2011/layout/HexagonRadial"/>
    <dgm:cxn modelId="{F620C663-AF1A-44AF-BC4B-9C6BEC0D39EE}" type="presParOf" srcId="{022868FF-282A-47AD-B015-BA72D3E792B8}" destId="{4D76FC6A-4242-44D8-8346-026F9EDAD789}" srcOrd="10" destOrd="0" presId="urn:microsoft.com/office/officeart/2011/layout/HexagonRadial"/>
    <dgm:cxn modelId="{1AEB45D2-F95E-47F2-BEE1-10C2DF0CF390}" type="presParOf" srcId="{022868FF-282A-47AD-B015-BA72D3E792B8}" destId="{E0EB24A7-00A5-4C57-BCB7-0B6D608956D3}" srcOrd="11" destOrd="0" presId="urn:microsoft.com/office/officeart/2011/layout/HexagonRadial"/>
    <dgm:cxn modelId="{7AC477C8-19FE-4CCB-803C-B9637F3548F4}" type="presParOf" srcId="{E0EB24A7-00A5-4C57-BCB7-0B6D608956D3}" destId="{1CF09B20-EE3F-4F70-8616-4E04ECCE747B}" srcOrd="0" destOrd="0" presId="urn:microsoft.com/office/officeart/2011/layout/HexagonRadial"/>
    <dgm:cxn modelId="{6C3B5861-6BEC-4372-9ECF-DD94EA0A2AAB}" type="presParOf" srcId="{022868FF-282A-47AD-B015-BA72D3E792B8}" destId="{3F59B46A-77B1-40F5-86E1-00533DE6F4E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4DABD-FF59-400F-B5F7-632F4B8A7248}">
      <dsp:nvSpPr>
        <dsp:cNvPr id="0" name=""/>
        <dsp:cNvSpPr/>
      </dsp:nvSpPr>
      <dsp:spPr>
        <a:xfrm>
          <a:off x="3419920" y="2044220"/>
          <a:ext cx="2598293" cy="224762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kern="1200" dirty="0" smtClean="0"/>
            <a:t>Ascolto attivo</a:t>
          </a:r>
          <a:endParaRPr lang="it-IT" sz="3600" kern="1200" dirty="0"/>
        </a:p>
      </dsp:txBody>
      <dsp:txXfrm>
        <a:off x="3850494" y="2416683"/>
        <a:ext cx="1737145" cy="1502702"/>
      </dsp:txXfrm>
    </dsp:sp>
    <dsp:sp modelId="{006E8993-66B3-4D3D-AF69-7C8EF227DA19}">
      <dsp:nvSpPr>
        <dsp:cNvPr id="0" name=""/>
        <dsp:cNvSpPr/>
      </dsp:nvSpPr>
      <dsp:spPr>
        <a:xfrm>
          <a:off x="5046951" y="968882"/>
          <a:ext cx="980328" cy="84468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F91A8-1A78-43E0-A416-51D925A72C91}">
      <dsp:nvSpPr>
        <dsp:cNvPr id="0" name=""/>
        <dsp:cNvSpPr/>
      </dsp:nvSpPr>
      <dsp:spPr>
        <a:xfrm>
          <a:off x="3456382" y="0"/>
          <a:ext cx="2535039" cy="1842079"/>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smtClean="0"/>
            <a:t>generosità</a:t>
          </a:r>
          <a:endParaRPr lang="it-IT" sz="2800" kern="1200" dirty="0"/>
        </a:p>
      </dsp:txBody>
      <dsp:txXfrm>
        <a:off x="3843063" y="280980"/>
        <a:ext cx="1761677" cy="1280119"/>
      </dsp:txXfrm>
    </dsp:sp>
    <dsp:sp modelId="{4DC7B182-94AB-40D5-84FF-47BE20946F15}">
      <dsp:nvSpPr>
        <dsp:cNvPr id="0" name=""/>
        <dsp:cNvSpPr/>
      </dsp:nvSpPr>
      <dsp:spPr>
        <a:xfrm>
          <a:off x="6191070" y="2547988"/>
          <a:ext cx="980328" cy="84468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BA384-C197-4EEF-B7FD-7A1E8E142771}">
      <dsp:nvSpPr>
        <dsp:cNvPr id="0" name=""/>
        <dsp:cNvSpPr/>
      </dsp:nvSpPr>
      <dsp:spPr>
        <a:xfrm>
          <a:off x="5612060" y="1133002"/>
          <a:ext cx="2129282" cy="1842079"/>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smtClean="0"/>
            <a:t>Fiducia</a:t>
          </a:r>
          <a:endParaRPr lang="it-IT" sz="2800" kern="1200" dirty="0"/>
        </a:p>
      </dsp:txBody>
      <dsp:txXfrm>
        <a:off x="5964927" y="1438274"/>
        <a:ext cx="1423548" cy="1231535"/>
      </dsp:txXfrm>
    </dsp:sp>
    <dsp:sp modelId="{11A4CABA-8D77-40CD-BBF8-A05F8B521C85}">
      <dsp:nvSpPr>
        <dsp:cNvPr id="0" name=""/>
        <dsp:cNvSpPr/>
      </dsp:nvSpPr>
      <dsp:spPr>
        <a:xfrm>
          <a:off x="5396291" y="4330503"/>
          <a:ext cx="980328" cy="84468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F8961-08A2-4032-B8FC-5019CE7DF6CF}">
      <dsp:nvSpPr>
        <dsp:cNvPr id="0" name=""/>
        <dsp:cNvSpPr/>
      </dsp:nvSpPr>
      <dsp:spPr>
        <a:xfrm>
          <a:off x="5612060" y="3360354"/>
          <a:ext cx="2129282" cy="1842079"/>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it-IT" sz="3300" kern="1200" dirty="0" smtClean="0">
              <a:solidFill>
                <a:schemeClr val="tx1"/>
              </a:solidFill>
            </a:rPr>
            <a:t>Empatia</a:t>
          </a:r>
          <a:endParaRPr lang="it-IT" sz="3300" kern="1200" dirty="0">
            <a:solidFill>
              <a:schemeClr val="tx1"/>
            </a:solidFill>
          </a:endParaRPr>
        </a:p>
      </dsp:txBody>
      <dsp:txXfrm>
        <a:off x="5964927" y="3665626"/>
        <a:ext cx="1423548" cy="1231535"/>
      </dsp:txXfrm>
    </dsp:sp>
    <dsp:sp modelId="{A1220F5A-3C7F-434E-A4ED-5A059F6B6208}">
      <dsp:nvSpPr>
        <dsp:cNvPr id="0" name=""/>
        <dsp:cNvSpPr/>
      </dsp:nvSpPr>
      <dsp:spPr>
        <a:xfrm>
          <a:off x="3424755" y="4515535"/>
          <a:ext cx="980328" cy="84468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CDC83-8D99-462A-97B7-283A634D5CD1}">
      <dsp:nvSpPr>
        <dsp:cNvPr id="0" name=""/>
        <dsp:cNvSpPr/>
      </dsp:nvSpPr>
      <dsp:spPr>
        <a:xfrm>
          <a:off x="3399137" y="4494624"/>
          <a:ext cx="2649530" cy="1842079"/>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t>Motivazione</a:t>
          </a:r>
        </a:p>
        <a:p>
          <a:pPr lvl="0" algn="ctr" defTabSz="889000">
            <a:lnSpc>
              <a:spcPct val="90000"/>
            </a:lnSpc>
            <a:spcBef>
              <a:spcPct val="0"/>
            </a:spcBef>
            <a:spcAft>
              <a:spcPct val="35000"/>
            </a:spcAft>
          </a:pPr>
          <a:r>
            <a:rPr lang="it-IT" sz="2000" b="1" kern="1200" dirty="0" smtClean="0"/>
            <a:t>Stimolo</a:t>
          </a:r>
          <a:endParaRPr lang="it-IT" sz="2000" b="1" kern="1200" dirty="0"/>
        </a:p>
      </dsp:txBody>
      <dsp:txXfrm>
        <a:off x="3795358" y="4770096"/>
        <a:ext cx="1857088" cy="1291135"/>
      </dsp:txXfrm>
    </dsp:sp>
    <dsp:sp modelId="{1CF09B20-EE3F-4F70-8616-4E04ECCE747B}">
      <dsp:nvSpPr>
        <dsp:cNvPr id="0" name=""/>
        <dsp:cNvSpPr/>
      </dsp:nvSpPr>
      <dsp:spPr>
        <a:xfrm>
          <a:off x="2261900" y="2937062"/>
          <a:ext cx="980328" cy="84468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6FC6A-4242-44D8-8346-026F9EDAD789}">
      <dsp:nvSpPr>
        <dsp:cNvPr id="0" name=""/>
        <dsp:cNvSpPr/>
      </dsp:nvSpPr>
      <dsp:spPr>
        <a:xfrm>
          <a:off x="1295152" y="3164721"/>
          <a:ext cx="2933768" cy="2235879"/>
        </a:xfrm>
        <a:prstGeom prst="hexagon">
          <a:avLst>
            <a:gd name="adj" fmla="val 2857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kern="1200" dirty="0" smtClean="0"/>
            <a:t>Genuinità</a:t>
          </a:r>
        </a:p>
        <a:p>
          <a:pPr lvl="0" algn="ctr" defTabSz="1600200">
            <a:lnSpc>
              <a:spcPct val="90000"/>
            </a:lnSpc>
            <a:spcBef>
              <a:spcPct val="0"/>
            </a:spcBef>
            <a:spcAft>
              <a:spcPct val="35000"/>
            </a:spcAft>
          </a:pPr>
          <a:r>
            <a:rPr lang="it-IT" sz="3600" kern="1200" dirty="0" smtClean="0"/>
            <a:t>sincerità</a:t>
          </a:r>
          <a:endParaRPr lang="it-IT" sz="3600" kern="1200" dirty="0"/>
        </a:p>
      </dsp:txBody>
      <dsp:txXfrm>
        <a:off x="1752563" y="3513322"/>
        <a:ext cx="2018946" cy="1538677"/>
      </dsp:txXfrm>
    </dsp:sp>
    <dsp:sp modelId="{3F59B46A-77B1-40F5-86E1-00533DE6F4E7}">
      <dsp:nvSpPr>
        <dsp:cNvPr id="0" name=""/>
        <dsp:cNvSpPr/>
      </dsp:nvSpPr>
      <dsp:spPr>
        <a:xfrm>
          <a:off x="1584181" y="1130467"/>
          <a:ext cx="2355710" cy="1842079"/>
        </a:xfrm>
        <a:prstGeom prst="hexagon">
          <a:avLst>
            <a:gd name="adj" fmla="val 28570"/>
            <a:gd name="vf" fmla="val 115470"/>
          </a:avLst>
        </a:prstGeom>
        <a:gradFill rotWithShape="1">
          <a:gsLst>
            <a:gs pos="0">
              <a:schemeClr val="accent3">
                <a:tint val="35000"/>
                <a:satMod val="253000"/>
              </a:schemeClr>
            </a:gs>
            <a:gs pos="50000">
              <a:schemeClr val="accent3">
                <a:tint val="42000"/>
                <a:satMod val="255000"/>
              </a:schemeClr>
            </a:gs>
            <a:gs pos="97000">
              <a:schemeClr val="accent3">
                <a:tint val="53000"/>
                <a:satMod val="260000"/>
              </a:schemeClr>
            </a:gs>
            <a:gs pos="100000">
              <a:schemeClr val="accent3">
                <a:tint val="56000"/>
                <a:satMod val="275000"/>
              </a:schemeClr>
            </a:gs>
          </a:gsLst>
          <a:path path="circle">
            <a:fillToRect l="50000" t="50000" r="50000" b="50000"/>
          </a:path>
        </a:gradFill>
        <a:ln w="9525" cap="flat" cmpd="sng" algn="ctr">
          <a:solidFill>
            <a:schemeClr val="accent3"/>
          </a:solidFill>
          <a:prstDash val="solid"/>
        </a:ln>
        <a:effectLst>
          <a:outerShdw blurRad="63500" dist="25400" dir="5400000" rotWithShape="0">
            <a:srgbClr val="000000">
              <a:alpha val="43137"/>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smtClean="0"/>
            <a:t>Sentirsi presi sul serio</a:t>
          </a:r>
          <a:endParaRPr lang="it-IT" sz="2800" kern="1200" dirty="0"/>
        </a:p>
      </dsp:txBody>
      <dsp:txXfrm>
        <a:off x="1955917" y="1421151"/>
        <a:ext cx="1612238" cy="126071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Radiale esagonale"/>
  <dgm:desc val="Mostra un processo sequenziale correlato a un'idea o un tema centrale. Supporta al massimo sei forme di livello 2. Risultati ottimali con piccole quantità di testo. Il testo non utilizzato non viene visualizzato ma rimane disponibile se si cambia il layout."/>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C0B5A-3EB0-40C7-ACD1-99BC69D8FF09}" type="datetimeFigureOut">
              <a:rPr lang="it-IT" smtClean="0"/>
              <a:t>27/04/2020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2F4BC-6221-4654-B2C8-D467DC115734}" type="slidenum">
              <a:rPr lang="it-IT" smtClean="0"/>
              <a:t>‹N›</a:t>
            </a:fld>
            <a:endParaRPr lang="it-IT"/>
          </a:p>
        </p:txBody>
      </p:sp>
    </p:spTree>
    <p:extLst>
      <p:ext uri="{BB962C8B-B14F-4D97-AF65-F5344CB8AC3E}">
        <p14:creationId xmlns:p14="http://schemas.microsoft.com/office/powerpoint/2010/main" val="290603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222F4BC-6221-4654-B2C8-D467DC115734}" type="slidenum">
              <a:rPr lang="it-IT" smtClean="0"/>
              <a:t>1</a:t>
            </a:fld>
            <a:endParaRPr lang="it-IT"/>
          </a:p>
        </p:txBody>
      </p:sp>
    </p:spTree>
    <p:extLst>
      <p:ext uri="{BB962C8B-B14F-4D97-AF65-F5344CB8AC3E}">
        <p14:creationId xmlns:p14="http://schemas.microsoft.com/office/powerpoint/2010/main" val="194539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222F4BC-6221-4654-B2C8-D467DC115734}" type="slidenum">
              <a:rPr lang="it-IT" smtClean="0"/>
              <a:t>3</a:t>
            </a:fld>
            <a:endParaRPr lang="it-IT"/>
          </a:p>
        </p:txBody>
      </p:sp>
    </p:spTree>
    <p:extLst>
      <p:ext uri="{BB962C8B-B14F-4D97-AF65-F5344CB8AC3E}">
        <p14:creationId xmlns:p14="http://schemas.microsoft.com/office/powerpoint/2010/main" val="298224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4E034BB-6FAD-470E-8EB4-B5913A292481}" type="slidenum">
              <a:rPr lang="it-IT" smtClean="0"/>
              <a:t>13</a:t>
            </a:fld>
            <a:endParaRPr lang="it-IT"/>
          </a:p>
        </p:txBody>
      </p:sp>
    </p:spTree>
    <p:extLst>
      <p:ext uri="{BB962C8B-B14F-4D97-AF65-F5344CB8AC3E}">
        <p14:creationId xmlns:p14="http://schemas.microsoft.com/office/powerpoint/2010/main" val="188294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74E034BB-6FAD-470E-8EB4-B5913A292481}" type="slidenum">
              <a:rPr lang="it-IT" smtClean="0"/>
              <a:t>15</a:t>
            </a:fld>
            <a:endParaRPr lang="it-IT"/>
          </a:p>
        </p:txBody>
      </p:sp>
    </p:spTree>
    <p:extLst>
      <p:ext uri="{BB962C8B-B14F-4D97-AF65-F5344CB8AC3E}">
        <p14:creationId xmlns:p14="http://schemas.microsoft.com/office/powerpoint/2010/main" val="133291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90663C96-C107-463D-86DA-F303A0A38866}" type="datetime1">
              <a:rPr lang="it-IT" smtClean="0"/>
              <a:t>27/04/2020</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AF49D0FE-A7F0-4839-BEEC-B2A8FACE85F3}" type="datetime1">
              <a:rPr lang="it-IT" smtClean="0"/>
              <a:t>27/04/2020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CD6BC45-FEFB-43CA-8497-8E694074E8DE}" type="datetime1">
              <a:rPr lang="it-IT" smtClean="0"/>
              <a:t>27/04/2020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78056CB-DCFB-49CD-8127-CF6CE1ACD5F9}" type="datetime1">
              <a:rPr lang="it-IT" smtClean="0"/>
              <a:t>27/04/2020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CC53D98D-D51B-4C23-B5BA-DF933CEEA667}" type="datetime1">
              <a:rPr lang="it-IT" smtClean="0"/>
              <a:t>27/04/2020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2C3BCEB2-D958-4908-B185-4F19DBBD40C1}" type="datetime1">
              <a:rPr lang="it-IT" smtClean="0"/>
              <a:t>27/04/2020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63234D20-F497-44A0-AAF6-C046E0CD01D1}" type="datetime1">
              <a:rPr lang="it-IT" smtClean="0"/>
              <a:t>27/04/2020</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CB741834-F8EC-4114-A892-75563D2161F7}" type="datetime1">
              <a:rPr lang="it-IT" smtClean="0"/>
              <a:t>27/04/2020</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9C3BA8DB-41EF-4AB6-9B25-9E3671555E5F}" type="datetime1">
              <a:rPr lang="it-IT" smtClean="0"/>
              <a:t>27/04/2020</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32C59FE-192A-4F56-A025-FBBE2C258ADB}" type="datetime1">
              <a:rPr lang="it-IT" smtClean="0"/>
              <a:t>27/04/2020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F085667D-0E3E-4ABC-B028-83CB4017E731}" type="datetime1">
              <a:rPr lang="it-IT" smtClean="0"/>
              <a:t>27/04/2020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91182ED-DF4D-45EA-A5A6-8DACC3255DDD}" type="datetime1">
              <a:rPr lang="it-IT" smtClean="0"/>
              <a:t>27/04/2020</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A41E1B-4F70-4964-A407-84C68BE8251C}" type="slidenum">
              <a:rPr lang="it-IT" smtClean="0"/>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48383" y="620688"/>
            <a:ext cx="7344097" cy="2592287"/>
          </a:xfrm>
        </p:spPr>
        <p:style>
          <a:lnRef idx="1">
            <a:schemeClr val="accent4"/>
          </a:lnRef>
          <a:fillRef idx="2">
            <a:schemeClr val="accent4"/>
          </a:fillRef>
          <a:effectRef idx="1">
            <a:schemeClr val="accent4"/>
          </a:effectRef>
          <a:fontRef idx="minor">
            <a:schemeClr val="dk1"/>
          </a:fontRef>
        </p:style>
        <p:txBody>
          <a:bodyPr>
            <a:normAutofit fontScale="90000"/>
          </a:bodyPr>
          <a:lstStyle/>
          <a:p>
            <a:pPr eaLnBrk="1" hangingPunct="1"/>
            <a:r>
              <a:rPr lang="it-IT" altLang="it-IT" dirty="0" smtClean="0"/>
              <a:t>La relazione </a:t>
            </a:r>
            <a:br>
              <a:rPr lang="it-IT" altLang="it-IT" dirty="0" smtClean="0"/>
            </a:br>
            <a:r>
              <a:rPr lang="it-IT" altLang="it-IT" dirty="0" smtClean="0"/>
              <a:t>nell’esercizio professionale</a:t>
            </a:r>
            <a:br>
              <a:rPr lang="it-IT" altLang="it-IT" dirty="0" smtClean="0"/>
            </a:br>
            <a:r>
              <a:rPr lang="it-IT" altLang="it-IT" dirty="0" smtClean="0"/>
              <a:t/>
            </a:r>
            <a:br>
              <a:rPr lang="it-IT" altLang="it-IT" dirty="0" smtClean="0"/>
            </a:br>
            <a:r>
              <a:rPr lang="it-IT" altLang="it-IT" sz="3600" dirty="0" smtClean="0"/>
              <a:t>Terzo audio</a:t>
            </a:r>
          </a:p>
        </p:txBody>
      </p:sp>
      <p:sp>
        <p:nvSpPr>
          <p:cNvPr id="3075" name="Rectangle 3"/>
          <p:cNvSpPr>
            <a:spLocks noGrp="1" noChangeArrowheads="1"/>
          </p:cNvSpPr>
          <p:nvPr>
            <p:ph type="subTitle" idx="1"/>
          </p:nvPr>
        </p:nvSpPr>
        <p:spPr>
          <a:xfrm>
            <a:off x="1691680" y="4077072"/>
            <a:ext cx="6624786" cy="2160240"/>
          </a:xfrm>
        </p:spPr>
        <p:txBody>
          <a:bodyPr/>
          <a:lstStyle/>
          <a:p>
            <a:pPr eaLnBrk="1" hangingPunct="1">
              <a:lnSpc>
                <a:spcPct val="80000"/>
              </a:lnSpc>
            </a:pPr>
            <a:r>
              <a:rPr lang="it-IT" altLang="it-IT" sz="2800" dirty="0" smtClean="0"/>
              <a:t>Insegnamento di Scienze Umane Cognitive</a:t>
            </a:r>
          </a:p>
          <a:p>
            <a:pPr eaLnBrk="1" hangingPunct="1">
              <a:lnSpc>
                <a:spcPct val="80000"/>
              </a:lnSpc>
            </a:pPr>
            <a:endParaRPr lang="it-IT" altLang="it-IT" sz="2800" dirty="0" smtClean="0"/>
          </a:p>
          <a:p>
            <a:pPr eaLnBrk="1" hangingPunct="1">
              <a:lnSpc>
                <a:spcPct val="80000"/>
              </a:lnSpc>
            </a:pPr>
            <a:r>
              <a:rPr lang="it-IT" altLang="it-IT" sz="2800" i="1" dirty="0" smtClean="0"/>
              <a:t>Dott.ssa </a:t>
            </a:r>
            <a:r>
              <a:rPr lang="it-IT" altLang="it-IT" sz="2800" i="1" dirty="0" err="1" smtClean="0"/>
              <a:t>Mag</a:t>
            </a:r>
            <a:r>
              <a:rPr lang="it-IT" altLang="it-IT" sz="2800" i="1" dirty="0" smtClean="0"/>
              <a:t>./Ft. Antonella </a:t>
            </a:r>
            <a:r>
              <a:rPr lang="it-IT" altLang="it-IT" sz="2800" i="1" dirty="0" err="1" smtClean="0"/>
              <a:t>Monticco</a:t>
            </a:r>
            <a:endParaRPr lang="it-IT" altLang="it-IT" sz="2800" i="1" dirty="0" smtClean="0"/>
          </a:p>
          <a:p>
            <a:pPr eaLnBrk="1" hangingPunct="1">
              <a:lnSpc>
                <a:spcPct val="80000"/>
              </a:lnSpc>
            </a:pPr>
            <a:r>
              <a:rPr lang="it-IT" altLang="it-IT" sz="2800" i="1" dirty="0" smtClean="0"/>
              <a:t>Dott.ssa </a:t>
            </a:r>
            <a:r>
              <a:rPr lang="it-IT" altLang="it-IT" sz="2800" i="1" dirty="0" err="1" smtClean="0"/>
              <a:t>Mag</a:t>
            </a:r>
            <a:r>
              <a:rPr lang="it-IT" altLang="it-IT" sz="2800" i="1" dirty="0" smtClean="0"/>
              <a:t>. /Ft. Paola </a:t>
            </a:r>
            <a:r>
              <a:rPr lang="it-IT" altLang="it-IT" sz="2800" i="1" dirty="0" err="1" smtClean="0"/>
              <a:t>Coschizza</a:t>
            </a:r>
            <a:endParaRPr lang="it-IT" altLang="it-IT" sz="2800" i="1" dirty="0" smtClean="0"/>
          </a:p>
        </p:txBody>
      </p:sp>
      <p:sp>
        <p:nvSpPr>
          <p:cNvPr id="2" name="Segnaposto numero diapositiva 1"/>
          <p:cNvSpPr>
            <a:spLocks noGrp="1"/>
          </p:cNvSpPr>
          <p:nvPr>
            <p:ph type="sldNum" sz="quarter" idx="12"/>
          </p:nvPr>
        </p:nvSpPr>
        <p:spPr/>
        <p:txBody>
          <a:bodyPr/>
          <a:lstStyle/>
          <a:p>
            <a:fld id="{E7A41E1B-4F70-4964-A407-84C68BE8251C}" type="slidenum">
              <a:rPr lang="it-IT" smtClean="0"/>
              <a:t>1</a:t>
            </a:fld>
            <a:endParaRPr lang="it-IT"/>
          </a:p>
        </p:txBody>
      </p:sp>
    </p:spTree>
    <p:extLst>
      <p:ext uri="{BB962C8B-B14F-4D97-AF65-F5344CB8AC3E}">
        <p14:creationId xmlns:p14="http://schemas.microsoft.com/office/powerpoint/2010/main" val="2673646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b="1" smtClean="0"/>
              <a:t>Edward Bordin 1979</a:t>
            </a:r>
          </a:p>
        </p:txBody>
      </p:sp>
      <p:sp>
        <p:nvSpPr>
          <p:cNvPr id="13315" name="Segnaposto contenuto 2"/>
          <p:cNvSpPr>
            <a:spLocks noGrp="1"/>
          </p:cNvSpPr>
          <p:nvPr>
            <p:ph idx="1"/>
          </p:nvPr>
        </p:nvSpPr>
        <p:spPr>
          <a:xfrm>
            <a:off x="1115616" y="1988840"/>
            <a:ext cx="7818072" cy="4259560"/>
          </a:xfrm>
        </p:spPr>
        <p:txBody>
          <a:bodyPr/>
          <a:lstStyle/>
          <a:p>
            <a:r>
              <a:rPr lang="it-IT" altLang="it-IT" dirty="0" smtClean="0"/>
              <a:t>Il concetto di </a:t>
            </a:r>
            <a:r>
              <a:rPr lang="it-IT" altLang="it-IT" b="1" u="sng" dirty="0" smtClean="0"/>
              <a:t>alleanza terapeutica </a:t>
            </a:r>
            <a:r>
              <a:rPr lang="it-IT" altLang="it-IT" dirty="0" smtClean="0"/>
              <a:t>esce dal solo contesto psicoanalitico e si afferma esplicitamente che l’alleanza rappresenta una dimensione centrale di </a:t>
            </a:r>
            <a:r>
              <a:rPr lang="it-IT" altLang="it-IT" b="1" u="sng" dirty="0" smtClean="0"/>
              <a:t>tutte le relazioni terapeutiche</a:t>
            </a:r>
          </a:p>
        </p:txBody>
      </p:sp>
      <p:sp>
        <p:nvSpPr>
          <p:cNvPr id="2" name="Segnaposto numero diapositiva 1"/>
          <p:cNvSpPr>
            <a:spLocks noGrp="1"/>
          </p:cNvSpPr>
          <p:nvPr>
            <p:ph type="sldNum" sz="quarter" idx="12"/>
          </p:nvPr>
        </p:nvSpPr>
        <p:spPr/>
        <p:txBody>
          <a:bodyPr/>
          <a:lstStyle/>
          <a:p>
            <a:fld id="{E7A41E1B-4F70-4964-A407-84C68BE8251C}" type="slidenum">
              <a:rPr lang="it-IT" smtClean="0"/>
              <a:t>10</a:t>
            </a:fld>
            <a:endParaRPr lang="it-IT"/>
          </a:p>
        </p:txBody>
      </p:sp>
    </p:spTree>
    <p:extLst>
      <p:ext uri="{BB962C8B-B14F-4D97-AF65-F5344CB8AC3E}">
        <p14:creationId xmlns:p14="http://schemas.microsoft.com/office/powerpoint/2010/main" val="29680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836712"/>
            <a:ext cx="7920879" cy="5544616"/>
          </a:xfrm>
        </p:spPr>
        <p:txBody>
          <a:bodyPr>
            <a:normAutofit fontScale="85000" lnSpcReduction="20000"/>
          </a:bodyPr>
          <a:lstStyle/>
          <a:p>
            <a:pPr>
              <a:defRPr/>
            </a:pPr>
            <a:r>
              <a:rPr lang="it-IT" b="1" u="sng" dirty="0"/>
              <a:t>Goal.</a:t>
            </a:r>
            <a:r>
              <a:rPr lang="it-IT" dirty="0"/>
              <a:t> L’esplicita condivisione di obiettivi da parte di paziente e </a:t>
            </a:r>
            <a:r>
              <a:rPr lang="it-IT" dirty="0" smtClean="0"/>
              <a:t>terapeuta</a:t>
            </a:r>
          </a:p>
          <a:p>
            <a:pPr>
              <a:defRPr/>
            </a:pPr>
            <a:endParaRPr lang="it-IT" dirty="0"/>
          </a:p>
          <a:p>
            <a:pPr>
              <a:defRPr/>
            </a:pPr>
            <a:r>
              <a:rPr lang="it-IT" b="1" u="sng" dirty="0" smtClean="0"/>
              <a:t>Task.</a:t>
            </a:r>
            <a:r>
              <a:rPr lang="it-IT" dirty="0" smtClean="0"/>
              <a:t> La chiara definizione dei compiti reciproci all’inizio del trattamento</a:t>
            </a:r>
          </a:p>
          <a:p>
            <a:pPr>
              <a:defRPr/>
            </a:pPr>
            <a:endParaRPr lang="it-IT" dirty="0" smtClean="0"/>
          </a:p>
          <a:p>
            <a:pPr>
              <a:defRPr/>
            </a:pPr>
            <a:r>
              <a:rPr lang="it-IT" b="1" u="sng" dirty="0" smtClean="0"/>
              <a:t>Bond.</a:t>
            </a:r>
            <a:r>
              <a:rPr lang="it-IT" dirty="0" smtClean="0"/>
              <a:t> Il tipo di legame che si costituisce tra i due, ossia la qualità affettiva della relazione, caratterizzato da fiducia e rispetto, in grado di mantenere attiva una collaborazione sinergica per l’intera durata del processo terapeutico</a:t>
            </a:r>
          </a:p>
          <a:p>
            <a:pPr marL="0" indent="0">
              <a:buFontTx/>
              <a:buNone/>
              <a:defRPr/>
            </a:pPr>
            <a:endParaRPr lang="it-IT" sz="2600" dirty="0" smtClean="0"/>
          </a:p>
          <a:p>
            <a:pPr marL="0" indent="0">
              <a:buFontTx/>
              <a:buNone/>
              <a:defRPr/>
            </a:pPr>
            <a:r>
              <a:rPr lang="it-IT" sz="2600" dirty="0"/>
              <a:t> </a:t>
            </a:r>
            <a:r>
              <a:rPr lang="it-IT" dirty="0" smtClean="0"/>
              <a:t>M</a:t>
            </a:r>
            <a:r>
              <a:rPr lang="it-IT" dirty="0"/>
              <a:t>. Grasso «La relazione terapeutica» Ed. Il Mulino </a:t>
            </a:r>
            <a:r>
              <a:rPr lang="it-IT" dirty="0" smtClean="0"/>
              <a:t>2010</a:t>
            </a:r>
            <a:endParaRPr lang="it-IT" dirty="0"/>
          </a:p>
          <a:p>
            <a:pPr>
              <a:defRPr/>
            </a:pPr>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t>11</a:t>
            </a:fld>
            <a:endParaRPr lang="it-IT"/>
          </a:p>
        </p:txBody>
      </p:sp>
    </p:spTree>
    <p:extLst>
      <p:ext uri="{BB962C8B-B14F-4D97-AF65-F5344CB8AC3E}">
        <p14:creationId xmlns:p14="http://schemas.microsoft.com/office/powerpoint/2010/main" val="3612435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648" y="404664"/>
            <a:ext cx="6965245" cy="648072"/>
          </a:xfrm>
        </p:spPr>
        <p:txBody>
          <a:bodyPr>
            <a:normAutofit fontScale="90000"/>
          </a:bodyPr>
          <a:lstStyle/>
          <a:p>
            <a:pPr eaLnBrk="1" hangingPunct="1"/>
            <a:r>
              <a:rPr lang="it-IT" altLang="it-IT" b="1" dirty="0" smtClean="0">
                <a:latin typeface="Calibri" pitchFamily="34" charset="0"/>
              </a:rPr>
              <a:t>Caratteristiche</a:t>
            </a:r>
          </a:p>
        </p:txBody>
      </p:sp>
      <p:sp>
        <p:nvSpPr>
          <p:cNvPr id="13315" name="Rectangle 3"/>
          <p:cNvSpPr>
            <a:spLocks noGrp="1" noChangeArrowheads="1"/>
          </p:cNvSpPr>
          <p:nvPr>
            <p:ph type="body" idx="1"/>
          </p:nvPr>
        </p:nvSpPr>
        <p:spPr>
          <a:xfrm>
            <a:off x="539552" y="1268760"/>
            <a:ext cx="8496944" cy="5256585"/>
          </a:xfrm>
        </p:spPr>
        <p:txBody>
          <a:bodyPr>
            <a:noAutofit/>
          </a:bodyPr>
          <a:lstStyle/>
          <a:p>
            <a:pPr marL="609600" indent="-609600" eaLnBrk="1" hangingPunct="1">
              <a:lnSpc>
                <a:spcPct val="80000"/>
              </a:lnSpc>
              <a:buFontTx/>
              <a:buAutoNum type="arabicPeriod"/>
            </a:pPr>
            <a:r>
              <a:rPr lang="it-IT" altLang="it-IT" sz="2200" dirty="0" smtClean="0">
                <a:latin typeface="Calibri" pitchFamily="34" charset="0"/>
              </a:rPr>
              <a:t>C’è legame tra 2 o più elementi: implica un certo grado di conoscenza, intimità, complicità, comunicazione, </a:t>
            </a:r>
            <a:r>
              <a:rPr lang="it-IT" altLang="it-IT" sz="2200" dirty="0" err="1" smtClean="0">
                <a:latin typeface="Calibri" pitchFamily="34" charset="0"/>
              </a:rPr>
              <a:t>ecc</a:t>
            </a:r>
            <a:endParaRPr lang="it-IT" altLang="it-IT" sz="2200" dirty="0" smtClean="0">
              <a:latin typeface="Calibri" pitchFamily="34" charset="0"/>
            </a:endParaRPr>
          </a:p>
          <a:p>
            <a:pPr marL="609600" indent="-609600" eaLnBrk="1" hangingPunct="1">
              <a:lnSpc>
                <a:spcPct val="80000"/>
              </a:lnSpc>
              <a:buFontTx/>
              <a:buAutoNum type="arabicPeriod"/>
            </a:pPr>
            <a:endParaRPr lang="it-IT" altLang="it-IT" sz="1000" dirty="0" smtClean="0">
              <a:latin typeface="Calibri" pitchFamily="34" charset="0"/>
            </a:endParaRPr>
          </a:p>
          <a:p>
            <a:pPr marL="609600" indent="-609600" eaLnBrk="1" hangingPunct="1">
              <a:lnSpc>
                <a:spcPct val="80000"/>
              </a:lnSpc>
              <a:buFontTx/>
              <a:buAutoNum type="arabicPeriod"/>
            </a:pPr>
            <a:r>
              <a:rPr lang="it-IT" altLang="it-IT" sz="2200" dirty="0" smtClean="0">
                <a:latin typeface="Calibri" pitchFamily="34" charset="0"/>
              </a:rPr>
              <a:t>“Aiuto” indica che la relazione favorisce un membro della relazione ad affrontare e/o risolvere uno specifico problema</a:t>
            </a:r>
          </a:p>
          <a:p>
            <a:pPr marL="609600" indent="-609600" eaLnBrk="1" hangingPunct="1">
              <a:lnSpc>
                <a:spcPct val="80000"/>
              </a:lnSpc>
              <a:buFontTx/>
              <a:buAutoNum type="arabicPeriod"/>
            </a:pPr>
            <a:endParaRPr lang="it-IT" altLang="it-IT" sz="1000" dirty="0" smtClean="0">
              <a:latin typeface="Calibri" pitchFamily="34" charset="0"/>
            </a:endParaRPr>
          </a:p>
          <a:p>
            <a:pPr marL="609600" indent="-609600" eaLnBrk="1" hangingPunct="1">
              <a:lnSpc>
                <a:spcPct val="80000"/>
              </a:lnSpc>
              <a:buFontTx/>
              <a:buAutoNum type="arabicPeriod"/>
            </a:pPr>
            <a:r>
              <a:rPr lang="it-IT" altLang="it-IT" sz="2200" dirty="0" smtClean="0">
                <a:latin typeface="Calibri" pitchFamily="34" charset="0"/>
              </a:rPr>
              <a:t>Ha quindi una specifica intenzione, uno scopo: affrontare e laddove possibile superare una malattia</a:t>
            </a:r>
          </a:p>
          <a:p>
            <a:pPr marL="609600" indent="-609600" eaLnBrk="1" hangingPunct="1">
              <a:lnSpc>
                <a:spcPct val="80000"/>
              </a:lnSpc>
              <a:buFontTx/>
              <a:buAutoNum type="arabicPeriod"/>
            </a:pPr>
            <a:endParaRPr lang="it-IT" altLang="it-IT" sz="1000" dirty="0" smtClean="0">
              <a:latin typeface="Calibri" pitchFamily="34" charset="0"/>
            </a:endParaRPr>
          </a:p>
          <a:p>
            <a:pPr marL="609600" indent="-609600" eaLnBrk="1" hangingPunct="1">
              <a:lnSpc>
                <a:spcPct val="80000"/>
              </a:lnSpc>
              <a:buFontTx/>
              <a:buAutoNum type="arabicPeriod"/>
            </a:pPr>
            <a:r>
              <a:rPr lang="it-IT" altLang="it-IT" sz="2200" dirty="0" smtClean="0">
                <a:latin typeface="Calibri" pitchFamily="34" charset="0"/>
              </a:rPr>
              <a:t>E’ una relazione asimmetrica, ma non unilaterale</a:t>
            </a:r>
          </a:p>
          <a:p>
            <a:pPr marL="609600" indent="-609600" eaLnBrk="1" hangingPunct="1">
              <a:lnSpc>
                <a:spcPct val="80000"/>
              </a:lnSpc>
              <a:buFontTx/>
              <a:buAutoNum type="arabicPeriod"/>
            </a:pPr>
            <a:endParaRPr lang="it-IT" altLang="it-IT" sz="1000" dirty="0" smtClean="0">
              <a:latin typeface="Calibri" pitchFamily="34" charset="0"/>
            </a:endParaRPr>
          </a:p>
          <a:p>
            <a:pPr marL="609600" indent="-609600" eaLnBrk="1" hangingPunct="1">
              <a:lnSpc>
                <a:spcPct val="80000"/>
              </a:lnSpc>
              <a:buFontTx/>
              <a:buAutoNum type="arabicPeriod"/>
            </a:pPr>
            <a:r>
              <a:rPr lang="it-IT" altLang="it-IT" sz="2200" dirty="0" smtClean="0">
                <a:latin typeface="Calibri" pitchFamily="34" charset="0"/>
              </a:rPr>
              <a:t>Ha un determinato </a:t>
            </a:r>
            <a:r>
              <a:rPr lang="it-IT" altLang="it-IT" sz="2200" dirty="0" err="1" smtClean="0">
                <a:latin typeface="Calibri" pitchFamily="34" charset="0"/>
              </a:rPr>
              <a:t>setting</a:t>
            </a:r>
            <a:r>
              <a:rPr lang="it-IT" altLang="it-IT" sz="2200" dirty="0" smtClean="0">
                <a:latin typeface="Calibri" pitchFamily="34" charset="0"/>
              </a:rPr>
              <a:t>, un tempo di svolgimento, degli strumenti</a:t>
            </a:r>
          </a:p>
          <a:p>
            <a:pPr marL="609600" indent="-609600" eaLnBrk="1" hangingPunct="1">
              <a:lnSpc>
                <a:spcPct val="80000"/>
              </a:lnSpc>
              <a:buFontTx/>
              <a:buAutoNum type="arabicPeriod"/>
            </a:pPr>
            <a:endParaRPr lang="it-IT" altLang="it-IT" sz="1000" dirty="0" smtClean="0">
              <a:latin typeface="Calibri" pitchFamily="34" charset="0"/>
            </a:endParaRPr>
          </a:p>
          <a:p>
            <a:pPr marL="609600" indent="-609600" eaLnBrk="1" hangingPunct="1">
              <a:lnSpc>
                <a:spcPct val="80000"/>
              </a:lnSpc>
              <a:buFontTx/>
              <a:buAutoNum type="arabicPeriod"/>
            </a:pPr>
            <a:r>
              <a:rPr lang="it-IT" altLang="it-IT" sz="2200" dirty="0" smtClean="0">
                <a:latin typeface="Calibri" pitchFamily="34" charset="0"/>
              </a:rPr>
              <a:t>La comunicazione che vi si svolge, per essere efficace, avrà determinate caratteristiche: ascolto attivo, empatico, assenza di giudizio per creare uno spazio sicuro, di fiducia, </a:t>
            </a:r>
            <a:r>
              <a:rPr lang="it-IT" altLang="it-IT" sz="2200" dirty="0" err="1" smtClean="0">
                <a:latin typeface="Calibri" pitchFamily="34" charset="0"/>
              </a:rPr>
              <a:t>ecc</a:t>
            </a:r>
            <a:endParaRPr lang="it-IT" altLang="it-IT" sz="2200" dirty="0" smtClean="0">
              <a:latin typeface="Calibri" pitchFamily="34" charset="0"/>
            </a:endParaRPr>
          </a:p>
        </p:txBody>
      </p:sp>
      <p:sp>
        <p:nvSpPr>
          <p:cNvPr id="2" name="Segnaposto numero diapositiva 1"/>
          <p:cNvSpPr>
            <a:spLocks noGrp="1"/>
          </p:cNvSpPr>
          <p:nvPr>
            <p:ph type="sldNum" sz="quarter" idx="12"/>
          </p:nvPr>
        </p:nvSpPr>
        <p:spPr/>
        <p:txBody>
          <a:bodyPr/>
          <a:lstStyle/>
          <a:p>
            <a:fld id="{E7A41E1B-4F70-4964-A407-84C68BE8251C}" type="slidenum">
              <a:rPr lang="it-IT" smtClean="0"/>
              <a:t>12</a:t>
            </a:fld>
            <a:endParaRPr lang="it-IT"/>
          </a:p>
        </p:txBody>
      </p:sp>
    </p:spTree>
    <p:extLst>
      <p:ext uri="{BB962C8B-B14F-4D97-AF65-F5344CB8AC3E}">
        <p14:creationId xmlns:p14="http://schemas.microsoft.com/office/powerpoint/2010/main" val="218150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259632" y="980728"/>
            <a:ext cx="2939521" cy="820208"/>
          </a:xfrm>
        </p:spPr>
        <p:txBody>
          <a:bodyPr/>
          <a:lstStyle/>
          <a:p>
            <a:r>
              <a:rPr lang="it-IT" dirty="0" smtClean="0"/>
              <a:t>Aspetti che favoriscono l’alleanza terapeutica</a:t>
            </a:r>
            <a:endParaRPr lang="it-IT" dirty="0"/>
          </a:p>
        </p:txBody>
      </p:sp>
      <p:sp>
        <p:nvSpPr>
          <p:cNvPr id="9" name="Segnaposto testo 8"/>
          <p:cNvSpPr>
            <a:spLocks noGrp="1"/>
          </p:cNvSpPr>
          <p:nvPr>
            <p:ph type="body" sz="quarter" idx="3"/>
          </p:nvPr>
        </p:nvSpPr>
        <p:spPr>
          <a:xfrm>
            <a:off x="4932040" y="980728"/>
            <a:ext cx="2944368" cy="822960"/>
          </a:xfrm>
        </p:spPr>
        <p:txBody>
          <a:bodyPr/>
          <a:lstStyle/>
          <a:p>
            <a:r>
              <a:rPr lang="it-IT" dirty="0" smtClean="0"/>
              <a:t>Fattori ostacolanti l’alleanza terapeutica</a:t>
            </a:r>
            <a:endParaRPr lang="it-IT" dirty="0"/>
          </a:p>
        </p:txBody>
      </p:sp>
      <p:sp>
        <p:nvSpPr>
          <p:cNvPr id="10" name="Segnaposto contenuto 9"/>
          <p:cNvSpPr>
            <a:spLocks noGrp="1"/>
          </p:cNvSpPr>
          <p:nvPr>
            <p:ph sz="quarter" idx="4294967295"/>
          </p:nvPr>
        </p:nvSpPr>
        <p:spPr>
          <a:xfrm>
            <a:off x="971600" y="2132856"/>
            <a:ext cx="3456384" cy="4320480"/>
          </a:xfrm>
          <a:prstGeom prst="rect">
            <a:avLst/>
          </a:prstGeom>
        </p:spPr>
        <p:txBody>
          <a:bodyPr>
            <a:normAutofit fontScale="70000" lnSpcReduction="20000"/>
          </a:bodyPr>
          <a:lstStyle/>
          <a:p>
            <a:r>
              <a:rPr lang="it-IT" dirty="0" smtClean="0"/>
              <a:t>Favorire l’espressione dei problemi in un’atmosfera di sostegno e attivo incoraggiamento</a:t>
            </a:r>
          </a:p>
          <a:p>
            <a:r>
              <a:rPr lang="it-IT" dirty="0" smtClean="0"/>
              <a:t>La capacità di assumere un ruolo collaborativo nel dialogo con il paziente</a:t>
            </a:r>
          </a:p>
          <a:p>
            <a:r>
              <a:rPr lang="it-IT" dirty="0" smtClean="0"/>
              <a:t>La genuinità dell’interesse per l’esperienza del paziente</a:t>
            </a:r>
          </a:p>
          <a:p>
            <a:r>
              <a:rPr lang="it-IT" dirty="0" smtClean="0"/>
              <a:t>L’accuratezza e la parsimonia nelle interpretazioni</a:t>
            </a:r>
          </a:p>
        </p:txBody>
      </p:sp>
      <p:sp>
        <p:nvSpPr>
          <p:cNvPr id="11" name="Segnaposto contenuto 10"/>
          <p:cNvSpPr>
            <a:spLocks noGrp="1"/>
          </p:cNvSpPr>
          <p:nvPr>
            <p:ph sz="quarter" idx="4294967295"/>
          </p:nvPr>
        </p:nvSpPr>
        <p:spPr>
          <a:xfrm>
            <a:off x="4716016" y="2060848"/>
            <a:ext cx="3600400" cy="4464496"/>
          </a:xfrm>
          <a:prstGeom prst="rect">
            <a:avLst/>
          </a:prstGeom>
        </p:spPr>
        <p:txBody>
          <a:bodyPr>
            <a:normAutofit fontScale="70000" lnSpcReduction="20000"/>
          </a:bodyPr>
          <a:lstStyle/>
          <a:p>
            <a:r>
              <a:rPr lang="it-IT" dirty="0"/>
              <a:t>l’ autoreferenzialità del terapeuta, </a:t>
            </a:r>
            <a:endParaRPr lang="it-IT" dirty="0" smtClean="0"/>
          </a:p>
          <a:p>
            <a:r>
              <a:rPr lang="it-IT" dirty="0" smtClean="0"/>
              <a:t>la </a:t>
            </a:r>
            <a:r>
              <a:rPr lang="it-IT" dirty="0"/>
              <a:t>tendenza a distrarsi quando il paziente parla, </a:t>
            </a:r>
            <a:endParaRPr lang="it-IT" dirty="0" smtClean="0"/>
          </a:p>
          <a:p>
            <a:r>
              <a:rPr lang="it-IT" dirty="0" smtClean="0"/>
              <a:t>lo </a:t>
            </a:r>
            <a:r>
              <a:rPr lang="it-IT" dirty="0"/>
              <a:t>scarso coinvolgimento emotivo nello scambio, </a:t>
            </a:r>
            <a:endParaRPr lang="it-IT" dirty="0" smtClean="0"/>
          </a:p>
          <a:p>
            <a:r>
              <a:rPr lang="it-IT" dirty="0" smtClean="0"/>
              <a:t>la </a:t>
            </a:r>
            <a:r>
              <a:rPr lang="it-IT" dirty="0"/>
              <a:t>sfiducia nelle proprie capacità di aiutare il paziente, </a:t>
            </a:r>
            <a:endParaRPr lang="it-IT" dirty="0" smtClean="0"/>
          </a:p>
          <a:p>
            <a:r>
              <a:rPr lang="it-IT" dirty="0" smtClean="0"/>
              <a:t>la </a:t>
            </a:r>
            <a:r>
              <a:rPr lang="it-IT" dirty="0"/>
              <a:t>tendenza a criticarlo e a colpevolizzarlo, </a:t>
            </a:r>
            <a:endParaRPr lang="it-IT" dirty="0" smtClean="0"/>
          </a:p>
          <a:p>
            <a:r>
              <a:rPr lang="it-IT" dirty="0" smtClean="0"/>
              <a:t>l</a:t>
            </a:r>
            <a:r>
              <a:rPr lang="it-IT" dirty="0"/>
              <a:t>’ uso inappropriato </a:t>
            </a:r>
            <a:r>
              <a:rPr lang="it-IT" dirty="0" smtClean="0"/>
              <a:t>dell’auto-svelamento </a:t>
            </a:r>
            <a:r>
              <a:rPr lang="it-IT" dirty="0"/>
              <a:t>e del silenzio</a:t>
            </a:r>
            <a:r>
              <a:rPr lang="it-IT" dirty="0" smtClean="0"/>
              <a:t>.</a:t>
            </a:r>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t>13</a:t>
            </a:fld>
            <a:endParaRPr lang="it-IT"/>
          </a:p>
        </p:txBody>
      </p:sp>
    </p:spTree>
    <p:extLst>
      <p:ext uri="{BB962C8B-B14F-4D97-AF65-F5344CB8AC3E}">
        <p14:creationId xmlns:p14="http://schemas.microsoft.com/office/powerpoint/2010/main" val="990098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60648"/>
            <a:ext cx="7670901" cy="1143000"/>
          </a:xfrm>
        </p:spPr>
        <p:txBody>
          <a:bodyPr/>
          <a:lstStyle/>
          <a:p>
            <a:r>
              <a:rPr lang="it-IT" dirty="0" smtClean="0"/>
              <a:t>Il “rito” nella relazione di cura </a:t>
            </a:r>
            <a:endParaRPr lang="it-IT" dirty="0"/>
          </a:p>
        </p:txBody>
      </p:sp>
      <p:sp>
        <p:nvSpPr>
          <p:cNvPr id="3" name="Rettangolo 2"/>
          <p:cNvSpPr/>
          <p:nvPr/>
        </p:nvSpPr>
        <p:spPr>
          <a:xfrm>
            <a:off x="1216046" y="1384111"/>
            <a:ext cx="7780189" cy="1477328"/>
          </a:xfrm>
          <a:prstGeom prst="rect">
            <a:avLst/>
          </a:prstGeom>
        </p:spPr>
        <p:txBody>
          <a:bodyPr wrap="square">
            <a:spAutoFit/>
          </a:bodyPr>
          <a:lstStyle/>
          <a:p>
            <a:r>
              <a:rPr lang="it-IT" sz="2400" dirty="0" err="1" smtClean="0"/>
              <a:t>Carateristiche</a:t>
            </a:r>
            <a:r>
              <a:rPr lang="it-IT" sz="2400" dirty="0" smtClean="0"/>
              <a:t> di ogni rito : Forme ritualizzate di movimenti e comportamenti, amplificazione della mimica, semplificazione e </a:t>
            </a:r>
            <a:r>
              <a:rPr lang="it-IT" sz="2400" b="1" dirty="0" err="1" smtClean="0"/>
              <a:t>stereotipizzazione</a:t>
            </a:r>
            <a:r>
              <a:rPr lang="it-IT" sz="2400" b="1" dirty="0" smtClean="0"/>
              <a:t> dei comportamenti</a:t>
            </a:r>
          </a:p>
          <a:p>
            <a:endParaRPr lang="it-IT" b="1" dirty="0" smtClean="0"/>
          </a:p>
        </p:txBody>
      </p:sp>
      <p:sp>
        <p:nvSpPr>
          <p:cNvPr id="4" name="Rettangolo 3"/>
          <p:cNvSpPr/>
          <p:nvPr/>
        </p:nvSpPr>
        <p:spPr>
          <a:xfrm>
            <a:off x="575882" y="3586118"/>
            <a:ext cx="3615712" cy="2246769"/>
          </a:xfrm>
          <a:prstGeom prst="rect">
            <a:avLst/>
          </a:prstGeom>
        </p:spPr>
        <p:txBody>
          <a:bodyPr wrap="square">
            <a:spAutoFit/>
          </a:bodyPr>
          <a:lstStyle/>
          <a:p>
            <a:r>
              <a:rPr lang="it-IT" sz="2000" dirty="0" smtClean="0"/>
              <a:t>Ruolo del paziente</a:t>
            </a:r>
          </a:p>
          <a:p>
            <a:endParaRPr lang="it-IT" sz="2000" dirty="0"/>
          </a:p>
          <a:p>
            <a:endParaRPr lang="it-IT" sz="2000" dirty="0" smtClean="0"/>
          </a:p>
          <a:p>
            <a:r>
              <a:rPr lang="it-IT" sz="2000" dirty="0" smtClean="0"/>
              <a:t>Ruolo del professionista</a:t>
            </a:r>
          </a:p>
          <a:p>
            <a:endParaRPr lang="it-IT" sz="2000" dirty="0"/>
          </a:p>
          <a:p>
            <a:endParaRPr lang="it-IT" sz="2000" dirty="0" smtClean="0"/>
          </a:p>
          <a:p>
            <a:r>
              <a:rPr lang="it-IT" sz="2000" dirty="0" smtClean="0"/>
              <a:t>Gioco relazionale </a:t>
            </a:r>
            <a:endParaRPr lang="it-IT" sz="2000" dirty="0"/>
          </a:p>
        </p:txBody>
      </p:sp>
      <p:pic>
        <p:nvPicPr>
          <p:cNvPr id="6" name="Immagine 5"/>
          <p:cNvPicPr>
            <a:picLocks noChangeAspect="1"/>
          </p:cNvPicPr>
          <p:nvPr/>
        </p:nvPicPr>
        <p:blipFill>
          <a:blip r:embed="rId2"/>
          <a:stretch>
            <a:fillRect/>
          </a:stretch>
        </p:blipFill>
        <p:spPr>
          <a:xfrm>
            <a:off x="3234401" y="2584440"/>
            <a:ext cx="5761834" cy="3811675"/>
          </a:xfrm>
          <a:prstGeom prst="rect">
            <a:avLst/>
          </a:prstGeom>
        </p:spPr>
      </p:pic>
    </p:spTree>
    <p:extLst>
      <p:ext uri="{BB962C8B-B14F-4D97-AF65-F5344CB8AC3E}">
        <p14:creationId xmlns:p14="http://schemas.microsoft.com/office/powerpoint/2010/main" val="40321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1548196" y="1412776"/>
            <a:ext cx="3311836" cy="2549151"/>
          </a:xfrm>
          <a:prstGeom prst="ellipse">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700" b="1" dirty="0">
                <a:solidFill>
                  <a:schemeClr val="tx1"/>
                </a:solidFill>
                <a:latin typeface="Calibri" pitchFamily="34" charset="0"/>
                <a:cs typeface="Calibri" pitchFamily="34" charset="0"/>
              </a:rPr>
              <a:t>Paziente</a:t>
            </a:r>
          </a:p>
        </p:txBody>
      </p:sp>
      <p:sp>
        <p:nvSpPr>
          <p:cNvPr id="4" name="Ovale 3"/>
          <p:cNvSpPr/>
          <p:nvPr/>
        </p:nvSpPr>
        <p:spPr>
          <a:xfrm>
            <a:off x="4427452" y="2683423"/>
            <a:ext cx="3816956" cy="302498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600" b="1" dirty="0" smtClean="0">
                <a:solidFill>
                  <a:schemeClr val="tx1"/>
                </a:solidFill>
                <a:latin typeface="Calibri" pitchFamily="34" charset="0"/>
                <a:cs typeface="Calibri" pitchFamily="34" charset="0"/>
              </a:rPr>
              <a:t>Terapeuta</a:t>
            </a:r>
            <a:endParaRPr lang="it-IT" sz="4600" b="1" dirty="0">
              <a:solidFill>
                <a:schemeClr val="tx1"/>
              </a:solidFill>
              <a:latin typeface="Calibri" pitchFamily="34" charset="0"/>
              <a:cs typeface="Calibri" pitchFamily="34" charset="0"/>
            </a:endParaRPr>
          </a:p>
        </p:txBody>
      </p:sp>
      <p:sp>
        <p:nvSpPr>
          <p:cNvPr id="5" name="Freccia circolare in su 4"/>
          <p:cNvSpPr/>
          <p:nvPr/>
        </p:nvSpPr>
        <p:spPr>
          <a:xfrm rot="2367222">
            <a:off x="3143250" y="5049838"/>
            <a:ext cx="1512888" cy="731837"/>
          </a:xfrm>
          <a:prstGeom prst="curvedUp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6" name="Freccia circolare in su 5"/>
          <p:cNvSpPr/>
          <p:nvPr/>
        </p:nvSpPr>
        <p:spPr>
          <a:xfrm rot="12316917">
            <a:off x="4645025" y="1624013"/>
            <a:ext cx="1727200" cy="731837"/>
          </a:xfrm>
          <a:prstGeom prst="curvedUp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7" name="Ovale 6"/>
          <p:cNvSpPr/>
          <p:nvPr/>
        </p:nvSpPr>
        <p:spPr>
          <a:xfrm>
            <a:off x="992884" y="836712"/>
            <a:ext cx="7683572" cy="539862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p:txBody>
          <a:bodyPr/>
          <a:lstStyle/>
          <a:p>
            <a:fld id="{E7A41E1B-4F70-4964-A407-84C68BE8251C}" type="slidenum">
              <a:rPr lang="it-IT" smtClean="0"/>
              <a:t>15</a:t>
            </a:fld>
            <a:endParaRPr lang="it-IT"/>
          </a:p>
        </p:txBody>
      </p:sp>
    </p:spTree>
    <p:extLst>
      <p:ext uri="{BB962C8B-B14F-4D97-AF65-F5344CB8AC3E}">
        <p14:creationId xmlns:p14="http://schemas.microsoft.com/office/powerpoint/2010/main" val="3040528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971550" y="260350"/>
            <a:ext cx="6613525" cy="1030288"/>
          </a:xfrm>
        </p:spPr>
        <p:txBody>
          <a:bodyPr>
            <a:normAutofit fontScale="90000"/>
          </a:bodyPr>
          <a:lstStyle/>
          <a:p>
            <a:pPr eaLnBrk="1" hangingPunct="1"/>
            <a:r>
              <a:rPr lang="it-IT" altLang="it-IT" sz="4800" b="1" smtClean="0"/>
              <a:t>«Relazione terapeutica»</a:t>
            </a:r>
          </a:p>
        </p:txBody>
      </p:sp>
      <p:sp>
        <p:nvSpPr>
          <p:cNvPr id="3" name="Ovale 2"/>
          <p:cNvSpPr/>
          <p:nvPr/>
        </p:nvSpPr>
        <p:spPr>
          <a:xfrm>
            <a:off x="1476375" y="1989138"/>
            <a:ext cx="3455988" cy="2447925"/>
          </a:xfrm>
          <a:prstGeom prst="ellipse">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800" b="1" dirty="0">
                <a:solidFill>
                  <a:schemeClr val="tx1"/>
                </a:solidFill>
                <a:latin typeface="Calibri" pitchFamily="34" charset="0"/>
                <a:cs typeface="Calibri" pitchFamily="34" charset="0"/>
              </a:rPr>
              <a:t>Paziente</a:t>
            </a:r>
          </a:p>
        </p:txBody>
      </p:sp>
      <p:sp>
        <p:nvSpPr>
          <p:cNvPr id="4" name="Ovale 3"/>
          <p:cNvSpPr/>
          <p:nvPr/>
        </p:nvSpPr>
        <p:spPr>
          <a:xfrm>
            <a:off x="4716463" y="3068638"/>
            <a:ext cx="3887787" cy="26638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800" b="1" dirty="0">
                <a:solidFill>
                  <a:schemeClr val="tx1"/>
                </a:solidFill>
                <a:latin typeface="Calibri" pitchFamily="34" charset="0"/>
                <a:cs typeface="Calibri" pitchFamily="34" charset="0"/>
              </a:rPr>
              <a:t>Terapeuta</a:t>
            </a:r>
          </a:p>
        </p:txBody>
      </p:sp>
      <p:sp>
        <p:nvSpPr>
          <p:cNvPr id="5" name="Freccia circolare in su 4"/>
          <p:cNvSpPr/>
          <p:nvPr/>
        </p:nvSpPr>
        <p:spPr>
          <a:xfrm rot="2367222">
            <a:off x="3143250" y="5049838"/>
            <a:ext cx="1512888" cy="731837"/>
          </a:xfrm>
          <a:prstGeom prst="curvedUp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6" name="Freccia circolare in su 5"/>
          <p:cNvSpPr/>
          <p:nvPr/>
        </p:nvSpPr>
        <p:spPr>
          <a:xfrm rot="12316917">
            <a:off x="4645025" y="1624013"/>
            <a:ext cx="1727200" cy="731837"/>
          </a:xfrm>
          <a:prstGeom prst="curvedUp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 name="Ovale 1"/>
          <p:cNvSpPr/>
          <p:nvPr/>
        </p:nvSpPr>
        <p:spPr>
          <a:xfrm>
            <a:off x="971550" y="1412875"/>
            <a:ext cx="7848600" cy="4968875"/>
          </a:xfrm>
          <a:prstGeom prst="ellipse">
            <a:avLst/>
          </a:prstGeom>
          <a:noFill/>
          <a:ln w="762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4800" dirty="0"/>
          </a:p>
        </p:txBody>
      </p:sp>
      <p:sp>
        <p:nvSpPr>
          <p:cNvPr id="17416" name="Rettangolo 6"/>
          <p:cNvSpPr>
            <a:spLocks noChangeArrowheads="1"/>
          </p:cNvSpPr>
          <p:nvPr/>
        </p:nvSpPr>
        <p:spPr bwMode="auto">
          <a:xfrm>
            <a:off x="6588125" y="1412875"/>
            <a:ext cx="2279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it-IT" altLang="it-IT" sz="5400" b="1">
                <a:solidFill>
                  <a:srgbClr val="002060"/>
                </a:solidFill>
                <a:latin typeface="Calibri" pitchFamily="34" charset="0"/>
                <a:ea typeface="Calibri" pitchFamily="34" charset="0"/>
                <a:cs typeface="Calibri" pitchFamily="34" charset="0"/>
              </a:rPr>
              <a:t>Cultura</a:t>
            </a:r>
          </a:p>
        </p:txBody>
      </p:sp>
    </p:spTree>
    <p:extLst>
      <p:ext uri="{BB962C8B-B14F-4D97-AF65-F5344CB8AC3E}">
        <p14:creationId xmlns:p14="http://schemas.microsoft.com/office/powerpoint/2010/main" val="102556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381000"/>
            <a:ext cx="7772400" cy="887413"/>
          </a:xfrm>
        </p:spPr>
        <p:txBody>
          <a:bodyPr/>
          <a:lstStyle/>
          <a:p>
            <a:pPr eaLnBrk="1" hangingPunct="1"/>
            <a:r>
              <a:rPr lang="it-IT" altLang="it-IT" dirty="0" smtClean="0"/>
              <a:t>Secondo esercizio, prima parte</a:t>
            </a:r>
          </a:p>
        </p:txBody>
      </p:sp>
      <p:sp>
        <p:nvSpPr>
          <p:cNvPr id="6147" name="Rectangle 3"/>
          <p:cNvSpPr>
            <a:spLocks noGrp="1" noChangeArrowheads="1"/>
          </p:cNvSpPr>
          <p:nvPr>
            <p:ph type="body" idx="1"/>
          </p:nvPr>
        </p:nvSpPr>
        <p:spPr>
          <a:xfrm>
            <a:off x="971550" y="1772816"/>
            <a:ext cx="7992938" cy="4752527"/>
          </a:xfrm>
        </p:spPr>
        <p:txBody>
          <a:bodyPr/>
          <a:lstStyle/>
          <a:p>
            <a:pPr eaLnBrk="1" hangingPunct="1">
              <a:defRPr/>
            </a:pPr>
            <a:r>
              <a:rPr lang="it-IT" sz="2800" dirty="0" smtClean="0">
                <a:latin typeface="Calibri" pitchFamily="34" charset="0"/>
              </a:rPr>
              <a:t>10 caratteristiche della figura del “paziente”</a:t>
            </a:r>
          </a:p>
          <a:p>
            <a:pPr marL="0" indent="0" eaLnBrk="1" hangingPunct="1">
              <a:buFontTx/>
              <a:buNone/>
              <a:defRPr/>
            </a:pPr>
            <a:endParaRPr lang="it-IT" sz="2800" dirty="0" smtClean="0">
              <a:latin typeface="Calibri" pitchFamily="34" charset="0"/>
            </a:endParaRPr>
          </a:p>
          <a:p>
            <a:pPr eaLnBrk="1" hangingPunct="1">
              <a:defRPr/>
            </a:pPr>
            <a:r>
              <a:rPr lang="it-IT" sz="2800" dirty="0" smtClean="0">
                <a:latin typeface="Calibri" pitchFamily="34" charset="0"/>
              </a:rPr>
              <a:t>10 caratteristiche della figura del “curante”</a:t>
            </a:r>
          </a:p>
          <a:p>
            <a:pPr eaLnBrk="1" hangingPunct="1">
              <a:buFontTx/>
              <a:buNone/>
              <a:defRPr/>
            </a:pPr>
            <a:endParaRPr lang="it-IT" sz="2800" dirty="0" smtClean="0">
              <a:latin typeface="Calibri" pitchFamily="34" charset="0"/>
            </a:endParaRPr>
          </a:p>
          <a:p>
            <a:pPr eaLnBrk="1" hangingPunct="1">
              <a:buFont typeface="Arial" pitchFamily="34" charset="0"/>
              <a:buChar char="•"/>
              <a:defRPr/>
            </a:pPr>
            <a:r>
              <a:rPr lang="it-IT" sz="2400" dirty="0" smtClean="0">
                <a:latin typeface="Calibri" pitchFamily="34" charset="0"/>
              </a:rPr>
              <a:t>Prendi un foglio di carta e individualmente scrivi 10 caratteristiche che ritieni collegate all’essere «paziente» e all’essere «curante»;</a:t>
            </a:r>
          </a:p>
          <a:p>
            <a:pPr marL="0" indent="0" eaLnBrk="1" hangingPunct="1">
              <a:buFontTx/>
              <a:buNone/>
              <a:defRPr/>
            </a:pPr>
            <a:endParaRPr lang="it-IT" sz="2400" dirty="0" smtClean="0">
              <a:latin typeface="Calibri" pitchFamily="34" charset="0"/>
            </a:endParaRPr>
          </a:p>
          <a:p>
            <a:pPr eaLnBrk="1" hangingPunct="1">
              <a:buFontTx/>
              <a:buNone/>
              <a:defRPr/>
            </a:pPr>
            <a:endParaRPr lang="it-IT" sz="2800" dirty="0" smtClean="0">
              <a:latin typeface="Calibri" pitchFamily="34" charset="0"/>
            </a:endParaRPr>
          </a:p>
        </p:txBody>
      </p:sp>
    </p:spTree>
    <p:extLst>
      <p:ext uri="{BB962C8B-B14F-4D97-AF65-F5344CB8AC3E}">
        <p14:creationId xmlns:p14="http://schemas.microsoft.com/office/powerpoint/2010/main" val="25563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74638"/>
            <a:ext cx="7674056" cy="1138138"/>
          </a:xfrm>
        </p:spPr>
        <p:txBody>
          <a:bodyPr>
            <a:normAutofit/>
          </a:bodyPr>
          <a:lstStyle/>
          <a:p>
            <a:r>
              <a:rPr lang="it-IT" dirty="0" smtClean="0"/>
              <a:t>Secondo esercizio, seconda parte</a:t>
            </a:r>
            <a:endParaRPr lang="it-IT" dirty="0"/>
          </a:p>
        </p:txBody>
      </p:sp>
      <p:sp>
        <p:nvSpPr>
          <p:cNvPr id="18435" name="Rectangle 3"/>
          <p:cNvSpPr>
            <a:spLocks noGrp="1" noChangeArrowheads="1"/>
          </p:cNvSpPr>
          <p:nvPr>
            <p:ph idx="1"/>
          </p:nvPr>
        </p:nvSpPr>
        <p:spPr>
          <a:xfrm>
            <a:off x="1435608" y="1916832"/>
            <a:ext cx="7498080" cy="4331568"/>
          </a:xfrm>
        </p:spPr>
        <p:txBody>
          <a:bodyPr>
            <a:normAutofit/>
          </a:bodyPr>
          <a:lstStyle/>
          <a:p>
            <a:pPr marL="0" indent="0" eaLnBrk="1" hangingPunct="1">
              <a:lnSpc>
                <a:spcPct val="150000"/>
              </a:lnSpc>
              <a:buFontTx/>
              <a:buNone/>
            </a:pPr>
            <a:r>
              <a:rPr lang="it-IT" altLang="it-IT" dirty="0" smtClean="0">
                <a:latin typeface="Calibri" pitchFamily="34" charset="0"/>
                <a:ea typeface="Calibri" pitchFamily="34" charset="0"/>
                <a:cs typeface="Calibri" pitchFamily="34" charset="0"/>
              </a:rPr>
              <a:t>Quali caratteristiche di “terapeuta” e di “paziente” pensi siano funzionali alla “cura” e quali dovuti alle nostre abitudini, alla cultura, a cose che diamo per scontato….???</a:t>
            </a:r>
          </a:p>
          <a:p>
            <a:pPr marL="0" indent="0" eaLnBrk="1" hangingPunct="1">
              <a:lnSpc>
                <a:spcPct val="90000"/>
              </a:lnSpc>
              <a:buFontTx/>
              <a:buNone/>
            </a:pPr>
            <a:endParaRPr lang="it-IT" altLang="it-IT" dirty="0" smtClean="0"/>
          </a:p>
        </p:txBody>
      </p:sp>
    </p:spTree>
    <p:extLst>
      <p:ext uri="{BB962C8B-B14F-4D97-AF65-F5344CB8AC3E}">
        <p14:creationId xmlns:p14="http://schemas.microsoft.com/office/powerpoint/2010/main" val="3916815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259632" y="1988840"/>
            <a:ext cx="6637352" cy="3603812"/>
          </a:xfrm>
        </p:spPr>
        <p:txBody>
          <a:bodyPr>
            <a:normAutofit/>
          </a:bodyPr>
          <a:lstStyle/>
          <a:p>
            <a:pPr marL="0" indent="0">
              <a:buNone/>
            </a:pPr>
            <a:r>
              <a:rPr lang="it-IT" sz="3200" i="1" dirty="0" smtClean="0"/>
              <a:t>«Le </a:t>
            </a:r>
            <a:r>
              <a:rPr lang="it-IT" sz="3200" i="1" dirty="0"/>
              <a:t>qualità ottimali che il terapeuta deve possedere comprendono calore umano, empatia e </a:t>
            </a:r>
            <a:r>
              <a:rPr lang="it-IT" sz="3200" i="1" dirty="0" smtClean="0"/>
              <a:t>schiettezza» </a:t>
            </a:r>
          </a:p>
          <a:p>
            <a:pPr marL="0" indent="0">
              <a:buNone/>
            </a:pPr>
            <a:endParaRPr lang="it-IT" sz="2800" dirty="0" smtClean="0"/>
          </a:p>
          <a:p>
            <a:pPr marL="0" indent="0">
              <a:buNone/>
            </a:pPr>
            <a:r>
              <a:rPr lang="it-IT" sz="2800" dirty="0" smtClean="0"/>
              <a:t>Aaron Beck</a:t>
            </a:r>
            <a:endParaRPr lang="it-IT" sz="2800"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t>19</a:t>
            </a:fld>
            <a:endParaRPr lang="it-IT"/>
          </a:p>
        </p:txBody>
      </p:sp>
    </p:spTree>
    <p:extLst>
      <p:ext uri="{BB962C8B-B14F-4D97-AF65-F5344CB8AC3E}">
        <p14:creationId xmlns:p14="http://schemas.microsoft.com/office/powerpoint/2010/main" val="4037043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1403648" y="548680"/>
            <a:ext cx="6749221" cy="955234"/>
          </a:xfrm>
        </p:spPr>
        <p:txBody>
          <a:bodyPr/>
          <a:lstStyle/>
          <a:p>
            <a:r>
              <a:rPr lang="it-IT" altLang="it-IT" b="1" dirty="0" smtClean="0"/>
              <a:t>Primo esercizio</a:t>
            </a:r>
          </a:p>
        </p:txBody>
      </p:sp>
      <p:sp>
        <p:nvSpPr>
          <p:cNvPr id="3" name="Segnaposto contenuto 2"/>
          <p:cNvSpPr>
            <a:spLocks noGrp="1"/>
          </p:cNvSpPr>
          <p:nvPr>
            <p:ph idx="1"/>
          </p:nvPr>
        </p:nvSpPr>
        <p:spPr>
          <a:xfrm>
            <a:off x="1066800" y="1988840"/>
            <a:ext cx="7681664" cy="4248472"/>
          </a:xfrm>
        </p:spPr>
        <p:txBody>
          <a:bodyPr>
            <a:normAutofit lnSpcReduction="10000"/>
          </a:bodyPr>
          <a:lstStyle/>
          <a:p>
            <a:pPr>
              <a:defRPr/>
            </a:pPr>
            <a:r>
              <a:rPr lang="it-IT" dirty="0" smtClean="0"/>
              <a:t>Individualmente, pensa ad una relazione che nella tua vita ti ha fatto bene: ad esempio una persona che ti ha accompagnato nelle tue scelte, ti ha sostenuto nelle tue sfide, ti è stata vicina nei tuoi momenti difficili…</a:t>
            </a:r>
          </a:p>
          <a:p>
            <a:pPr marL="0" indent="0">
              <a:buFontTx/>
              <a:buNone/>
              <a:defRPr/>
            </a:pPr>
            <a:endParaRPr lang="it-IT" dirty="0" smtClean="0"/>
          </a:p>
          <a:p>
            <a:pPr>
              <a:defRPr/>
            </a:pPr>
            <a:r>
              <a:rPr lang="it-IT" dirty="0" smtClean="0"/>
              <a:t>Scrivi di getto almeno tre caratteristiche di questa relazione</a:t>
            </a:r>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t>2</a:t>
            </a:fld>
            <a:endParaRPr lang="it-IT"/>
          </a:p>
        </p:txBody>
      </p:sp>
    </p:spTree>
    <p:extLst>
      <p:ext uri="{BB962C8B-B14F-4D97-AF65-F5344CB8AC3E}">
        <p14:creationId xmlns:p14="http://schemas.microsoft.com/office/powerpoint/2010/main" val="3111034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7498080" cy="1143000"/>
          </a:xfrm>
        </p:spPr>
        <p:txBody>
          <a:bodyPr/>
          <a:lstStyle/>
          <a:p>
            <a:r>
              <a:rPr lang="it-IT" dirty="0" smtClean="0"/>
              <a:t>Take home </a:t>
            </a:r>
            <a:r>
              <a:rPr lang="it-IT" dirty="0" err="1" smtClean="0"/>
              <a:t>message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20</a:t>
            </a:fld>
            <a:endParaRPr lang="it-IT"/>
          </a:p>
        </p:txBody>
      </p:sp>
      <p:sp>
        <p:nvSpPr>
          <p:cNvPr id="5" name="Pergamena 1 4"/>
          <p:cNvSpPr/>
          <p:nvPr/>
        </p:nvSpPr>
        <p:spPr>
          <a:xfrm>
            <a:off x="1115616" y="1412776"/>
            <a:ext cx="7848872" cy="5328592"/>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400" dirty="0" smtClean="0"/>
              <a:t>L’alleanza terapeutica va costruita con una serie di atteggiamenti che la favoriscono.</a:t>
            </a:r>
          </a:p>
          <a:p>
            <a:pPr algn="ctr"/>
            <a:endParaRPr lang="it-IT" sz="2400" dirty="0" smtClean="0"/>
          </a:p>
          <a:p>
            <a:pPr algn="ctr"/>
            <a:r>
              <a:rPr lang="it-IT" sz="2400" dirty="0" smtClean="0"/>
              <a:t>L’ascolto attivo è un elemento che favorisce l’alleanza terapeutica: è un processo di ascolto intenzionale che si sviluppa in 4 </a:t>
            </a:r>
            <a:r>
              <a:rPr lang="it-IT" sz="2400" dirty="0" err="1" smtClean="0"/>
              <a:t>step</a:t>
            </a:r>
            <a:endParaRPr lang="it-IT" sz="2400" dirty="0" smtClean="0"/>
          </a:p>
          <a:p>
            <a:pPr algn="ctr"/>
            <a:endParaRPr lang="it-IT" sz="2400" dirty="0" smtClean="0"/>
          </a:p>
          <a:p>
            <a:pPr algn="ctr"/>
            <a:r>
              <a:rPr lang="it-IT" sz="2400" dirty="0" smtClean="0"/>
              <a:t>Devo essere consapevole che in noi, tutti noi, pazienti e operatori, lavora il filtro della cultura</a:t>
            </a:r>
          </a:p>
          <a:p>
            <a:pPr algn="ctr"/>
            <a:endParaRPr lang="it-IT" sz="2400" dirty="0"/>
          </a:p>
        </p:txBody>
      </p:sp>
    </p:spTree>
    <p:extLst>
      <p:ext uri="{BB962C8B-B14F-4D97-AF65-F5344CB8AC3E}">
        <p14:creationId xmlns:p14="http://schemas.microsoft.com/office/powerpoint/2010/main" val="283992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4062993456"/>
              </p:ext>
            </p:extLst>
          </p:nvPr>
        </p:nvGraphicFramePr>
        <p:xfrm>
          <a:off x="107504" y="260648"/>
          <a:ext cx="9036496"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E7A41E1B-4F70-4964-A407-84C68BE8251C}" type="slidenum">
              <a:rPr lang="it-IT" smtClean="0"/>
              <a:t>3</a:t>
            </a:fld>
            <a:endParaRPr lang="it-IT"/>
          </a:p>
        </p:txBody>
      </p:sp>
    </p:spTree>
    <p:extLst>
      <p:ext uri="{BB962C8B-B14F-4D97-AF65-F5344CB8AC3E}">
        <p14:creationId xmlns:p14="http://schemas.microsoft.com/office/powerpoint/2010/main" val="151907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63688" y="692696"/>
            <a:ext cx="5760640" cy="792088"/>
          </a:xfrm>
        </p:spPr>
        <p:txBody>
          <a:bodyPr>
            <a:normAutofit/>
          </a:bodyPr>
          <a:lstStyle/>
          <a:p>
            <a:r>
              <a:rPr lang="it-IT" sz="3200" b="1" dirty="0"/>
              <a:t>Thomas </a:t>
            </a:r>
            <a:r>
              <a:rPr lang="it-IT" sz="3200" b="1" dirty="0" smtClean="0"/>
              <a:t>Gordon</a:t>
            </a:r>
            <a:endParaRPr lang="it-IT" sz="3200" b="1" dirty="0"/>
          </a:p>
        </p:txBody>
      </p:sp>
      <p:sp>
        <p:nvSpPr>
          <p:cNvPr id="5" name="Segnaposto contenuto 4"/>
          <p:cNvSpPr>
            <a:spLocks noGrp="1"/>
          </p:cNvSpPr>
          <p:nvPr>
            <p:ph sz="quarter" idx="4294967295"/>
          </p:nvPr>
        </p:nvSpPr>
        <p:spPr>
          <a:xfrm>
            <a:off x="683568" y="1628800"/>
            <a:ext cx="4176464" cy="5229200"/>
          </a:xfrm>
          <a:prstGeom prst="rect">
            <a:avLst/>
          </a:prstGeom>
        </p:spPr>
        <p:txBody>
          <a:bodyPr>
            <a:noAutofit/>
          </a:bodyPr>
          <a:lstStyle/>
          <a:p>
            <a:r>
              <a:rPr lang="en-US" sz="2000" dirty="0" err="1"/>
              <a:t>P</a:t>
            </a:r>
            <a:r>
              <a:rPr lang="en-US" sz="2000" dirty="0" err="1" smtClean="0"/>
              <a:t>sicologo</a:t>
            </a:r>
            <a:r>
              <a:rPr lang="en-US" sz="2000" dirty="0" smtClean="0"/>
              <a:t> </a:t>
            </a:r>
            <a:r>
              <a:rPr lang="en-US" sz="2000" dirty="0" err="1" smtClean="0"/>
              <a:t>clinico</a:t>
            </a:r>
            <a:r>
              <a:rPr lang="en-US" sz="2000" dirty="0" smtClean="0"/>
              <a:t> </a:t>
            </a:r>
            <a:r>
              <a:rPr lang="en-US" sz="2000" dirty="0" err="1" smtClean="0"/>
              <a:t>americano</a:t>
            </a:r>
            <a:r>
              <a:rPr lang="en-US" sz="2000" dirty="0" smtClean="0"/>
              <a:t>, </a:t>
            </a:r>
            <a:r>
              <a:rPr lang="en-US" sz="2000" dirty="0" err="1" smtClean="0"/>
              <a:t>collega</a:t>
            </a:r>
            <a:r>
              <a:rPr lang="en-US" sz="2000" dirty="0" smtClean="0"/>
              <a:t> di Rogers. </a:t>
            </a:r>
            <a:r>
              <a:rPr lang="en-US" sz="2000" dirty="0" err="1" smtClean="0"/>
              <a:t>Riconosciuto</a:t>
            </a:r>
            <a:r>
              <a:rPr lang="en-US" sz="2000" dirty="0" smtClean="0"/>
              <a:t> come </a:t>
            </a:r>
            <a:r>
              <a:rPr lang="en-US" sz="2000" dirty="0" err="1" smtClean="0"/>
              <a:t>pioniere</a:t>
            </a:r>
            <a:r>
              <a:rPr lang="en-US" sz="2000" dirty="0" smtClean="0"/>
              <a:t> </a:t>
            </a:r>
            <a:r>
              <a:rPr lang="en-US" sz="2000" dirty="0" err="1" smtClean="0"/>
              <a:t>nell’insegnamento</a:t>
            </a:r>
            <a:r>
              <a:rPr lang="en-US" sz="2000" dirty="0" smtClean="0"/>
              <a:t> di </a:t>
            </a:r>
            <a:r>
              <a:rPr lang="en-US" sz="2000" dirty="0" err="1" smtClean="0"/>
              <a:t>competenze</a:t>
            </a:r>
            <a:r>
              <a:rPr lang="en-US" sz="2000" dirty="0" smtClean="0"/>
              <a:t> </a:t>
            </a:r>
            <a:r>
              <a:rPr lang="en-US" sz="2000" dirty="0" err="1" smtClean="0"/>
              <a:t>comunicative</a:t>
            </a:r>
            <a:r>
              <a:rPr lang="en-US" sz="2000" dirty="0" smtClean="0"/>
              <a:t> e </a:t>
            </a:r>
            <a:r>
              <a:rPr lang="en-US" sz="2000" dirty="0" err="1" smtClean="0"/>
              <a:t>metodi</a:t>
            </a:r>
            <a:r>
              <a:rPr lang="en-US" sz="2000" dirty="0" smtClean="0"/>
              <a:t> di </a:t>
            </a:r>
            <a:r>
              <a:rPr lang="en-US" sz="2000" dirty="0" err="1" smtClean="0"/>
              <a:t>risoluzione</a:t>
            </a:r>
            <a:r>
              <a:rPr lang="en-US" sz="2000" dirty="0" smtClean="0"/>
              <a:t> </a:t>
            </a:r>
            <a:r>
              <a:rPr lang="en-US" sz="2000" dirty="0" err="1" smtClean="0"/>
              <a:t>dei</a:t>
            </a:r>
            <a:r>
              <a:rPr lang="en-US" sz="2000" dirty="0" smtClean="0"/>
              <a:t> </a:t>
            </a:r>
            <a:r>
              <a:rPr lang="en-US" sz="2000" dirty="0" err="1" smtClean="0"/>
              <a:t>conflitti</a:t>
            </a:r>
            <a:endParaRPr lang="en-US" sz="2000" dirty="0" smtClean="0"/>
          </a:p>
          <a:p>
            <a:endParaRPr lang="en-US" sz="2000" dirty="0" smtClean="0"/>
          </a:p>
          <a:p>
            <a:r>
              <a:rPr lang="en-US" sz="2000" dirty="0" smtClean="0"/>
              <a:t>Il </a:t>
            </a:r>
            <a:r>
              <a:rPr lang="en-US" sz="2000" dirty="0" err="1" smtClean="0"/>
              <a:t>suo</a:t>
            </a:r>
            <a:r>
              <a:rPr lang="en-US" sz="2000" dirty="0" smtClean="0"/>
              <a:t> </a:t>
            </a:r>
            <a:r>
              <a:rPr lang="en-US" sz="2000" dirty="0" err="1" smtClean="0"/>
              <a:t>modello</a:t>
            </a:r>
            <a:r>
              <a:rPr lang="en-US" sz="2000" dirty="0" smtClean="0"/>
              <a:t>, </a:t>
            </a:r>
            <a:r>
              <a:rPr lang="en-US" sz="2000" dirty="0" err="1" smtClean="0"/>
              <a:t>il</a:t>
            </a:r>
            <a:r>
              <a:rPr lang="en-US" sz="2000" dirty="0" smtClean="0"/>
              <a:t> “</a:t>
            </a:r>
            <a:r>
              <a:rPr lang="en-US" sz="2000" dirty="0" err="1" smtClean="0"/>
              <a:t>Metodo</a:t>
            </a:r>
            <a:r>
              <a:rPr lang="en-US" sz="2000" dirty="0" smtClean="0"/>
              <a:t> Gordon”, è un </a:t>
            </a:r>
            <a:r>
              <a:rPr lang="en-US" sz="2000" dirty="0" err="1" smtClean="0"/>
              <a:t>sistema</a:t>
            </a:r>
            <a:r>
              <a:rPr lang="en-US" sz="2000" dirty="0" smtClean="0"/>
              <a:t> </a:t>
            </a:r>
            <a:r>
              <a:rPr lang="en-US" sz="2000" dirty="0" err="1" smtClean="0"/>
              <a:t>integrato</a:t>
            </a:r>
            <a:r>
              <a:rPr lang="en-US" sz="2000" dirty="0" smtClean="0"/>
              <a:t> per la </a:t>
            </a:r>
            <a:r>
              <a:rPr lang="en-US" sz="2000" dirty="0" err="1" smtClean="0"/>
              <a:t>costruzione</a:t>
            </a:r>
            <a:r>
              <a:rPr lang="en-US" sz="2000" dirty="0" smtClean="0"/>
              <a:t> e </a:t>
            </a:r>
            <a:r>
              <a:rPr lang="en-US" sz="2000" dirty="0" err="1" smtClean="0"/>
              <a:t>il</a:t>
            </a:r>
            <a:r>
              <a:rPr lang="en-US" sz="2000" dirty="0" smtClean="0"/>
              <a:t> </a:t>
            </a:r>
            <a:r>
              <a:rPr lang="en-US" sz="2000" dirty="0" err="1" smtClean="0"/>
              <a:t>mantenimento</a:t>
            </a:r>
            <a:r>
              <a:rPr lang="en-US" sz="2000" dirty="0" smtClean="0"/>
              <a:t> di </a:t>
            </a:r>
            <a:r>
              <a:rPr lang="en-US" sz="2000" dirty="0" err="1" smtClean="0"/>
              <a:t>relazioni</a:t>
            </a:r>
            <a:r>
              <a:rPr lang="en-US" sz="2000" dirty="0" smtClean="0"/>
              <a:t> </a:t>
            </a:r>
            <a:r>
              <a:rPr lang="en-US" sz="2000" dirty="0" err="1" smtClean="0"/>
              <a:t>efficaci</a:t>
            </a:r>
            <a:r>
              <a:rPr lang="en-US" sz="2000" dirty="0"/>
              <a:t> </a:t>
            </a:r>
            <a:r>
              <a:rPr lang="en-US" sz="2000" dirty="0" err="1" smtClean="0"/>
              <a:t>ed</a:t>
            </a:r>
            <a:r>
              <a:rPr lang="en-US" sz="2000" dirty="0" smtClean="0"/>
              <a:t> è </a:t>
            </a:r>
            <a:r>
              <a:rPr lang="en-US" sz="2000" dirty="0" err="1" smtClean="0"/>
              <a:t>stato</a:t>
            </a:r>
            <a:r>
              <a:rPr lang="en-US" sz="2000" dirty="0" smtClean="0"/>
              <a:t> </a:t>
            </a:r>
            <a:r>
              <a:rPr lang="en-US" sz="2000" dirty="0" err="1" smtClean="0"/>
              <a:t>insegnato</a:t>
            </a:r>
            <a:r>
              <a:rPr lang="en-US" sz="2000" dirty="0" smtClean="0"/>
              <a:t> a </a:t>
            </a:r>
            <a:r>
              <a:rPr lang="en-US" sz="2000" dirty="0" err="1" smtClean="0"/>
              <a:t>genitori</a:t>
            </a:r>
            <a:r>
              <a:rPr lang="en-US" sz="2000" dirty="0" smtClean="0"/>
              <a:t>, </a:t>
            </a:r>
            <a:r>
              <a:rPr lang="en-US" sz="2000" dirty="0" err="1" smtClean="0"/>
              <a:t>educatori</a:t>
            </a:r>
            <a:r>
              <a:rPr lang="en-US" sz="2000" dirty="0" smtClean="0"/>
              <a:t> e </a:t>
            </a:r>
            <a:r>
              <a:rPr lang="en-US" sz="2000" dirty="0" err="1" smtClean="0"/>
              <a:t>insegnanti</a:t>
            </a:r>
            <a:r>
              <a:rPr lang="en-US" sz="2000" dirty="0" smtClean="0"/>
              <a:t>, leader </a:t>
            </a:r>
            <a:r>
              <a:rPr lang="en-US" sz="2000" dirty="0" err="1" smtClean="0"/>
              <a:t>ecc</a:t>
            </a:r>
            <a:endParaRPr lang="en-US" sz="2000" dirty="0" smtClean="0"/>
          </a:p>
        </p:txBody>
      </p:sp>
      <p:pic>
        <p:nvPicPr>
          <p:cNvPr id="307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964734" y="1988840"/>
            <a:ext cx="3423690" cy="220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5004048" y="4654876"/>
            <a:ext cx="3312368" cy="646331"/>
          </a:xfrm>
          <a:prstGeom prst="rect">
            <a:avLst/>
          </a:prstGeom>
        </p:spPr>
        <p:txBody>
          <a:bodyPr wrap="square">
            <a:spAutoFit/>
          </a:bodyPr>
          <a:lstStyle/>
          <a:p>
            <a:r>
              <a:rPr lang="en-US" altLang="it-IT" dirty="0">
                <a:latin typeface="Arial Unicode MS" pitchFamily="34" charset="-128"/>
                <a:ea typeface="Arial Unicode MS" pitchFamily="34" charset="-128"/>
                <a:cs typeface="Arial Unicode MS" pitchFamily="34" charset="-128"/>
              </a:rPr>
              <a:t>Carl Rogers, 1902-1987</a:t>
            </a:r>
          </a:p>
          <a:p>
            <a:r>
              <a:rPr lang="en-US" altLang="it-IT" dirty="0">
                <a:latin typeface="Arial Unicode MS" pitchFamily="34" charset="-128"/>
                <a:ea typeface="Arial Unicode MS" pitchFamily="34" charset="-128"/>
                <a:cs typeface="Arial Unicode MS" pitchFamily="34" charset="-128"/>
              </a:rPr>
              <a:t>Thomas Gordon, 1918-2002</a:t>
            </a:r>
          </a:p>
        </p:txBody>
      </p:sp>
    </p:spTree>
    <p:extLst>
      <p:ext uri="{BB962C8B-B14F-4D97-AF65-F5344CB8AC3E}">
        <p14:creationId xmlns:p14="http://schemas.microsoft.com/office/powerpoint/2010/main" val="163484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2725148"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773690"/>
            <a:ext cx="2700337"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140968"/>
            <a:ext cx="2666651" cy="315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66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1115616" y="836712"/>
            <a:ext cx="4175125" cy="1143000"/>
          </a:xfrm>
        </p:spPr>
        <p:txBody>
          <a:bodyPr/>
          <a:lstStyle/>
          <a:p>
            <a:r>
              <a:rPr lang="it-IT" altLang="it-IT" b="1" dirty="0" smtClean="0">
                <a:latin typeface="Arial Unicode MS" pitchFamily="34" charset="-128"/>
                <a:ea typeface="Arial Unicode MS" pitchFamily="34" charset="-128"/>
                <a:cs typeface="Arial Unicode MS" pitchFamily="34" charset="-128"/>
              </a:rPr>
              <a:t>Ascolto attivo</a:t>
            </a:r>
            <a:endParaRPr lang="it-IT" altLang="it-IT" dirty="0" smtClean="0">
              <a:latin typeface="Arial Unicode MS" pitchFamily="34" charset="-128"/>
              <a:ea typeface="Arial Unicode MS" pitchFamily="34" charset="-128"/>
              <a:cs typeface="Arial Unicode MS" pitchFamily="34" charset="-128"/>
            </a:endParaRPr>
          </a:p>
        </p:txBody>
      </p:sp>
      <p:sp>
        <p:nvSpPr>
          <p:cNvPr id="3" name="Segnaposto contenuto 2"/>
          <p:cNvSpPr>
            <a:spLocks noGrp="1"/>
          </p:cNvSpPr>
          <p:nvPr>
            <p:ph idx="1"/>
          </p:nvPr>
        </p:nvSpPr>
        <p:spPr>
          <a:xfrm>
            <a:off x="755576" y="2348335"/>
            <a:ext cx="7632848" cy="3887787"/>
          </a:xfrm>
        </p:spPr>
        <p:txBody>
          <a:bodyPr>
            <a:normAutofit lnSpcReduction="10000"/>
          </a:bodyPr>
          <a:lstStyle/>
          <a:p>
            <a:pPr>
              <a:defRPr/>
            </a:pPr>
            <a:r>
              <a:rPr lang="it-IT" sz="2000" dirty="0">
                <a:latin typeface="Arial Unicode MS" pitchFamily="34" charset="-128"/>
                <a:ea typeface="Arial Unicode MS" pitchFamily="34" charset="-128"/>
                <a:cs typeface="Arial Unicode MS" pitchFamily="34" charset="-128"/>
              </a:rPr>
              <a:t>L’ ascolto è un atto volontario che oltrepassa </a:t>
            </a:r>
            <a:r>
              <a:rPr lang="it-IT" sz="2000" dirty="0" smtClean="0">
                <a:latin typeface="Arial Unicode MS" pitchFamily="34" charset="-128"/>
                <a:ea typeface="Arial Unicode MS" pitchFamily="34" charset="-128"/>
                <a:cs typeface="Arial Unicode MS" pitchFamily="34" charset="-128"/>
              </a:rPr>
              <a:t>il semplice udire </a:t>
            </a:r>
            <a:endParaRPr lang="it-IT" sz="2000" dirty="0">
              <a:latin typeface="Arial Unicode MS" pitchFamily="34" charset="-128"/>
              <a:ea typeface="Arial Unicode MS" pitchFamily="34" charset="-128"/>
              <a:cs typeface="Arial Unicode MS" pitchFamily="34" charset="-128"/>
            </a:endParaRPr>
          </a:p>
          <a:p>
            <a:pPr marL="0" indent="0">
              <a:buFontTx/>
              <a:buNone/>
              <a:defRPr/>
            </a:pPr>
            <a:endParaRPr lang="it-IT" sz="2000" dirty="0">
              <a:latin typeface="Arial Unicode MS" pitchFamily="34" charset="-128"/>
              <a:ea typeface="Arial Unicode MS" pitchFamily="34" charset="-128"/>
              <a:cs typeface="Arial Unicode MS" pitchFamily="34" charset="-128"/>
            </a:endParaRPr>
          </a:p>
          <a:p>
            <a:pPr>
              <a:defRPr/>
            </a:pPr>
            <a:r>
              <a:rPr lang="it-IT" sz="2000" dirty="0">
                <a:latin typeface="Arial Unicode MS" pitchFamily="34" charset="-128"/>
                <a:ea typeface="Arial Unicode MS" pitchFamily="34" charset="-128"/>
                <a:cs typeface="Arial Unicode MS" pitchFamily="34" charset="-128"/>
              </a:rPr>
              <a:t>Per ascolto non intendiamo tacere per </a:t>
            </a:r>
            <a:r>
              <a:rPr lang="it-IT" sz="2000" dirty="0" smtClean="0">
                <a:latin typeface="Arial Unicode MS" pitchFamily="34" charset="-128"/>
                <a:ea typeface="Arial Unicode MS" pitchFamily="34" charset="-128"/>
                <a:cs typeface="Arial Unicode MS" pitchFamily="34" charset="-128"/>
              </a:rPr>
              <a:t>permettere </a:t>
            </a:r>
            <a:r>
              <a:rPr lang="it-IT" sz="2000" dirty="0">
                <a:latin typeface="Arial Unicode MS" pitchFamily="34" charset="-128"/>
                <a:ea typeface="Arial Unicode MS" pitchFamily="34" charset="-128"/>
                <a:cs typeface="Arial Unicode MS" pitchFamily="34" charset="-128"/>
              </a:rPr>
              <a:t>all’altro di </a:t>
            </a:r>
            <a:r>
              <a:rPr lang="it-IT" sz="2000" dirty="0" smtClean="0">
                <a:latin typeface="Arial Unicode MS" pitchFamily="34" charset="-128"/>
                <a:ea typeface="Arial Unicode MS" pitchFamily="34" charset="-128"/>
                <a:cs typeface="Arial Unicode MS" pitchFamily="34" charset="-128"/>
              </a:rPr>
              <a:t>parlare</a:t>
            </a:r>
          </a:p>
          <a:p>
            <a:pPr marL="0" indent="0">
              <a:buFontTx/>
              <a:buNone/>
              <a:defRPr/>
            </a:pPr>
            <a:endParaRPr lang="it-IT" sz="2000" dirty="0">
              <a:latin typeface="Arial Unicode MS" pitchFamily="34" charset="-128"/>
              <a:ea typeface="Arial Unicode MS" pitchFamily="34" charset="-128"/>
              <a:cs typeface="Arial Unicode MS" pitchFamily="34" charset="-128"/>
            </a:endParaRPr>
          </a:p>
          <a:p>
            <a:pPr>
              <a:defRPr/>
            </a:pPr>
            <a:r>
              <a:rPr lang="it-IT" sz="2000" dirty="0">
                <a:latin typeface="Arial Unicode MS" pitchFamily="34" charset="-128"/>
                <a:ea typeface="Arial Unicode MS" pitchFamily="34" charset="-128"/>
                <a:cs typeface="Arial Unicode MS" pitchFamily="34" charset="-128"/>
              </a:rPr>
              <a:t>L’ ascolto attivo è un atto intenzionale che </a:t>
            </a:r>
            <a:r>
              <a:rPr lang="it-IT" sz="2000" dirty="0" smtClean="0">
                <a:latin typeface="Arial Unicode MS" pitchFamily="34" charset="-128"/>
                <a:ea typeface="Arial Unicode MS" pitchFamily="34" charset="-128"/>
                <a:cs typeface="Arial Unicode MS" pitchFamily="34" charset="-128"/>
              </a:rPr>
              <a:t>impegna </a:t>
            </a:r>
            <a:r>
              <a:rPr lang="it-IT" sz="2000" dirty="0">
                <a:latin typeface="Arial Unicode MS" pitchFamily="34" charset="-128"/>
                <a:ea typeface="Arial Unicode MS" pitchFamily="34" charset="-128"/>
                <a:cs typeface="Arial Unicode MS" pitchFamily="34" charset="-128"/>
              </a:rPr>
              <a:t>la nostra attenzione a cogliere quanto </a:t>
            </a:r>
            <a:r>
              <a:rPr lang="it-IT" sz="2000" dirty="0" smtClean="0">
                <a:latin typeface="Arial Unicode MS" pitchFamily="34" charset="-128"/>
                <a:ea typeface="Arial Unicode MS" pitchFamily="34" charset="-128"/>
                <a:cs typeface="Arial Unicode MS" pitchFamily="34" charset="-128"/>
              </a:rPr>
              <a:t>l’altro </a:t>
            </a:r>
            <a:r>
              <a:rPr lang="it-IT" sz="2000" dirty="0">
                <a:latin typeface="Arial Unicode MS" pitchFamily="34" charset="-128"/>
                <a:ea typeface="Arial Unicode MS" pitchFamily="34" charset="-128"/>
                <a:cs typeface="Arial Unicode MS" pitchFamily="34" charset="-128"/>
              </a:rPr>
              <a:t>ci riferisce sia in modo esplicito che in </a:t>
            </a:r>
            <a:r>
              <a:rPr lang="it-IT" sz="2000" dirty="0" smtClean="0">
                <a:latin typeface="Arial Unicode MS" pitchFamily="34" charset="-128"/>
                <a:ea typeface="Arial Unicode MS" pitchFamily="34" charset="-128"/>
                <a:cs typeface="Arial Unicode MS" pitchFamily="34" charset="-128"/>
              </a:rPr>
              <a:t>modo </a:t>
            </a:r>
            <a:r>
              <a:rPr lang="it-IT" sz="2000" dirty="0">
                <a:latin typeface="Arial Unicode MS" pitchFamily="34" charset="-128"/>
                <a:ea typeface="Arial Unicode MS" pitchFamily="34" charset="-128"/>
                <a:cs typeface="Arial Unicode MS" pitchFamily="34" charset="-128"/>
              </a:rPr>
              <a:t>implicito cioè... </a:t>
            </a:r>
          </a:p>
          <a:p>
            <a:pPr marL="0" indent="0">
              <a:buFontTx/>
              <a:buNone/>
              <a:defRPr/>
            </a:pPr>
            <a:endParaRPr lang="it-IT" sz="2000" dirty="0">
              <a:latin typeface="Arial Unicode MS" pitchFamily="34" charset="-128"/>
              <a:ea typeface="Arial Unicode MS" pitchFamily="34" charset="-128"/>
              <a:cs typeface="Arial Unicode MS" pitchFamily="34" charset="-128"/>
            </a:endParaRPr>
          </a:p>
          <a:p>
            <a:pPr>
              <a:defRPr/>
            </a:pPr>
            <a:r>
              <a:rPr lang="it-IT" sz="2000" dirty="0">
                <a:latin typeface="Arial Unicode MS" pitchFamily="34" charset="-128"/>
                <a:ea typeface="Arial Unicode MS" pitchFamily="34" charset="-128"/>
                <a:cs typeface="Arial Unicode MS" pitchFamily="34" charset="-128"/>
              </a:rPr>
              <a:t>Ci impegna a riflettere su ciò che si ascolta </a:t>
            </a:r>
            <a:r>
              <a:rPr lang="it-IT" sz="2000" dirty="0" smtClean="0">
                <a:latin typeface="Arial Unicode MS" pitchFamily="34" charset="-128"/>
                <a:ea typeface="Arial Unicode MS" pitchFamily="34" charset="-128"/>
                <a:cs typeface="Arial Unicode MS" pitchFamily="34" charset="-128"/>
              </a:rPr>
              <a:t>(consapevole </a:t>
            </a:r>
            <a:r>
              <a:rPr lang="it-IT" sz="2000" dirty="0">
                <a:latin typeface="Arial Unicode MS" pitchFamily="34" charset="-128"/>
                <a:ea typeface="Arial Unicode MS" pitchFamily="34" charset="-128"/>
                <a:cs typeface="Arial Unicode MS" pitchFamily="34" charset="-128"/>
              </a:rPr>
              <a:t>sforzo </a:t>
            </a:r>
            <a:r>
              <a:rPr lang="it-IT" sz="2000" dirty="0" smtClean="0">
                <a:latin typeface="Arial Unicode MS" pitchFamily="34" charset="-128"/>
                <a:ea typeface="Arial Unicode MS" pitchFamily="34" charset="-128"/>
                <a:cs typeface="Arial Unicode MS" pitchFamily="34" charset="-128"/>
              </a:rPr>
              <a:t>metacomunicativo ovvero riflessione sulla comunicazione)</a:t>
            </a:r>
            <a:endParaRPr lang="it-IT" sz="2000" dirty="0">
              <a:latin typeface="Arial Unicode MS" pitchFamily="34" charset="-128"/>
              <a:ea typeface="Arial Unicode MS" pitchFamily="34" charset="-128"/>
              <a:cs typeface="Arial Unicode MS" pitchFamily="34" charset="-128"/>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92696"/>
            <a:ext cx="1520829" cy="165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5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023" y="620688"/>
            <a:ext cx="6965245" cy="739210"/>
          </a:xfrm>
        </p:spPr>
        <p:txBody>
          <a:bodyPr>
            <a:normAutofit fontScale="90000"/>
          </a:bodyPr>
          <a:lstStyle/>
          <a:p>
            <a:r>
              <a:rPr lang="it-IT" dirty="0" smtClean="0"/>
              <a:t>4 </a:t>
            </a:r>
            <a:r>
              <a:rPr lang="it-IT" dirty="0" err="1" smtClean="0"/>
              <a:t>step</a:t>
            </a:r>
            <a:r>
              <a:rPr lang="it-IT" dirty="0" smtClean="0"/>
              <a:t> dell’ascolto </a:t>
            </a:r>
            <a:endParaRPr lang="it-IT" dirty="0"/>
          </a:p>
        </p:txBody>
      </p:sp>
      <p:sp>
        <p:nvSpPr>
          <p:cNvPr id="3" name="Segnaposto contenuto 2"/>
          <p:cNvSpPr>
            <a:spLocks noGrp="1"/>
          </p:cNvSpPr>
          <p:nvPr>
            <p:ph idx="1"/>
          </p:nvPr>
        </p:nvSpPr>
        <p:spPr>
          <a:xfrm>
            <a:off x="827584" y="1556792"/>
            <a:ext cx="7560840" cy="4680519"/>
          </a:xfrm>
        </p:spPr>
        <p:txBody>
          <a:bodyPr>
            <a:normAutofit fontScale="62500" lnSpcReduction="20000"/>
          </a:bodyPr>
          <a:lstStyle/>
          <a:p>
            <a:pPr marL="457200" indent="-457200">
              <a:buFont typeface="+mj-lt"/>
              <a:buAutoNum type="arabicPeriod"/>
            </a:pPr>
            <a:r>
              <a:rPr lang="it-IT" b="1" dirty="0">
                <a:latin typeface="Arial Unicode MS" pitchFamily="34" charset="-128"/>
                <a:ea typeface="Arial Unicode MS" pitchFamily="34" charset="-128"/>
                <a:cs typeface="Arial Unicode MS" pitchFamily="34" charset="-128"/>
              </a:rPr>
              <a:t>Fase iniziale dell’ascolto </a:t>
            </a:r>
            <a:r>
              <a:rPr lang="it-IT" dirty="0">
                <a:latin typeface="Arial Unicode MS" pitchFamily="34" charset="-128"/>
                <a:ea typeface="Arial Unicode MS" pitchFamily="34" charset="-128"/>
                <a:cs typeface="Arial Unicode MS" pitchFamily="34" charset="-128"/>
              </a:rPr>
              <a:t>(«ascolto passivo») in cui l’ascoltatore fa silenzio e non interrompe</a:t>
            </a:r>
            <a:r>
              <a:rPr lang="it-IT" dirty="0" smtClean="0">
                <a:latin typeface="Arial Unicode MS" pitchFamily="34" charset="-128"/>
                <a:ea typeface="Arial Unicode MS" pitchFamily="34" charset="-128"/>
                <a:cs typeface="Arial Unicode MS" pitchFamily="34" charset="-128"/>
              </a:rPr>
              <a:t>;</a:t>
            </a:r>
          </a:p>
          <a:p>
            <a:pPr marL="457200" indent="-457200">
              <a:buFont typeface="+mj-lt"/>
              <a:buAutoNum type="arabicPeriod"/>
            </a:pPr>
            <a:endParaRPr lang="it-IT" dirty="0" smtClean="0">
              <a:latin typeface="Arial Unicode MS" pitchFamily="34" charset="-128"/>
              <a:ea typeface="Arial Unicode MS" pitchFamily="34" charset="-128"/>
              <a:cs typeface="Arial Unicode MS" pitchFamily="34" charset="-128"/>
            </a:endParaRPr>
          </a:p>
          <a:p>
            <a:pPr marL="457200" indent="-457200">
              <a:buFont typeface="+mj-lt"/>
              <a:buAutoNum type="arabicPeriod"/>
            </a:pPr>
            <a:r>
              <a:rPr lang="it-IT" b="1" dirty="0">
                <a:latin typeface="Arial Unicode MS" pitchFamily="34" charset="-128"/>
                <a:ea typeface="Arial Unicode MS" pitchFamily="34" charset="-128"/>
                <a:cs typeface="Arial Unicode MS" pitchFamily="34" charset="-128"/>
              </a:rPr>
              <a:t>messaggi di accoglimento verbali e non verbali</a:t>
            </a:r>
            <a:r>
              <a:rPr lang="it-IT" dirty="0">
                <a:latin typeface="Arial Unicode MS" pitchFamily="34" charset="-128"/>
                <a:ea typeface="Arial Unicode MS" pitchFamily="34" charset="-128"/>
                <a:cs typeface="Arial Unicode MS" pitchFamily="34" charset="-128"/>
              </a:rPr>
              <a:t>. “</a:t>
            </a:r>
            <a:r>
              <a:rPr lang="it-IT" i="1" dirty="0">
                <a:latin typeface="Arial Unicode MS" pitchFamily="34" charset="-128"/>
                <a:ea typeface="Arial Unicode MS" pitchFamily="34" charset="-128"/>
                <a:cs typeface="Arial Unicode MS" pitchFamily="34" charset="-128"/>
              </a:rPr>
              <a:t>Sto cercando di capire</a:t>
            </a:r>
            <a:r>
              <a:rPr lang="it-IT" dirty="0">
                <a:latin typeface="Arial Unicode MS" pitchFamily="34" charset="-128"/>
                <a:ea typeface="Arial Unicode MS" pitchFamily="34" charset="-128"/>
                <a:cs typeface="Arial Unicode MS" pitchFamily="34" charset="-128"/>
              </a:rPr>
              <a:t>” o “</a:t>
            </a:r>
            <a:r>
              <a:rPr lang="it-IT" i="1" dirty="0">
                <a:latin typeface="Arial Unicode MS" pitchFamily="34" charset="-128"/>
                <a:ea typeface="Arial Unicode MS" pitchFamily="34" charset="-128"/>
                <a:cs typeface="Arial Unicode MS" pitchFamily="34" charset="-128"/>
              </a:rPr>
              <a:t>Ti ascolto</a:t>
            </a:r>
            <a:r>
              <a:rPr lang="it-IT" dirty="0">
                <a:latin typeface="Arial Unicode MS" pitchFamily="34" charset="-128"/>
                <a:ea typeface="Arial Unicode MS" pitchFamily="34" charset="-128"/>
                <a:cs typeface="Arial Unicode MS" pitchFamily="34" charset="-128"/>
              </a:rPr>
              <a:t>” ma anche cenni del capo, sorrisi e sguardi che comunicano palesemente la propria attenzione</a:t>
            </a:r>
            <a:r>
              <a:rPr lang="it-IT" dirty="0" smtClean="0">
                <a:latin typeface="Arial Unicode MS" pitchFamily="34" charset="-128"/>
                <a:ea typeface="Arial Unicode MS" pitchFamily="34" charset="-128"/>
                <a:cs typeface="Arial Unicode MS" pitchFamily="34" charset="-128"/>
              </a:rPr>
              <a:t>;</a:t>
            </a:r>
          </a:p>
          <a:p>
            <a:pPr marL="457200" indent="-457200">
              <a:buFont typeface="+mj-lt"/>
              <a:buAutoNum type="arabicPeriod"/>
            </a:pPr>
            <a:endParaRPr lang="it-IT" dirty="0">
              <a:latin typeface="Arial Unicode MS" pitchFamily="34" charset="-128"/>
              <a:ea typeface="Arial Unicode MS" pitchFamily="34" charset="-128"/>
              <a:cs typeface="Arial Unicode MS" pitchFamily="34" charset="-128"/>
            </a:endParaRPr>
          </a:p>
          <a:p>
            <a:pPr marL="457200" indent="-457200">
              <a:buFont typeface="+mj-lt"/>
              <a:buAutoNum type="arabicPeriod"/>
            </a:pPr>
            <a:r>
              <a:rPr lang="it-IT" b="1" dirty="0">
                <a:latin typeface="Arial Unicode MS" pitchFamily="34" charset="-128"/>
                <a:ea typeface="Arial Unicode MS" pitchFamily="34" charset="-128"/>
                <a:cs typeface="Arial Unicode MS" pitchFamily="34" charset="-128"/>
              </a:rPr>
              <a:t>inviti all’approfondimento</a:t>
            </a:r>
            <a:r>
              <a:rPr lang="it-IT" dirty="0">
                <a:latin typeface="Arial Unicode MS" pitchFamily="34" charset="-128"/>
                <a:ea typeface="Arial Unicode MS" pitchFamily="34" charset="-128"/>
                <a:cs typeface="Arial Unicode MS" pitchFamily="34" charset="-128"/>
              </a:rPr>
              <a:t>. Messaggi verbali che incoraggiano chi parla ad approfondire l’argomento senza che l’ascoltatore giudichi o commenti quel che è stato detto. “</a:t>
            </a:r>
            <a:r>
              <a:rPr lang="it-IT" i="1" dirty="0">
                <a:latin typeface="Arial Unicode MS" pitchFamily="34" charset="-128"/>
                <a:ea typeface="Arial Unicode MS" pitchFamily="34" charset="-128"/>
                <a:cs typeface="Arial Unicode MS" pitchFamily="34" charset="-128"/>
              </a:rPr>
              <a:t>Spiegami meglio</a:t>
            </a:r>
            <a:r>
              <a:rPr lang="it-IT" dirty="0">
                <a:latin typeface="Arial Unicode MS" pitchFamily="34" charset="-128"/>
                <a:ea typeface="Arial Unicode MS" pitchFamily="34" charset="-128"/>
                <a:cs typeface="Arial Unicode MS" pitchFamily="34" charset="-128"/>
              </a:rPr>
              <a:t>” o “</a:t>
            </a:r>
            <a:r>
              <a:rPr lang="it-IT" i="1" dirty="0">
                <a:latin typeface="Arial Unicode MS" pitchFamily="34" charset="-128"/>
                <a:ea typeface="Arial Unicode MS" pitchFamily="34" charset="-128"/>
                <a:cs typeface="Arial Unicode MS" pitchFamily="34" charset="-128"/>
              </a:rPr>
              <a:t>Dimmi di più</a:t>
            </a:r>
            <a:r>
              <a:rPr lang="it-IT" dirty="0" smtClean="0">
                <a:latin typeface="Arial Unicode MS" pitchFamily="34" charset="-128"/>
                <a:ea typeface="Arial Unicode MS" pitchFamily="34" charset="-128"/>
                <a:cs typeface="Arial Unicode MS" pitchFamily="34" charset="-128"/>
              </a:rPr>
              <a:t>”;</a:t>
            </a:r>
          </a:p>
          <a:p>
            <a:pPr marL="457200" indent="-457200">
              <a:buFont typeface="+mj-lt"/>
              <a:buAutoNum type="arabicPeriod"/>
            </a:pPr>
            <a:endParaRPr lang="it-IT" dirty="0">
              <a:latin typeface="Arial Unicode MS" pitchFamily="34" charset="-128"/>
              <a:ea typeface="Arial Unicode MS" pitchFamily="34" charset="-128"/>
              <a:cs typeface="Arial Unicode MS" pitchFamily="34" charset="-128"/>
            </a:endParaRPr>
          </a:p>
          <a:p>
            <a:pPr marL="457200" indent="-457200">
              <a:buFont typeface="+mj-lt"/>
              <a:buAutoNum type="arabicPeriod"/>
            </a:pPr>
            <a:r>
              <a:rPr lang="it-IT" b="1" dirty="0">
                <a:latin typeface="Arial Unicode MS" pitchFamily="34" charset="-128"/>
                <a:ea typeface="Arial Unicode MS" pitchFamily="34" charset="-128"/>
                <a:cs typeface="Arial Unicode MS" pitchFamily="34" charset="-128"/>
              </a:rPr>
              <a:t>l’ascolto attivo</a:t>
            </a:r>
            <a:r>
              <a:rPr lang="it-IT" dirty="0">
                <a:latin typeface="Arial Unicode MS" pitchFamily="34" charset="-128"/>
                <a:ea typeface="Arial Unicode MS" pitchFamily="34" charset="-128"/>
                <a:cs typeface="Arial Unicode MS" pitchFamily="34" charset="-128"/>
              </a:rPr>
              <a:t> è l’ultimo </a:t>
            </a:r>
            <a:r>
              <a:rPr lang="it-IT" dirty="0" err="1">
                <a:latin typeface="Arial Unicode MS" pitchFamily="34" charset="-128"/>
                <a:ea typeface="Arial Unicode MS" pitchFamily="34" charset="-128"/>
                <a:cs typeface="Arial Unicode MS" pitchFamily="34" charset="-128"/>
              </a:rPr>
              <a:t>step</a:t>
            </a:r>
            <a:r>
              <a:rPr lang="it-IT" dirty="0">
                <a:latin typeface="Arial Unicode MS" pitchFamily="34" charset="-128"/>
                <a:ea typeface="Arial Unicode MS" pitchFamily="34" charset="-128"/>
                <a:cs typeface="Arial Unicode MS" pitchFamily="34" charset="-128"/>
              </a:rPr>
              <a:t> durante il quale chi ascolta ripropone il contenuto del messaggio condiviso dall’altro con parole diverse</a:t>
            </a:r>
            <a:r>
              <a:rPr lang="it-IT" dirty="0" smtClean="0">
                <a:latin typeface="Arial Unicode MS" pitchFamily="34" charset="-128"/>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411623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7498080" cy="1296144"/>
          </a:xfrm>
        </p:spPr>
        <p:txBody>
          <a:bodyPr>
            <a:normAutofit/>
          </a:bodyPr>
          <a:lstStyle/>
          <a:p>
            <a:r>
              <a:rPr lang="it-IT" dirty="0" smtClean="0"/>
              <a:t>Cosa ho provato quando…?</a:t>
            </a:r>
            <a:endParaRPr lang="it-IT" dirty="0"/>
          </a:p>
        </p:txBody>
      </p:sp>
      <p:sp>
        <p:nvSpPr>
          <p:cNvPr id="3" name="Segnaposto contenuto 2"/>
          <p:cNvSpPr>
            <a:spLocks noGrp="1"/>
          </p:cNvSpPr>
          <p:nvPr>
            <p:ph idx="1"/>
          </p:nvPr>
        </p:nvSpPr>
        <p:spPr>
          <a:xfrm>
            <a:off x="1187624" y="2060848"/>
            <a:ext cx="7746064" cy="4187552"/>
          </a:xfrm>
        </p:spPr>
        <p:txBody>
          <a:bodyPr/>
          <a:lstStyle/>
          <a:p>
            <a:pPr marL="0" indent="0">
              <a:buNone/>
            </a:pPr>
            <a:endParaRPr lang="it-IT" dirty="0"/>
          </a:p>
          <a:p>
            <a:r>
              <a:rPr lang="it-IT" dirty="0" smtClean="0"/>
              <a:t>relazione autentica </a:t>
            </a:r>
          </a:p>
          <a:p>
            <a:endParaRPr lang="it-IT" dirty="0"/>
          </a:p>
          <a:p>
            <a:endParaRPr lang="it-IT" dirty="0" smtClean="0"/>
          </a:p>
          <a:p>
            <a:r>
              <a:rPr lang="it-IT" dirty="0"/>
              <a:t>r</a:t>
            </a:r>
            <a:r>
              <a:rPr lang="it-IT" dirty="0" smtClean="0"/>
              <a:t>elazione con scarso ascolto </a:t>
            </a:r>
            <a:endParaRPr lang="it-IT" dirty="0"/>
          </a:p>
        </p:txBody>
      </p:sp>
    </p:spTree>
    <p:extLst>
      <p:ext uri="{BB962C8B-B14F-4D97-AF65-F5344CB8AC3E}">
        <p14:creationId xmlns:p14="http://schemas.microsoft.com/office/powerpoint/2010/main" val="184161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74638"/>
            <a:ext cx="7530040" cy="1282154"/>
          </a:xfrm>
        </p:spPr>
        <p:txBody>
          <a:bodyPr>
            <a:normAutofit fontScale="90000"/>
          </a:bodyPr>
          <a:lstStyle/>
          <a:p>
            <a:r>
              <a:rPr lang="it-IT" b="1" dirty="0" smtClean="0"/>
              <a:t>Relazione terapeutica e alleanza terapeutica</a:t>
            </a:r>
            <a:endParaRPr lang="it-IT"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3600400" cy="239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619672" y="4924325"/>
            <a:ext cx="6732748" cy="1384995"/>
          </a:xfrm>
          <a:prstGeom prst="rect">
            <a:avLst/>
          </a:prstGeom>
        </p:spPr>
        <p:txBody>
          <a:bodyPr wrap="square">
            <a:spAutoFit/>
          </a:bodyPr>
          <a:lstStyle/>
          <a:p>
            <a:r>
              <a:rPr lang="it-IT" sz="2800" dirty="0"/>
              <a:t>Il concetto di alleanza terapeutica nasce in ambito psicoanalitico e riguarda la creazione della relazione terapeutica nel qui ed </a:t>
            </a:r>
            <a:r>
              <a:rPr lang="it-IT" sz="2800" dirty="0" smtClean="0"/>
              <a:t>ora</a:t>
            </a:r>
            <a:endParaRPr lang="it-IT" sz="2800"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t>9</a:t>
            </a:fld>
            <a:endParaRPr lang="it-IT"/>
          </a:p>
        </p:txBody>
      </p:sp>
    </p:spTree>
    <p:extLst>
      <p:ext uri="{BB962C8B-B14F-4D97-AF65-F5344CB8AC3E}">
        <p14:creationId xmlns:p14="http://schemas.microsoft.com/office/powerpoint/2010/main" val="929783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383</TotalTime>
  <Words>902</Words>
  <Application>Microsoft Office PowerPoint</Application>
  <PresentationFormat>Presentazione su schermo (4:3)</PresentationFormat>
  <Paragraphs>129</Paragraphs>
  <Slides>20</Slides>
  <Notes>4</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Solstizio</vt:lpstr>
      <vt:lpstr>La relazione  nell’esercizio professionale  Terzo audio</vt:lpstr>
      <vt:lpstr>Primo esercizio</vt:lpstr>
      <vt:lpstr>Presentazione standard di PowerPoint</vt:lpstr>
      <vt:lpstr>Thomas Gordon</vt:lpstr>
      <vt:lpstr>Presentazione standard di PowerPoint</vt:lpstr>
      <vt:lpstr>Ascolto attivo</vt:lpstr>
      <vt:lpstr>4 step dell’ascolto </vt:lpstr>
      <vt:lpstr>Cosa ho provato quando…?</vt:lpstr>
      <vt:lpstr>Relazione terapeutica e alleanza terapeutica</vt:lpstr>
      <vt:lpstr>Edward Bordin 1979</vt:lpstr>
      <vt:lpstr>Presentazione standard di PowerPoint</vt:lpstr>
      <vt:lpstr>Caratteristiche</vt:lpstr>
      <vt:lpstr>Presentazione standard di PowerPoint</vt:lpstr>
      <vt:lpstr>Il “rito” nella relazione di cura </vt:lpstr>
      <vt:lpstr>Presentazione standard di PowerPoint</vt:lpstr>
      <vt:lpstr>«Relazione terapeutica»</vt:lpstr>
      <vt:lpstr>Secondo esercizio, prima parte</vt:lpstr>
      <vt:lpstr>Secondo esercizio, seconda parte</vt:lpstr>
      <vt:lpstr>Presentazione standard di PowerPoint</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 gioco di ruoli alla relazione autentica: crescere nella relazione terapeutica</dc:title>
  <dc:creator>Fisiot 52</dc:creator>
  <cp:lastModifiedBy>Fisiot24</cp:lastModifiedBy>
  <cp:revision>33</cp:revision>
  <dcterms:created xsi:type="dcterms:W3CDTF">2018-09-10T07:27:39Z</dcterms:created>
  <dcterms:modified xsi:type="dcterms:W3CDTF">2020-04-27T17:52:48Z</dcterms:modified>
</cp:coreProperties>
</file>