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46"/>
  </p:notesMasterIdLst>
  <p:sldIdLst>
    <p:sldId id="315" r:id="rId2"/>
    <p:sldId id="323" r:id="rId3"/>
    <p:sldId id="273" r:id="rId4"/>
    <p:sldId id="324" r:id="rId5"/>
    <p:sldId id="344" r:id="rId6"/>
    <p:sldId id="274" r:id="rId7"/>
    <p:sldId id="349" r:id="rId8"/>
    <p:sldId id="328" r:id="rId9"/>
    <p:sldId id="275" r:id="rId10"/>
    <p:sldId id="277" r:id="rId11"/>
    <p:sldId id="329" r:id="rId12"/>
    <p:sldId id="281" r:id="rId13"/>
    <p:sldId id="282" r:id="rId14"/>
    <p:sldId id="331" r:id="rId15"/>
    <p:sldId id="330" r:id="rId16"/>
    <p:sldId id="333" r:id="rId17"/>
    <p:sldId id="346" r:id="rId18"/>
    <p:sldId id="334" r:id="rId19"/>
    <p:sldId id="347" r:id="rId20"/>
    <p:sldId id="311" r:id="rId21"/>
    <p:sldId id="335" r:id="rId22"/>
    <p:sldId id="313" r:id="rId23"/>
    <p:sldId id="310" r:id="rId24"/>
    <p:sldId id="336" r:id="rId25"/>
    <p:sldId id="342" r:id="rId26"/>
    <p:sldId id="285" r:id="rId27"/>
    <p:sldId id="343" r:id="rId28"/>
    <p:sldId id="284" r:id="rId29"/>
    <p:sldId id="283" r:id="rId30"/>
    <p:sldId id="338" r:id="rId31"/>
    <p:sldId id="339" r:id="rId32"/>
    <p:sldId id="341" r:id="rId33"/>
    <p:sldId id="340" r:id="rId34"/>
    <p:sldId id="348" r:id="rId35"/>
    <p:sldId id="286" r:id="rId36"/>
    <p:sldId id="288" r:id="rId37"/>
    <p:sldId id="287" r:id="rId38"/>
    <p:sldId id="289" r:id="rId39"/>
    <p:sldId id="290" r:id="rId40"/>
    <p:sldId id="291" r:id="rId41"/>
    <p:sldId id="292" r:id="rId42"/>
    <p:sldId id="293" r:id="rId43"/>
    <p:sldId id="294" r:id="rId44"/>
    <p:sldId id="297" r:id="rId45"/>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5pPr>
    <a:lvl6pPr marL="22860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6pPr>
    <a:lvl7pPr marL="27432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7pPr>
    <a:lvl8pPr marL="32004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8pPr>
    <a:lvl9pPr marL="36576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868"/>
    <p:restoredTop sz="94715"/>
  </p:normalViewPr>
  <p:slideViewPr>
    <p:cSldViewPr>
      <p:cViewPr varScale="1">
        <p:scale>
          <a:sx n="122" d="100"/>
          <a:sy n="122" d="100"/>
        </p:scale>
        <p:origin x="1464" y="184"/>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sorterViewPr>
    <p:cViewPr varScale="1">
      <p:scale>
        <a:sx n="100" d="100"/>
        <a:sy n="100" d="100"/>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0"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1"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2" name="Rectangle 4"/>
          <p:cNvSpPr>
            <a:spLocks noGrp="1" noChangeArrowheads="1"/>
          </p:cNvSpPr>
          <p:nvPr>
            <p:ph type="hdr"/>
          </p:nvPr>
        </p:nvSpPr>
        <p:spPr bwMode="auto">
          <a:xfrm>
            <a:off x="0" y="0"/>
            <a:ext cx="29670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2053" name="Rectangle 5"/>
          <p:cNvSpPr>
            <a:spLocks noGrp="1" noChangeArrowheads="1"/>
          </p:cNvSpPr>
          <p:nvPr>
            <p:ph type="dt"/>
          </p:nvPr>
        </p:nvSpPr>
        <p:spPr bwMode="auto">
          <a:xfrm>
            <a:off x="3886200" y="0"/>
            <a:ext cx="29670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2054" name="Rectangle 6"/>
          <p:cNvSpPr>
            <a:spLocks noGrp="1" noRot="1" noChangeAspect="1" noChangeArrowheads="1"/>
          </p:cNvSpPr>
          <p:nvPr>
            <p:ph type="sldImg"/>
          </p:nvPr>
        </p:nvSpPr>
        <p:spPr bwMode="auto">
          <a:xfrm>
            <a:off x="1143000" y="685800"/>
            <a:ext cx="4567238" cy="3424238"/>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055" name="Rectangle 7"/>
          <p:cNvSpPr>
            <a:spLocks noGrp="1" noChangeArrowheads="1"/>
          </p:cNvSpPr>
          <p:nvPr>
            <p:ph type="body"/>
          </p:nvPr>
        </p:nvSpPr>
        <p:spPr bwMode="auto">
          <a:xfrm>
            <a:off x="914400" y="4343400"/>
            <a:ext cx="5024438" cy="4110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endParaRPr lang="it-IT" altLang="it-IT"/>
          </a:p>
        </p:txBody>
      </p:sp>
      <p:sp>
        <p:nvSpPr>
          <p:cNvPr id="2056" name="Rectangle 8"/>
          <p:cNvSpPr>
            <a:spLocks noGrp="1" noChangeArrowheads="1"/>
          </p:cNvSpPr>
          <p:nvPr>
            <p:ph type="ftr"/>
          </p:nvPr>
        </p:nvSpPr>
        <p:spPr bwMode="auto">
          <a:xfrm>
            <a:off x="0" y="8686800"/>
            <a:ext cx="29670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2057" name="Rectangle 9"/>
          <p:cNvSpPr>
            <a:spLocks noGrp="1" noChangeArrowheads="1"/>
          </p:cNvSpPr>
          <p:nvPr>
            <p:ph type="sldNum"/>
          </p:nvPr>
        </p:nvSpPr>
        <p:spPr bwMode="auto">
          <a:xfrm>
            <a:off x="3886200" y="8686800"/>
            <a:ext cx="29670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fld id="{260F712B-81E6-4D59-BFA8-0CF0B6492A57}" type="slidenum">
              <a:rPr lang="it-IT" altLang="it-IT"/>
              <a:pPr/>
              <a:t>‹N›</a:t>
            </a:fld>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2773FAE3-AFC7-4D18-B8EF-C219D2FC4424}" type="slidenum">
              <a:rPr lang="it-IT" altLang="it-IT"/>
              <a:pPr/>
              <a:t>3</a:t>
            </a:fld>
            <a:endParaRPr lang="it-IT" altLang="it-IT"/>
          </a:p>
        </p:txBody>
      </p:sp>
      <p:sp>
        <p:nvSpPr>
          <p:cNvPr id="634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3490" name="Rectangle 2"/>
          <p:cNvSpPr txBox="1">
            <a:spLocks noGrp="1" noChangeArrowheads="1"/>
          </p:cNvSpPr>
          <p:nvPr>
            <p:ph type="body" idx="1"/>
          </p:nvPr>
        </p:nvSpPr>
        <p:spPr bwMode="auto">
          <a:xfrm>
            <a:off x="914400" y="4343400"/>
            <a:ext cx="50276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1C0F0DB7-E15B-46DD-A673-01D2D3823613}"/>
              </a:ext>
            </a:extLst>
          </p:cNvPr>
          <p:cNvSpPr>
            <a:spLocks noGrp="1" noChangeArrowheads="1"/>
          </p:cNvSpPr>
          <p:nvPr>
            <p:ph type="sldNum"/>
          </p:nvPr>
        </p:nvSpPr>
        <p:spPr>
          <a:ln/>
        </p:spPr>
        <p:txBody>
          <a:bodyPr/>
          <a:lstStyle/>
          <a:p>
            <a:fld id="{FC36044F-C462-4A6D-869F-041E0AA41FCD}" type="slidenum">
              <a:rPr lang="it-IT" altLang="it-IT"/>
              <a:pPr/>
              <a:t>20</a:t>
            </a:fld>
            <a:endParaRPr lang="it-IT" altLang="it-IT"/>
          </a:p>
        </p:txBody>
      </p:sp>
      <p:sp>
        <p:nvSpPr>
          <p:cNvPr id="47105" name="Rectangle 1">
            <a:extLst>
              <a:ext uri="{FF2B5EF4-FFF2-40B4-BE49-F238E27FC236}">
                <a16:creationId xmlns:a16="http://schemas.microsoft.com/office/drawing/2014/main" id="{DF5F0EE8-46DE-439F-923F-6CEF3742B44B}"/>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6" name="Rectangle 2">
            <a:extLst>
              <a:ext uri="{FF2B5EF4-FFF2-40B4-BE49-F238E27FC236}">
                <a16:creationId xmlns:a16="http://schemas.microsoft.com/office/drawing/2014/main" id="{ECFF6F60-B3E4-417A-ACEF-B7E0FC88CBF9}"/>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0648886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00C8FEC4-514F-4E4A-8C79-F4F26B549129}"/>
              </a:ext>
            </a:extLst>
          </p:cNvPr>
          <p:cNvSpPr>
            <a:spLocks noGrp="1" noChangeArrowheads="1"/>
          </p:cNvSpPr>
          <p:nvPr>
            <p:ph type="sldNum"/>
          </p:nvPr>
        </p:nvSpPr>
        <p:spPr>
          <a:ln/>
        </p:spPr>
        <p:txBody>
          <a:bodyPr/>
          <a:lstStyle/>
          <a:p>
            <a:fld id="{AB2A2197-790E-4073-AE08-6D45CFBFAEEC}" type="slidenum">
              <a:rPr lang="it-IT" altLang="it-IT"/>
              <a:pPr/>
              <a:t>22</a:t>
            </a:fld>
            <a:endParaRPr lang="it-IT" altLang="it-IT"/>
          </a:p>
        </p:txBody>
      </p:sp>
      <p:sp>
        <p:nvSpPr>
          <p:cNvPr id="49153" name="Rectangle 1">
            <a:extLst>
              <a:ext uri="{FF2B5EF4-FFF2-40B4-BE49-F238E27FC236}">
                <a16:creationId xmlns:a16="http://schemas.microsoft.com/office/drawing/2014/main" id="{2D5A37BB-1292-4B39-ABCA-5A4FC06C24D3}"/>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4" name="Rectangle 2">
            <a:extLst>
              <a:ext uri="{FF2B5EF4-FFF2-40B4-BE49-F238E27FC236}">
                <a16:creationId xmlns:a16="http://schemas.microsoft.com/office/drawing/2014/main" id="{8C770121-CF18-44F4-B3D8-722BE2D73800}"/>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84704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C457FCED-01EE-45AA-B605-C9B0196B38F6}"/>
              </a:ext>
            </a:extLst>
          </p:cNvPr>
          <p:cNvSpPr>
            <a:spLocks noGrp="1" noChangeArrowheads="1"/>
          </p:cNvSpPr>
          <p:nvPr>
            <p:ph type="sldNum"/>
          </p:nvPr>
        </p:nvSpPr>
        <p:spPr>
          <a:ln/>
        </p:spPr>
        <p:txBody>
          <a:bodyPr/>
          <a:lstStyle/>
          <a:p>
            <a:fld id="{361E4298-A466-4BAA-B128-DB27ADFEDB1F}" type="slidenum">
              <a:rPr lang="it-IT" altLang="it-IT"/>
              <a:pPr/>
              <a:t>23</a:t>
            </a:fld>
            <a:endParaRPr lang="it-IT" altLang="it-IT"/>
          </a:p>
        </p:txBody>
      </p:sp>
      <p:sp>
        <p:nvSpPr>
          <p:cNvPr id="39937" name="Rectangle 1">
            <a:extLst>
              <a:ext uri="{FF2B5EF4-FFF2-40B4-BE49-F238E27FC236}">
                <a16:creationId xmlns:a16="http://schemas.microsoft.com/office/drawing/2014/main" id="{1D1390D0-EE21-47A6-8F8D-7CB05249D41B}"/>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38" name="Rectangle 2">
            <a:extLst>
              <a:ext uri="{FF2B5EF4-FFF2-40B4-BE49-F238E27FC236}">
                <a16:creationId xmlns:a16="http://schemas.microsoft.com/office/drawing/2014/main" id="{60D50991-B26C-4BBC-B640-EAE2D9AEE130}"/>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0747289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0D71DE47-48B6-AD41-A37E-FE25B17E97A4}"/>
              </a:ext>
            </a:extLst>
          </p:cNvPr>
          <p:cNvSpPr>
            <a:spLocks noGrp="1" noChangeArrowheads="1"/>
          </p:cNvSpPr>
          <p:nvPr>
            <p:ph type="sldNum"/>
          </p:nvPr>
        </p:nvSpPr>
        <p:spPr>
          <a:ln/>
        </p:spPr>
        <p:txBody>
          <a:bodyPr/>
          <a:lstStyle/>
          <a:p>
            <a:fld id="{3115D02F-7F9B-194C-9F92-4F7DFC9B76EF}" type="slidenum">
              <a:rPr lang="it-IT" altLang="it-IT"/>
              <a:pPr/>
              <a:t>25</a:t>
            </a:fld>
            <a:endParaRPr lang="it-IT" altLang="it-IT"/>
          </a:p>
        </p:txBody>
      </p:sp>
      <p:sp>
        <p:nvSpPr>
          <p:cNvPr id="64513" name="Text Box 1">
            <a:extLst>
              <a:ext uri="{FF2B5EF4-FFF2-40B4-BE49-F238E27FC236}">
                <a16:creationId xmlns:a16="http://schemas.microsoft.com/office/drawing/2014/main" id="{E8D362AD-5C6D-C444-8404-FA50B5F92736}"/>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4" name="Text Box 2">
            <a:extLst>
              <a:ext uri="{FF2B5EF4-FFF2-40B4-BE49-F238E27FC236}">
                <a16:creationId xmlns:a16="http://schemas.microsoft.com/office/drawing/2014/main" id="{08617F2A-2B01-0F43-BFA4-FDF946A62FA2}"/>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1412070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0D837700-19CE-9B46-8626-69DEA51D60D2}"/>
              </a:ext>
            </a:extLst>
          </p:cNvPr>
          <p:cNvSpPr>
            <a:spLocks noGrp="1" noChangeArrowheads="1"/>
          </p:cNvSpPr>
          <p:nvPr>
            <p:ph type="sldNum"/>
          </p:nvPr>
        </p:nvSpPr>
        <p:spPr>
          <a:ln/>
        </p:spPr>
        <p:txBody>
          <a:bodyPr/>
          <a:lstStyle/>
          <a:p>
            <a:fld id="{0F250F5A-E0EC-B44D-A5A4-CF2DB106C078}" type="slidenum">
              <a:rPr lang="it-IT" altLang="it-IT"/>
              <a:pPr/>
              <a:t>26</a:t>
            </a:fld>
            <a:endParaRPr lang="it-IT" altLang="it-IT"/>
          </a:p>
        </p:txBody>
      </p:sp>
      <p:sp>
        <p:nvSpPr>
          <p:cNvPr id="66561" name="Text Box 1">
            <a:extLst>
              <a:ext uri="{FF2B5EF4-FFF2-40B4-BE49-F238E27FC236}">
                <a16:creationId xmlns:a16="http://schemas.microsoft.com/office/drawing/2014/main" id="{4F0C6898-31FE-C14D-8B47-058B3AA828C1}"/>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6562" name="Text Box 2">
            <a:extLst>
              <a:ext uri="{FF2B5EF4-FFF2-40B4-BE49-F238E27FC236}">
                <a16:creationId xmlns:a16="http://schemas.microsoft.com/office/drawing/2014/main" id="{0C57BB0E-B51B-CF4D-8C31-FBE6BBA8AD68}"/>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dirty="0"/>
          </a:p>
        </p:txBody>
      </p:sp>
    </p:spTree>
    <p:extLst>
      <p:ext uri="{BB962C8B-B14F-4D97-AF65-F5344CB8AC3E}">
        <p14:creationId xmlns:p14="http://schemas.microsoft.com/office/powerpoint/2010/main" val="983001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38911797-4BCF-0F4C-9D1D-96229CD161F6}"/>
              </a:ext>
            </a:extLst>
          </p:cNvPr>
          <p:cNvSpPr>
            <a:spLocks noGrp="1" noChangeArrowheads="1"/>
          </p:cNvSpPr>
          <p:nvPr>
            <p:ph type="sldNum"/>
          </p:nvPr>
        </p:nvSpPr>
        <p:spPr>
          <a:ln/>
        </p:spPr>
        <p:txBody>
          <a:bodyPr/>
          <a:lstStyle/>
          <a:p>
            <a:fld id="{BFDFD745-CED8-334F-82B7-AACD18D819AE}" type="slidenum">
              <a:rPr lang="it-IT" altLang="it-IT"/>
              <a:pPr/>
              <a:t>27</a:t>
            </a:fld>
            <a:endParaRPr lang="it-IT" altLang="it-IT"/>
          </a:p>
        </p:txBody>
      </p:sp>
      <p:sp>
        <p:nvSpPr>
          <p:cNvPr id="65537" name="Text Box 1">
            <a:extLst>
              <a:ext uri="{FF2B5EF4-FFF2-40B4-BE49-F238E27FC236}">
                <a16:creationId xmlns:a16="http://schemas.microsoft.com/office/drawing/2014/main" id="{F58D7C5A-5B84-3847-A17A-0FA66ACAEB6F}"/>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38" name="Text Box 2">
            <a:extLst>
              <a:ext uri="{FF2B5EF4-FFF2-40B4-BE49-F238E27FC236}">
                <a16:creationId xmlns:a16="http://schemas.microsoft.com/office/drawing/2014/main" id="{E9B32245-6B7C-6D42-AD33-317259D48991}"/>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0556598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8A4962A7-01D6-4909-AB8E-FCCC87D945EA}" type="slidenum">
              <a:rPr lang="it-IT" altLang="it-IT"/>
              <a:pPr/>
              <a:t>28</a:t>
            </a:fld>
            <a:endParaRPr lang="it-IT" altLang="it-IT"/>
          </a:p>
        </p:txBody>
      </p:sp>
      <p:sp>
        <p:nvSpPr>
          <p:cNvPr id="747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475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01F51FEB-D078-4F27-BB2B-FA5893A0AD2C}" type="slidenum">
              <a:rPr lang="it-IT" altLang="it-IT"/>
              <a:pPr/>
              <a:t>29</a:t>
            </a:fld>
            <a:endParaRPr lang="it-IT" altLang="it-IT"/>
          </a:p>
        </p:txBody>
      </p:sp>
      <p:sp>
        <p:nvSpPr>
          <p:cNvPr id="737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728BBF24-C577-0C44-BA5C-3BFA4E62BF82}"/>
              </a:ext>
            </a:extLst>
          </p:cNvPr>
          <p:cNvSpPr>
            <a:spLocks noGrp="1" noChangeArrowheads="1"/>
          </p:cNvSpPr>
          <p:nvPr>
            <p:ph type="sldNum"/>
          </p:nvPr>
        </p:nvSpPr>
        <p:spPr>
          <a:ln/>
        </p:spPr>
        <p:txBody>
          <a:bodyPr/>
          <a:lstStyle/>
          <a:p>
            <a:fld id="{451CF868-6B9D-CB41-8046-ABAFF347AA33}" type="slidenum">
              <a:rPr lang="it-IT" altLang="it-IT"/>
              <a:pPr/>
              <a:t>30</a:t>
            </a:fld>
            <a:endParaRPr lang="it-IT" altLang="it-IT"/>
          </a:p>
        </p:txBody>
      </p:sp>
      <p:sp>
        <p:nvSpPr>
          <p:cNvPr id="58369" name="Text Box 1">
            <a:extLst>
              <a:ext uri="{FF2B5EF4-FFF2-40B4-BE49-F238E27FC236}">
                <a16:creationId xmlns:a16="http://schemas.microsoft.com/office/drawing/2014/main" id="{44A84F22-FA71-7147-8532-70FA6C2369D7}"/>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8370" name="Text Box 2">
            <a:extLst>
              <a:ext uri="{FF2B5EF4-FFF2-40B4-BE49-F238E27FC236}">
                <a16:creationId xmlns:a16="http://schemas.microsoft.com/office/drawing/2014/main" id="{7C16C146-0346-4C42-9810-52468E0A5F39}"/>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8284055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D800138A-809D-AE49-BC0D-7870A71FEE56}"/>
              </a:ext>
            </a:extLst>
          </p:cNvPr>
          <p:cNvSpPr>
            <a:spLocks noGrp="1" noChangeArrowheads="1"/>
          </p:cNvSpPr>
          <p:nvPr>
            <p:ph type="sldNum"/>
          </p:nvPr>
        </p:nvSpPr>
        <p:spPr>
          <a:ln/>
        </p:spPr>
        <p:txBody>
          <a:bodyPr/>
          <a:lstStyle/>
          <a:p>
            <a:fld id="{02944EC8-DFB4-A349-8C32-F42C1B36D9F0}" type="slidenum">
              <a:rPr lang="it-IT" altLang="it-IT"/>
              <a:pPr/>
              <a:t>31</a:t>
            </a:fld>
            <a:endParaRPr lang="it-IT" altLang="it-IT"/>
          </a:p>
        </p:txBody>
      </p:sp>
      <p:sp>
        <p:nvSpPr>
          <p:cNvPr id="62465" name="Text Box 1">
            <a:extLst>
              <a:ext uri="{FF2B5EF4-FFF2-40B4-BE49-F238E27FC236}">
                <a16:creationId xmlns:a16="http://schemas.microsoft.com/office/drawing/2014/main" id="{A7E24748-66A0-AC4D-9659-D2F3310F2FCF}"/>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2466" name="Text Box 2">
            <a:extLst>
              <a:ext uri="{FF2B5EF4-FFF2-40B4-BE49-F238E27FC236}">
                <a16:creationId xmlns:a16="http://schemas.microsoft.com/office/drawing/2014/main" id="{9C5C6934-C66F-794E-B851-A77EBF4D8D00}"/>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219340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2773FAE3-AFC7-4D18-B8EF-C219D2FC4424}" type="slidenum">
              <a:rPr lang="it-IT" altLang="it-IT"/>
              <a:pPr/>
              <a:t>5</a:t>
            </a:fld>
            <a:endParaRPr lang="it-IT" altLang="it-IT"/>
          </a:p>
        </p:txBody>
      </p:sp>
      <p:sp>
        <p:nvSpPr>
          <p:cNvPr id="634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3490" name="Rectangle 2"/>
          <p:cNvSpPr txBox="1">
            <a:spLocks noGrp="1" noChangeArrowheads="1"/>
          </p:cNvSpPr>
          <p:nvPr>
            <p:ph type="body" idx="1"/>
          </p:nvPr>
        </p:nvSpPr>
        <p:spPr bwMode="auto">
          <a:xfrm>
            <a:off x="914400" y="4343400"/>
            <a:ext cx="50276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9067603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6779E81C-9003-4BAF-BB4E-7C398E49B347}" type="slidenum">
              <a:rPr lang="it-IT" altLang="it-IT"/>
              <a:pPr/>
              <a:t>35</a:t>
            </a:fld>
            <a:endParaRPr lang="it-IT" altLang="it-IT"/>
          </a:p>
        </p:txBody>
      </p:sp>
      <p:sp>
        <p:nvSpPr>
          <p:cNvPr id="768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680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85AEDC3F-847B-4543-9601-8460722B63A9}" type="slidenum">
              <a:rPr lang="it-IT" altLang="it-IT"/>
              <a:pPr/>
              <a:t>36</a:t>
            </a:fld>
            <a:endParaRPr lang="it-IT" altLang="it-IT"/>
          </a:p>
        </p:txBody>
      </p:sp>
      <p:sp>
        <p:nvSpPr>
          <p:cNvPr id="788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88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0D41C68E-B037-4C40-AC1E-346D65E35837}" type="slidenum">
              <a:rPr lang="it-IT" altLang="it-IT"/>
              <a:pPr/>
              <a:t>37</a:t>
            </a:fld>
            <a:endParaRPr lang="it-IT" altLang="it-IT"/>
          </a:p>
        </p:txBody>
      </p:sp>
      <p:sp>
        <p:nvSpPr>
          <p:cNvPr id="7782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782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9F1D7AC0-A4F6-4447-9EBF-1812FDFFF7CA}" type="slidenum">
              <a:rPr lang="it-IT" altLang="it-IT"/>
              <a:pPr/>
              <a:t>38</a:t>
            </a:fld>
            <a:endParaRPr lang="it-IT" altLang="it-IT"/>
          </a:p>
        </p:txBody>
      </p:sp>
      <p:sp>
        <p:nvSpPr>
          <p:cNvPr id="798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F491CBE8-2504-4662-8621-423BF6783D10}" type="slidenum">
              <a:rPr lang="it-IT" altLang="it-IT"/>
              <a:pPr/>
              <a:t>39</a:t>
            </a:fld>
            <a:endParaRPr lang="it-IT" altLang="it-IT"/>
          </a:p>
        </p:txBody>
      </p:sp>
      <p:sp>
        <p:nvSpPr>
          <p:cNvPr id="808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089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34165E53-FB60-4C05-953E-564799C67D09}" type="slidenum">
              <a:rPr lang="it-IT" altLang="it-IT"/>
              <a:pPr/>
              <a:t>40</a:t>
            </a:fld>
            <a:endParaRPr lang="it-IT" altLang="it-IT"/>
          </a:p>
        </p:txBody>
      </p:sp>
      <p:sp>
        <p:nvSpPr>
          <p:cNvPr id="819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2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5593B0A6-9CBF-4E2F-9E4D-DEB4F7139D75}" type="slidenum">
              <a:rPr lang="it-IT" altLang="it-IT"/>
              <a:pPr/>
              <a:t>41</a:t>
            </a:fld>
            <a:endParaRPr lang="it-IT" altLang="it-IT"/>
          </a:p>
        </p:txBody>
      </p:sp>
      <p:sp>
        <p:nvSpPr>
          <p:cNvPr id="829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294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10811B97-281D-46C1-9D47-685F16F01090}" type="slidenum">
              <a:rPr lang="it-IT" altLang="it-IT"/>
              <a:pPr/>
              <a:t>42</a:t>
            </a:fld>
            <a:endParaRPr lang="it-IT" altLang="it-IT"/>
          </a:p>
        </p:txBody>
      </p:sp>
      <p:sp>
        <p:nvSpPr>
          <p:cNvPr id="839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D49D9133-E345-4A13-97E2-8DAEE4C748E6}" type="slidenum">
              <a:rPr lang="it-IT" altLang="it-IT"/>
              <a:pPr/>
              <a:t>43</a:t>
            </a:fld>
            <a:endParaRPr lang="it-IT" altLang="it-IT"/>
          </a:p>
        </p:txBody>
      </p:sp>
      <p:sp>
        <p:nvSpPr>
          <p:cNvPr id="849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DB7F695E-A0F4-419B-A8DE-B934F26C58AD}" type="slidenum">
              <a:rPr lang="it-IT" altLang="it-IT"/>
              <a:pPr/>
              <a:t>44</a:t>
            </a:fld>
            <a:endParaRPr lang="it-IT" altLang="it-IT"/>
          </a:p>
        </p:txBody>
      </p:sp>
      <p:sp>
        <p:nvSpPr>
          <p:cNvPr id="8806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806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699ECF5C-D98B-4D61-BD59-4C1D2303A981}" type="slidenum">
              <a:rPr lang="it-IT" altLang="it-IT"/>
              <a:pPr/>
              <a:t>6</a:t>
            </a:fld>
            <a:endParaRPr lang="it-IT" altLang="it-IT"/>
          </a:p>
        </p:txBody>
      </p:sp>
      <p:sp>
        <p:nvSpPr>
          <p:cNvPr id="645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4" name="Rectangle 2"/>
          <p:cNvSpPr txBox="1">
            <a:spLocks noGrp="1" noChangeArrowheads="1"/>
          </p:cNvSpPr>
          <p:nvPr>
            <p:ph type="body" idx="1"/>
          </p:nvPr>
        </p:nvSpPr>
        <p:spPr bwMode="auto">
          <a:xfrm>
            <a:off x="914400" y="4343400"/>
            <a:ext cx="50276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42C59FF8-9D29-4E31-A833-099C31B2BF43}" type="slidenum">
              <a:rPr lang="it-IT" altLang="it-IT"/>
              <a:pPr/>
              <a:t>9</a:t>
            </a:fld>
            <a:endParaRPr lang="it-IT" altLang="it-IT"/>
          </a:p>
        </p:txBody>
      </p:sp>
      <p:sp>
        <p:nvSpPr>
          <p:cNvPr id="655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38" name="Rectangle 2"/>
          <p:cNvSpPr txBox="1">
            <a:spLocks noGrp="1" noChangeArrowheads="1"/>
          </p:cNvSpPr>
          <p:nvPr>
            <p:ph type="body" idx="1"/>
          </p:nvPr>
        </p:nvSpPr>
        <p:spPr bwMode="auto">
          <a:xfrm>
            <a:off x="914400" y="4343400"/>
            <a:ext cx="50276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2AAB1D01-40F8-43C4-87AA-147A5CA3B78F}" type="slidenum">
              <a:rPr lang="it-IT" altLang="it-IT"/>
              <a:pPr/>
              <a:t>10</a:t>
            </a:fld>
            <a:endParaRPr lang="it-IT" altLang="it-IT"/>
          </a:p>
        </p:txBody>
      </p:sp>
      <p:sp>
        <p:nvSpPr>
          <p:cNvPr id="675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6" name="Rectangle 2"/>
          <p:cNvSpPr txBox="1">
            <a:spLocks noGrp="1" noChangeArrowheads="1"/>
          </p:cNvSpPr>
          <p:nvPr>
            <p:ph type="body" idx="1"/>
          </p:nvPr>
        </p:nvSpPr>
        <p:spPr bwMode="auto">
          <a:xfrm>
            <a:off x="914400" y="4329113"/>
            <a:ext cx="5027613" cy="4151312"/>
          </a:xfrm>
          <a:prstGeom prst="rect">
            <a:avLst/>
          </a:prstGeom>
          <a:solidFill>
            <a:srgbClr val="FFFFFF"/>
          </a:solidFill>
          <a:ln w="9360" cap="flat">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86807F09-D6F5-414B-A5A7-14EBA07557F0}" type="slidenum">
              <a:rPr lang="it-IT" altLang="it-IT"/>
              <a:pPr/>
              <a:t>12</a:t>
            </a:fld>
            <a:endParaRPr lang="it-IT" altLang="it-IT"/>
          </a:p>
        </p:txBody>
      </p:sp>
      <p:sp>
        <p:nvSpPr>
          <p:cNvPr id="71681" name="Rectangle 1"/>
          <p:cNvSpPr txBox="1">
            <a:spLocks noGrp="1" noRot="1" noChangeAspect="1" noChangeArrowheads="1"/>
          </p:cNvSpPr>
          <p:nvPr>
            <p:ph type="sldImg"/>
          </p:nvPr>
        </p:nvSpPr>
        <p:spPr bwMode="auto">
          <a:xfrm>
            <a:off x="1143000" y="685800"/>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682" name="Rectangle 2"/>
          <p:cNvSpPr txBox="1">
            <a:spLocks noGrp="1" noChangeArrowheads="1"/>
          </p:cNvSpPr>
          <p:nvPr>
            <p:ph type="body" idx="1"/>
          </p:nvPr>
        </p:nvSpPr>
        <p:spPr bwMode="auto">
          <a:xfrm>
            <a:off x="914400" y="4343400"/>
            <a:ext cx="50276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E012D500-0EEA-4405-877F-0720A39001BE}" type="slidenum">
              <a:rPr lang="it-IT" altLang="it-IT"/>
              <a:pPr/>
              <a:t>13</a:t>
            </a:fld>
            <a:endParaRPr lang="it-IT" altLang="it-IT"/>
          </a:p>
        </p:txBody>
      </p:sp>
      <p:sp>
        <p:nvSpPr>
          <p:cNvPr id="72705" name="Rectangle 1"/>
          <p:cNvSpPr txBox="1">
            <a:spLocks noGrp="1" noRot="1" noChangeAspect="1" noChangeArrowheads="1"/>
          </p:cNvSpPr>
          <p:nvPr>
            <p:ph type="sldImg"/>
          </p:nvPr>
        </p:nvSpPr>
        <p:spPr bwMode="auto">
          <a:xfrm>
            <a:off x="1143000" y="685800"/>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2706" name="Rectangle 2"/>
          <p:cNvSpPr txBox="1">
            <a:spLocks noGrp="1" noChangeArrowheads="1"/>
          </p:cNvSpPr>
          <p:nvPr>
            <p:ph type="body" idx="1"/>
          </p:nvPr>
        </p:nvSpPr>
        <p:spPr bwMode="auto">
          <a:xfrm>
            <a:off x="914400" y="4343400"/>
            <a:ext cx="50276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C457FCED-01EE-45AA-B605-C9B0196B38F6}"/>
              </a:ext>
            </a:extLst>
          </p:cNvPr>
          <p:cNvSpPr>
            <a:spLocks noGrp="1" noChangeArrowheads="1"/>
          </p:cNvSpPr>
          <p:nvPr>
            <p:ph type="sldNum"/>
          </p:nvPr>
        </p:nvSpPr>
        <p:spPr>
          <a:ln/>
        </p:spPr>
        <p:txBody>
          <a:bodyPr/>
          <a:lstStyle/>
          <a:p>
            <a:fld id="{361E4298-A466-4BAA-B128-DB27ADFEDB1F}" type="slidenum">
              <a:rPr lang="it-IT" altLang="it-IT"/>
              <a:pPr/>
              <a:t>17</a:t>
            </a:fld>
            <a:endParaRPr lang="it-IT" altLang="it-IT"/>
          </a:p>
        </p:txBody>
      </p:sp>
      <p:sp>
        <p:nvSpPr>
          <p:cNvPr id="39937" name="Rectangle 1">
            <a:extLst>
              <a:ext uri="{FF2B5EF4-FFF2-40B4-BE49-F238E27FC236}">
                <a16:creationId xmlns:a16="http://schemas.microsoft.com/office/drawing/2014/main" id="{1D1390D0-EE21-47A6-8F8D-7CB05249D41B}"/>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38" name="Rectangle 2">
            <a:extLst>
              <a:ext uri="{FF2B5EF4-FFF2-40B4-BE49-F238E27FC236}">
                <a16:creationId xmlns:a16="http://schemas.microsoft.com/office/drawing/2014/main" id="{60D50991-B26C-4BBC-B640-EAE2D9AEE130}"/>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1095156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C457FCED-01EE-45AA-B605-C9B0196B38F6}"/>
              </a:ext>
            </a:extLst>
          </p:cNvPr>
          <p:cNvSpPr>
            <a:spLocks noGrp="1" noChangeArrowheads="1"/>
          </p:cNvSpPr>
          <p:nvPr>
            <p:ph type="sldNum"/>
          </p:nvPr>
        </p:nvSpPr>
        <p:spPr>
          <a:ln/>
        </p:spPr>
        <p:txBody>
          <a:bodyPr/>
          <a:lstStyle/>
          <a:p>
            <a:fld id="{361E4298-A466-4BAA-B128-DB27ADFEDB1F}" type="slidenum">
              <a:rPr lang="it-IT" altLang="it-IT"/>
              <a:pPr/>
              <a:t>19</a:t>
            </a:fld>
            <a:endParaRPr lang="it-IT" altLang="it-IT"/>
          </a:p>
        </p:txBody>
      </p:sp>
      <p:sp>
        <p:nvSpPr>
          <p:cNvPr id="39937" name="Rectangle 1">
            <a:extLst>
              <a:ext uri="{FF2B5EF4-FFF2-40B4-BE49-F238E27FC236}">
                <a16:creationId xmlns:a16="http://schemas.microsoft.com/office/drawing/2014/main" id="{1D1390D0-EE21-47A6-8F8D-7CB05249D41B}"/>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38" name="Rectangle 2">
            <a:extLst>
              <a:ext uri="{FF2B5EF4-FFF2-40B4-BE49-F238E27FC236}">
                <a16:creationId xmlns:a16="http://schemas.microsoft.com/office/drawing/2014/main" id="{60D50991-B26C-4BBC-B640-EAE2D9AEE130}"/>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5124016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EF0F15D8-6B64-4263-BC87-C5F03877A2F2}" type="slidenum">
              <a:rPr lang="it-IT" altLang="it-IT"/>
              <a:pPr/>
              <a:t>‹N›</a:t>
            </a:fld>
            <a:endParaRPr lang="it-IT" altLang="it-IT"/>
          </a:p>
        </p:txBody>
      </p:sp>
    </p:spTree>
    <p:extLst>
      <p:ext uri="{BB962C8B-B14F-4D97-AF65-F5344CB8AC3E}">
        <p14:creationId xmlns:p14="http://schemas.microsoft.com/office/powerpoint/2010/main" val="3426896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0A247D5E-627D-4906-B9FA-5C049DB4E8C3}" type="slidenum">
              <a:rPr lang="it-IT" altLang="it-IT"/>
              <a:pPr/>
              <a:t>‹N›</a:t>
            </a:fld>
            <a:endParaRPr lang="it-IT" altLang="it-IT"/>
          </a:p>
        </p:txBody>
      </p:sp>
    </p:spTree>
    <p:extLst>
      <p:ext uri="{BB962C8B-B14F-4D97-AF65-F5344CB8AC3E}">
        <p14:creationId xmlns:p14="http://schemas.microsoft.com/office/powerpoint/2010/main" val="4065922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1925" y="609600"/>
            <a:ext cx="1941513" cy="54816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5800" y="609600"/>
            <a:ext cx="5673725" cy="54816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1DA2A69C-B54B-4CF8-9297-5C703EE69B07}" type="slidenum">
              <a:rPr lang="it-IT" altLang="it-IT"/>
              <a:pPr/>
              <a:t>‹N›</a:t>
            </a:fld>
            <a:endParaRPr lang="it-IT" altLang="it-IT"/>
          </a:p>
        </p:txBody>
      </p:sp>
    </p:spTree>
    <p:extLst>
      <p:ext uri="{BB962C8B-B14F-4D97-AF65-F5344CB8AC3E}">
        <p14:creationId xmlns:p14="http://schemas.microsoft.com/office/powerpoint/2010/main" val="14720116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olo, tes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67638" cy="1138238"/>
          </a:xfrm>
        </p:spPr>
        <p:txBody>
          <a:bodyPr/>
          <a:lstStyle/>
          <a:p>
            <a:r>
              <a:rPr lang="it-IT"/>
              <a:t>Fare clic per modificare lo stile del titolo</a:t>
            </a:r>
          </a:p>
        </p:txBody>
      </p:sp>
      <p:sp>
        <p:nvSpPr>
          <p:cNvPr id="3" name="Segnaposto testo 2"/>
          <p:cNvSpPr>
            <a:spLocks noGrp="1"/>
          </p:cNvSpPr>
          <p:nvPr>
            <p:ph type="body" sz="half" idx="1"/>
          </p:nvPr>
        </p:nvSpPr>
        <p:spPr>
          <a:xfrm>
            <a:off x="685800" y="1981200"/>
            <a:ext cx="3806825" cy="41100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4645025" y="1981200"/>
            <a:ext cx="3808413" cy="197802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4645025" y="4111625"/>
            <a:ext cx="3808413" cy="19796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data 5"/>
          <p:cNvSpPr>
            <a:spLocks noGrp="1"/>
          </p:cNvSpPr>
          <p:nvPr>
            <p:ph type="dt" idx="10"/>
          </p:nvPr>
        </p:nvSpPr>
        <p:spPr>
          <a:xfrm>
            <a:off x="685800" y="6248400"/>
            <a:ext cx="1900238" cy="452438"/>
          </a:xfrm>
        </p:spPr>
        <p:txBody>
          <a:bodyPr/>
          <a:lstStyle>
            <a:lvl1pPr>
              <a:defRPr/>
            </a:lvl1pPr>
          </a:lstStyle>
          <a:p>
            <a:endParaRPr lang="it-IT" altLang="it-IT"/>
          </a:p>
        </p:txBody>
      </p:sp>
      <p:sp>
        <p:nvSpPr>
          <p:cNvPr id="7" name="Segnaposto piè di pagina 6"/>
          <p:cNvSpPr>
            <a:spLocks noGrp="1"/>
          </p:cNvSpPr>
          <p:nvPr>
            <p:ph type="ftr" idx="11"/>
          </p:nvPr>
        </p:nvSpPr>
        <p:spPr>
          <a:xfrm>
            <a:off x="3124200" y="6248400"/>
            <a:ext cx="2890838" cy="452438"/>
          </a:xfrm>
        </p:spPr>
        <p:txBody>
          <a:bodyPr/>
          <a:lstStyle>
            <a:lvl1pPr>
              <a:defRPr/>
            </a:lvl1pPr>
          </a:lstStyle>
          <a:p>
            <a:endParaRPr lang="it-IT" altLang="it-IT"/>
          </a:p>
        </p:txBody>
      </p:sp>
      <p:sp>
        <p:nvSpPr>
          <p:cNvPr id="8" name="Segnaposto numero diapositiva 7"/>
          <p:cNvSpPr>
            <a:spLocks noGrp="1"/>
          </p:cNvSpPr>
          <p:nvPr>
            <p:ph type="sldNum" idx="12"/>
          </p:nvPr>
        </p:nvSpPr>
        <p:spPr>
          <a:xfrm>
            <a:off x="6553200" y="6248400"/>
            <a:ext cx="1900238" cy="452438"/>
          </a:xfrm>
        </p:spPr>
        <p:txBody>
          <a:bodyPr/>
          <a:lstStyle>
            <a:lvl1pPr>
              <a:defRPr/>
            </a:lvl1pPr>
          </a:lstStyle>
          <a:p>
            <a:fld id="{7002931E-A697-4956-BB6A-D965FCE42514}" type="slidenum">
              <a:rPr lang="it-IT" altLang="it-IT"/>
              <a:pPr/>
              <a:t>‹N›</a:t>
            </a:fld>
            <a:endParaRPr lang="it-IT" altLang="it-IT"/>
          </a:p>
        </p:txBody>
      </p:sp>
    </p:spTree>
    <p:extLst>
      <p:ext uri="{BB962C8B-B14F-4D97-AF65-F5344CB8AC3E}">
        <p14:creationId xmlns:p14="http://schemas.microsoft.com/office/powerpoint/2010/main" val="14616563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figure">
    <p:spTree>
      <p:nvGrpSpPr>
        <p:cNvPr id="1" name=""/>
        <p:cNvGrpSpPr/>
        <p:nvPr/>
      </p:nvGrpSpPr>
      <p:grpSpPr>
        <a:xfrm>
          <a:off x="0" y="0"/>
          <a:ext cx="0" cy="0"/>
          <a:chOff x="0" y="0"/>
          <a:chExt cx="0" cy="0"/>
        </a:xfrm>
      </p:grpSpPr>
      <p:pic>
        <p:nvPicPr>
          <p:cNvPr id="2" name="Picture 9" descr="LOGO">
            <a:extLst>
              <a:ext uri="{FF2B5EF4-FFF2-40B4-BE49-F238E27FC236}">
                <a16:creationId xmlns:a16="http://schemas.microsoft.com/office/drawing/2014/main" id="{CEA60C6C-89F5-E24A-8C8A-2F45C6950E1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21600" y="6623050"/>
            <a:ext cx="1435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09">
            <a:extLst>
              <a:ext uri="{FF2B5EF4-FFF2-40B4-BE49-F238E27FC236}">
                <a16:creationId xmlns:a16="http://schemas.microsoft.com/office/drawing/2014/main" id="{2FB0D7FD-40C6-D445-9074-3CC294B73B0A}"/>
              </a:ext>
            </a:extLst>
          </p:cNvPr>
          <p:cNvSpPr>
            <a:spLocks noGrp="1" noChangeArrowheads="1"/>
          </p:cNvSpPr>
          <p:nvPr userDrawn="1"/>
        </p:nvSpPr>
        <p:spPr bwMode="auto">
          <a:xfrm>
            <a:off x="5748338" y="6626225"/>
            <a:ext cx="20399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fld id="{13C28F97-38B2-214B-83A1-BCD06F32050E}" type="slidenum">
              <a:rPr lang="it-IT" altLang="it-IT" sz="800"/>
              <a:pPr algn="ctr"/>
              <a:t>‹N›</a:t>
            </a:fld>
            <a:endParaRPr lang="it-IT" altLang="it-IT" sz="1400"/>
          </a:p>
        </p:txBody>
      </p:sp>
    </p:spTree>
    <p:extLst>
      <p:ext uri="{BB962C8B-B14F-4D97-AF65-F5344CB8AC3E}">
        <p14:creationId xmlns:p14="http://schemas.microsoft.com/office/powerpoint/2010/main" val="42669409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38" name="Titolo Testo"/>
          <p:cNvSpPr txBox="1">
            <a:spLocks noGrp="1"/>
          </p:cNvSpPr>
          <p:nvPr>
            <p:ph type="title"/>
          </p:nvPr>
        </p:nvSpPr>
        <p:spPr>
          <a:prstGeom prst="rect">
            <a:avLst/>
          </a:prstGeom>
        </p:spPr>
        <p:txBody>
          <a:bodyPr/>
          <a:lstStyle/>
          <a:p>
            <a:r>
              <a:t>Titolo Testo</a:t>
            </a:r>
          </a:p>
        </p:txBody>
      </p:sp>
      <p:sp>
        <p:nvSpPr>
          <p:cNvPr id="39" name="Corpo livello uno…"/>
          <p:cNvSpPr txBox="1">
            <a:spLocks noGrp="1"/>
          </p:cNvSpPr>
          <p:nvPr>
            <p:ph type="body" sz="half" idx="1"/>
          </p:nvPr>
        </p:nvSpPr>
        <p:spPr>
          <a:xfrm>
            <a:off x="685799" y="1981200"/>
            <a:ext cx="3812677" cy="4233863"/>
          </a:xfrm>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40"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70829606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A6E4D69E-F511-49F5-A590-7915DD39D488}" type="slidenum">
              <a:rPr lang="it-IT" altLang="it-IT"/>
              <a:pPr/>
              <a:t>‹N›</a:t>
            </a:fld>
            <a:endParaRPr lang="it-IT" altLang="it-IT"/>
          </a:p>
        </p:txBody>
      </p:sp>
    </p:spTree>
    <p:extLst>
      <p:ext uri="{BB962C8B-B14F-4D97-AF65-F5344CB8AC3E}">
        <p14:creationId xmlns:p14="http://schemas.microsoft.com/office/powerpoint/2010/main" val="3514945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F82ADABC-99E6-4F34-84F2-F54CCE02B533}" type="slidenum">
              <a:rPr lang="it-IT" altLang="it-IT"/>
              <a:pPr/>
              <a:t>‹N›</a:t>
            </a:fld>
            <a:endParaRPr lang="it-IT" altLang="it-IT"/>
          </a:p>
        </p:txBody>
      </p:sp>
    </p:spTree>
    <p:extLst>
      <p:ext uri="{BB962C8B-B14F-4D97-AF65-F5344CB8AC3E}">
        <p14:creationId xmlns:p14="http://schemas.microsoft.com/office/powerpoint/2010/main" val="190325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5800" y="1981200"/>
            <a:ext cx="3806825" cy="41100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5025" y="1981200"/>
            <a:ext cx="3808413" cy="41100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03A44EF4-266E-48AA-A1D7-AD8FA4453606}" type="slidenum">
              <a:rPr lang="it-IT" altLang="it-IT"/>
              <a:pPr/>
              <a:t>‹N›</a:t>
            </a:fld>
            <a:endParaRPr lang="it-IT" altLang="it-IT"/>
          </a:p>
        </p:txBody>
      </p:sp>
    </p:spTree>
    <p:extLst>
      <p:ext uri="{BB962C8B-B14F-4D97-AF65-F5344CB8AC3E}">
        <p14:creationId xmlns:p14="http://schemas.microsoft.com/office/powerpoint/2010/main" val="2513871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DF79267A-B4F4-4C02-BD30-60477FFF2A5D}" type="slidenum">
              <a:rPr lang="it-IT" altLang="it-IT"/>
              <a:pPr/>
              <a:t>‹N›</a:t>
            </a:fld>
            <a:endParaRPr lang="it-IT" altLang="it-IT"/>
          </a:p>
        </p:txBody>
      </p:sp>
    </p:spTree>
    <p:extLst>
      <p:ext uri="{BB962C8B-B14F-4D97-AF65-F5344CB8AC3E}">
        <p14:creationId xmlns:p14="http://schemas.microsoft.com/office/powerpoint/2010/main" val="26674852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757D0C5F-0F8A-4EBE-B490-0BB8CB065514}" type="slidenum">
              <a:rPr lang="it-IT" altLang="it-IT"/>
              <a:pPr/>
              <a:t>‹N›</a:t>
            </a:fld>
            <a:endParaRPr lang="it-IT" altLang="it-IT"/>
          </a:p>
        </p:txBody>
      </p:sp>
    </p:spTree>
    <p:extLst>
      <p:ext uri="{BB962C8B-B14F-4D97-AF65-F5344CB8AC3E}">
        <p14:creationId xmlns:p14="http://schemas.microsoft.com/office/powerpoint/2010/main" val="958180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BFF59963-797B-47AC-8FAD-2CD5F2DD974E}" type="slidenum">
              <a:rPr lang="it-IT" altLang="it-IT"/>
              <a:pPr/>
              <a:t>‹N›</a:t>
            </a:fld>
            <a:endParaRPr lang="it-IT" altLang="it-IT"/>
          </a:p>
        </p:txBody>
      </p:sp>
    </p:spTree>
    <p:extLst>
      <p:ext uri="{BB962C8B-B14F-4D97-AF65-F5344CB8AC3E}">
        <p14:creationId xmlns:p14="http://schemas.microsoft.com/office/powerpoint/2010/main" val="93092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88D7911F-2767-4824-BB92-A22EF781E78A}" type="slidenum">
              <a:rPr lang="it-IT" altLang="it-IT"/>
              <a:pPr/>
              <a:t>‹N›</a:t>
            </a:fld>
            <a:endParaRPr lang="it-IT" altLang="it-IT"/>
          </a:p>
        </p:txBody>
      </p:sp>
    </p:spTree>
    <p:extLst>
      <p:ext uri="{BB962C8B-B14F-4D97-AF65-F5344CB8AC3E}">
        <p14:creationId xmlns:p14="http://schemas.microsoft.com/office/powerpoint/2010/main" val="1444454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F46331B5-C66E-4756-B591-B5EF221D62A9}" type="slidenum">
              <a:rPr lang="it-IT" altLang="it-IT"/>
              <a:pPr/>
              <a:t>‹N›</a:t>
            </a:fld>
            <a:endParaRPr lang="it-IT" altLang="it-IT"/>
          </a:p>
        </p:txBody>
      </p:sp>
    </p:spTree>
    <p:extLst>
      <p:ext uri="{BB962C8B-B14F-4D97-AF65-F5344CB8AC3E}">
        <p14:creationId xmlns:p14="http://schemas.microsoft.com/office/powerpoint/2010/main" val="2063382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85800" y="609600"/>
            <a:ext cx="7767638" cy="1138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1026" name="Rectangle 2"/>
          <p:cNvSpPr>
            <a:spLocks noGrp="1" noChangeArrowheads="1"/>
          </p:cNvSpPr>
          <p:nvPr>
            <p:ph type="body" idx="1"/>
          </p:nvPr>
        </p:nvSpPr>
        <p:spPr bwMode="auto">
          <a:xfrm>
            <a:off x="685800" y="1981200"/>
            <a:ext cx="7767638" cy="4110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
        <p:nvSpPr>
          <p:cNvPr id="1027" name="Rectangle 3"/>
          <p:cNvSpPr>
            <a:spLocks noGrp="1" noChangeArrowheads="1"/>
          </p:cNvSpPr>
          <p:nvPr>
            <p:ph type="dt"/>
          </p:nvPr>
        </p:nvSpPr>
        <p:spPr bwMode="auto">
          <a:xfrm>
            <a:off x="685800" y="6248400"/>
            <a:ext cx="19002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28" name="Rectangle 4"/>
          <p:cNvSpPr>
            <a:spLocks noGrp="1" noChangeArrowheads="1"/>
          </p:cNvSpPr>
          <p:nvPr>
            <p:ph type="ftr"/>
          </p:nvPr>
        </p:nvSpPr>
        <p:spPr bwMode="auto">
          <a:xfrm>
            <a:off x="3124200" y="6248400"/>
            <a:ext cx="28908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29" name="Rectangle 5"/>
          <p:cNvSpPr>
            <a:spLocks noGrp="1" noChangeArrowheads="1"/>
          </p:cNvSpPr>
          <p:nvPr>
            <p:ph type="sldNum"/>
          </p:nvPr>
        </p:nvSpPr>
        <p:spPr bwMode="auto">
          <a:xfrm>
            <a:off x="6553200" y="6248400"/>
            <a:ext cx="19002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fld id="{30F0AC95-8D04-4C71-81F9-D0090EC94274}"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FFFF00"/>
          </a:solidFill>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18.jpe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7.m4a"/><Relationship Id="rId1" Type="http://schemas.microsoft.com/office/2007/relationships/media" Target="../media/media17.m4a"/><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9.m4a"/><Relationship Id="rId1" Type="http://schemas.microsoft.com/office/2007/relationships/media" Target="../media/media19.m4a"/><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image" Target="../media/image21.png"/><Relationship Id="rId4" Type="http://schemas.openxmlformats.org/officeDocument/2006/relationships/notesSlide" Target="../notesSlides/notesSlide1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3.m4a"/><Relationship Id="rId1" Type="http://schemas.microsoft.com/office/2007/relationships/media" Target="../media/media23.m4a"/><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notesSlide" Target="../notesSlides/notesSlide1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notesSlide" Target="../notesSlides/notesSlide1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png"/><Relationship Id="rId5" Type="http://schemas.openxmlformats.org/officeDocument/2006/relationships/image" Target="../media/image23.png"/><Relationship Id="rId4" Type="http://schemas.openxmlformats.org/officeDocument/2006/relationships/notesSlide" Target="../notesSlides/notesSlide15.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notesSlide" Target="../notesSlides/notesSlide1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6.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3.png"/><Relationship Id="rId4" Type="http://schemas.openxmlformats.org/officeDocument/2006/relationships/image" Target="../media/image26.jp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3.png"/><Relationship Id="rId4" Type="http://schemas.openxmlformats.org/officeDocument/2006/relationships/image" Target="../media/image26.jp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3.png"/><Relationship Id="rId5" Type="http://schemas.openxmlformats.org/officeDocument/2006/relationships/image" Target="../media/image27.png"/><Relationship Id="rId4" Type="http://schemas.openxmlformats.org/officeDocument/2006/relationships/notesSlide" Target="../notesSlides/notesSlide2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3.png"/><Relationship Id="rId4" Type="http://schemas.openxmlformats.org/officeDocument/2006/relationships/notesSlide" Target="../notesSlides/notesSlide23.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3.png"/><Relationship Id="rId5" Type="http://schemas.openxmlformats.org/officeDocument/2006/relationships/image" Target="../media/image28.png"/><Relationship Id="rId4" Type="http://schemas.openxmlformats.org/officeDocument/2006/relationships/notesSlide" Target="../notesSlides/notesSlide2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3.png"/><Relationship Id="rId4" Type="http://schemas.openxmlformats.org/officeDocument/2006/relationships/notesSlide" Target="../notesSlides/notesSlide25.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3.png"/><Relationship Id="rId4" Type="http://schemas.openxmlformats.org/officeDocument/2006/relationships/notesSlide" Target="../notesSlides/notesSlide26.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3.png"/><Relationship Id="rId4" Type="http://schemas.openxmlformats.org/officeDocument/2006/relationships/notesSlide" Target="../notesSlides/notesSlide2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3.png"/><Relationship Id="rId5" Type="http://schemas.openxmlformats.org/officeDocument/2006/relationships/image" Target="../media/image29.png"/><Relationship Id="rId4" Type="http://schemas.openxmlformats.org/officeDocument/2006/relationships/notesSlide" Target="../notesSlides/notesSlide28.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3.png"/><Relationship Id="rId4" Type="http://schemas.openxmlformats.org/officeDocument/2006/relationships/notesSlide" Target="../notesSlides/notesSlide29.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6.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Titolo 1">
            <a:extLst>
              <a:ext uri="{FF2B5EF4-FFF2-40B4-BE49-F238E27FC236}">
                <a16:creationId xmlns:a16="http://schemas.microsoft.com/office/drawing/2014/main" id="{9F7309DE-51BA-4B7A-A4DD-0A4D42BE368D}"/>
              </a:ext>
            </a:extLst>
          </p:cNvPr>
          <p:cNvSpPr>
            <a:spLocks noGrp="1"/>
          </p:cNvSpPr>
          <p:nvPr>
            <p:ph type="ctrTitle"/>
          </p:nvPr>
        </p:nvSpPr>
        <p:spPr>
          <a:xfrm>
            <a:off x="0" y="1122363"/>
            <a:ext cx="9144000" cy="2387600"/>
          </a:xfrm>
        </p:spPr>
        <p:txBody>
          <a:bodyPr/>
          <a:lstStyle/>
          <a:p>
            <a:r>
              <a:rPr lang="it-IT" sz="4000" b="1" dirty="0">
                <a:solidFill>
                  <a:schemeClr val="tx1"/>
                </a:solidFill>
                <a:latin typeface="Gurmukhi MN" panose="02020600050405020304" pitchFamily="18" charset="0"/>
                <a:cs typeface="Gurmukhi MN" panose="02020600050405020304" pitchFamily="18" charset="0"/>
              </a:rPr>
              <a:t>SISTEMA  URINARIO</a:t>
            </a:r>
            <a:br>
              <a:rPr lang="it-IT" sz="4000" b="1" dirty="0">
                <a:solidFill>
                  <a:schemeClr val="tx1"/>
                </a:solidFill>
                <a:latin typeface="Gurmukhi MN" panose="02020600050405020304" pitchFamily="18" charset="0"/>
                <a:cs typeface="Gurmukhi MN" panose="02020600050405020304" pitchFamily="18" charset="0"/>
              </a:rPr>
            </a:br>
            <a:r>
              <a:rPr lang="it-IT" sz="4000" b="1" dirty="0">
                <a:solidFill>
                  <a:schemeClr val="tx1"/>
                </a:solidFill>
                <a:latin typeface="Gurmukhi MN" panose="02020600050405020304" pitchFamily="18" charset="0"/>
                <a:cs typeface="Gurmukhi MN" panose="02020600050405020304" pitchFamily="18" charset="0"/>
              </a:rPr>
              <a:t>Sistema Uropoietico e Sistema Urinifero (Vie Urinarie)</a:t>
            </a:r>
          </a:p>
        </p:txBody>
      </p:sp>
      <p:pic>
        <p:nvPicPr>
          <p:cNvPr id="4" name="Segnaposto contenuto 3" descr="2601.gif">
            <a:extLst>
              <a:ext uri="{FF2B5EF4-FFF2-40B4-BE49-F238E27FC236}">
                <a16:creationId xmlns:a16="http://schemas.microsoft.com/office/drawing/2014/main" id="{9266F6BD-4A91-4A50-8C18-F148631F1E74}"/>
              </a:ext>
            </a:extLst>
          </p:cNvPr>
          <p:cNvPicPr>
            <a:picLocks noGrp="1" noChangeAspect="1"/>
          </p:cNvPicPr>
          <p:nvPr>
            <p:ph/>
          </p:nvPr>
        </p:nvPicPr>
        <p:blipFill rotWithShape="1">
          <a:blip r:embed="rId4">
            <a:extLst>
              <a:ext uri="{28A0092B-C50C-407E-A947-70E740481C1C}">
                <a14:useLocalDpi xmlns:a14="http://schemas.microsoft.com/office/drawing/2010/main" val="0"/>
              </a:ext>
            </a:extLst>
          </a:blip>
          <a:srcRect l="5317" t="8953" r="50130" b="53670"/>
          <a:stretch/>
        </p:blipFill>
        <p:spPr>
          <a:xfrm>
            <a:off x="2979317" y="3602038"/>
            <a:ext cx="2914861" cy="3067322"/>
          </a:xfrm>
        </p:spPr>
      </p:pic>
      <p:pic>
        <p:nvPicPr>
          <p:cNvPr id="3" name="Audio 2">
            <a:hlinkClick r:id="" action="ppaction://media"/>
            <a:extLst>
              <a:ext uri="{FF2B5EF4-FFF2-40B4-BE49-F238E27FC236}">
                <a16:creationId xmlns:a16="http://schemas.microsoft.com/office/drawing/2014/main" id="{5C1067DB-6C27-2D4A-8699-A5F437255E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006506048"/>
      </p:ext>
    </p:extLst>
  </p:cSld>
  <p:clrMapOvr>
    <a:masterClrMapping/>
  </p:clrMapOvr>
  <mc:AlternateContent xmlns:mc="http://schemas.openxmlformats.org/markup-compatibility/2006">
    <mc:Choice xmlns:p14="http://schemas.microsoft.com/office/powerpoint/2010/main" Requires="p14">
      <p:transition spd="slow" p14:dur="2000" advTm="21204"/>
    </mc:Choice>
    <mc:Fallback>
      <p:transition spd="slow" advTm="21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ChangeArrowheads="1"/>
          </p:cNvSpPr>
          <p:nvPr>
            <p:ph type="title"/>
          </p:nvPr>
        </p:nvSpPr>
        <p:spPr>
          <a:xfrm>
            <a:off x="0" y="-30732"/>
            <a:ext cx="9144000" cy="10683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URETERE: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LOCALIZZAZIONE TOPOGRAFICA</a:t>
            </a:r>
          </a:p>
        </p:txBody>
      </p:sp>
      <p:pic>
        <p:nvPicPr>
          <p:cNvPr id="2457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2040" y="1196752"/>
            <a:ext cx="3525838" cy="5791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2">
            <a:extLst>
              <a:ext uri="{FF2B5EF4-FFF2-40B4-BE49-F238E27FC236}">
                <a16:creationId xmlns:a16="http://schemas.microsoft.com/office/drawing/2014/main" id="{5482D6CF-7B79-194B-B192-16C027AD90D9}"/>
              </a:ext>
            </a:extLst>
          </p:cNvPr>
          <p:cNvPicPr>
            <a:picLocks noChangeAspect="1" noChangeArrowheads="1"/>
          </p:cNvPicPr>
          <p:nvPr/>
        </p:nvPicPr>
        <p:blipFill>
          <a:blip r:embed="rId6">
            <a:lum bright="-18000" contrast="24000"/>
            <a:extLst>
              <a:ext uri="{28A0092B-C50C-407E-A947-70E740481C1C}">
                <a14:useLocalDpi xmlns:a14="http://schemas.microsoft.com/office/drawing/2010/main" val="0"/>
              </a:ext>
            </a:extLst>
          </a:blip>
          <a:srcRect/>
          <a:stretch>
            <a:fillRect/>
          </a:stretch>
        </p:blipFill>
        <p:spPr bwMode="auto">
          <a:xfrm>
            <a:off x="-324544" y="1066800"/>
            <a:ext cx="6019800" cy="5472112"/>
          </a:xfrm>
          <a:prstGeom prst="rect">
            <a:avLst/>
          </a:prstGeom>
          <a:noFill/>
          <a:ln>
            <a:noFill/>
          </a:ln>
          <a:effectLst/>
          <a:extLst>
            <a:ext uri="{909E8E84-426E-40DD-AFC4-6F175D3DCCD1}">
              <a14:hiddenFill xmlns:a14="http://schemas.microsoft.com/office/drawing/2010/main">
                <a:blipFill dpi="0" rotWithShape="0">
                  <a:blip>
                    <a:lum bright="-18000" contrast="24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83AA2E2A-B755-544F-B3F5-614FD80A6CA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cSld>
  <p:clrMapOvr>
    <a:masterClrMapping/>
  </p:clrMapOvr>
  <p:transition spd="med" advTm="23678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6C83597-9E55-014B-ADAF-E4ECB0CF4853}"/>
              </a:ext>
            </a:extLst>
          </p:cNvPr>
          <p:cNvSpPr>
            <a:spLocks noGrp="1"/>
          </p:cNvSpPr>
          <p:nvPr>
            <p:ph type="title"/>
          </p:nvPr>
        </p:nvSpPr>
        <p:spPr>
          <a:xfrm>
            <a:off x="-9311" y="-171400"/>
            <a:ext cx="9144000" cy="1138238"/>
          </a:xfrm>
        </p:spPr>
        <p:txBody>
          <a:bodyPr/>
          <a:lstStyle/>
          <a:p>
            <a:r>
              <a:rPr lang="it-IT" sz="3200" b="1" dirty="0">
                <a:solidFill>
                  <a:schemeClr val="tx1"/>
                </a:solidFill>
                <a:latin typeface="Gurmukhi MN" panose="02020600050405020304" pitchFamily="18" charset="0"/>
                <a:cs typeface="Gurmukhi MN" panose="02020600050405020304" pitchFamily="18" charset="0"/>
              </a:rPr>
              <a:t>URETERE: RAPPORTI PRINCIPALI</a:t>
            </a:r>
          </a:p>
        </p:txBody>
      </p:sp>
      <p:sp>
        <p:nvSpPr>
          <p:cNvPr id="3" name="Segnaposto contenuto 2">
            <a:extLst>
              <a:ext uri="{FF2B5EF4-FFF2-40B4-BE49-F238E27FC236}">
                <a16:creationId xmlns:a16="http://schemas.microsoft.com/office/drawing/2014/main" id="{9FBD62A3-4383-1249-BC1B-5EED7F2A8285}"/>
              </a:ext>
            </a:extLst>
          </p:cNvPr>
          <p:cNvSpPr>
            <a:spLocks noGrp="1"/>
          </p:cNvSpPr>
          <p:nvPr>
            <p:ph idx="1"/>
          </p:nvPr>
        </p:nvSpPr>
        <p:spPr>
          <a:xfrm>
            <a:off x="530241" y="836712"/>
            <a:ext cx="8064896" cy="5661248"/>
          </a:xfrm>
        </p:spPr>
        <p:txBody>
          <a:bodyPr/>
          <a:lstStyle/>
          <a:p>
            <a:r>
              <a:rPr lang="it-IT" sz="2600" dirty="0">
                <a:solidFill>
                  <a:schemeClr val="tx1"/>
                </a:solidFill>
                <a:latin typeface="Chalkboard SE" panose="03050602040202020205" pitchFamily="66" charset="77"/>
              </a:rPr>
              <a:t>Nella Porzione ADDOMINALE:</a:t>
            </a:r>
          </a:p>
          <a:p>
            <a:r>
              <a:rPr lang="it-IT" sz="2600" dirty="0">
                <a:solidFill>
                  <a:schemeClr val="tx1"/>
                </a:solidFill>
                <a:latin typeface="Chalkboard SE" panose="03050602040202020205" pitchFamily="66" charset="77"/>
              </a:rPr>
              <a:t>ANTERIORMENTE: tramite il Peritoneo con le ANSE dell’ Intestino Tenue Mesenteriale (a DESTRA anche col Duodeno), con i VASI GONADICI.</a:t>
            </a:r>
          </a:p>
          <a:p>
            <a:r>
              <a:rPr lang="it-IT" sz="2600" dirty="0">
                <a:solidFill>
                  <a:schemeClr val="tx1"/>
                </a:solidFill>
                <a:latin typeface="Chalkboard SE" panose="03050602040202020205" pitchFamily="66" charset="77"/>
              </a:rPr>
              <a:t>POSTERIORMENTE l’ Uretere si rapporta con il Muscolo Grande Psoas della Parete Addominale Posteriore.</a:t>
            </a:r>
          </a:p>
          <a:p>
            <a:endParaRPr lang="it-IT" sz="2600" dirty="0">
              <a:solidFill>
                <a:schemeClr val="tx1"/>
              </a:solidFill>
              <a:latin typeface="Chalkboard SE" panose="03050602040202020205" pitchFamily="66" charset="77"/>
            </a:endParaRPr>
          </a:p>
          <a:p>
            <a:r>
              <a:rPr lang="it-IT" sz="2600" dirty="0">
                <a:solidFill>
                  <a:schemeClr val="tx1"/>
                </a:solidFill>
                <a:latin typeface="Chalkboard SE" panose="03050602040202020205" pitchFamily="66" charset="77"/>
              </a:rPr>
              <a:t>Nella Porzione PELVICA:</a:t>
            </a:r>
          </a:p>
          <a:p>
            <a:r>
              <a:rPr lang="it-IT" sz="2600" dirty="0">
                <a:solidFill>
                  <a:schemeClr val="tx1"/>
                </a:solidFill>
                <a:latin typeface="Chalkboard SE" panose="03050602040202020205" pitchFamily="66" charset="77"/>
              </a:rPr>
              <a:t>Nel MASCHIO è «scavalcato» dal Dotto Deferente</a:t>
            </a:r>
          </a:p>
          <a:p>
            <a:r>
              <a:rPr lang="it-IT" sz="2600" dirty="0">
                <a:solidFill>
                  <a:schemeClr val="tx1"/>
                </a:solidFill>
                <a:latin typeface="Chalkboard SE" panose="03050602040202020205" pitchFamily="66" charset="77"/>
              </a:rPr>
              <a:t>Nella FEMMINA contribuisce a delimitare la Fossa Ovarica e si rapporta con l’ Arteria Uterina</a:t>
            </a:r>
          </a:p>
          <a:p>
            <a:endParaRPr lang="it-IT" sz="2800" dirty="0">
              <a:solidFill>
                <a:schemeClr val="tx1"/>
              </a:solidFill>
              <a:latin typeface="Chalkboard SE" panose="03050602040202020205" pitchFamily="66" charset="77"/>
            </a:endParaRPr>
          </a:p>
        </p:txBody>
      </p:sp>
      <p:pic>
        <p:nvPicPr>
          <p:cNvPr id="4" name="Audio 3">
            <a:hlinkClick r:id="" action="ppaction://media"/>
            <a:extLst>
              <a:ext uri="{FF2B5EF4-FFF2-40B4-BE49-F238E27FC236}">
                <a16:creationId xmlns:a16="http://schemas.microsoft.com/office/drawing/2014/main" id="{6BAB312B-C98C-9F43-A738-2C5C134B826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406050582"/>
      </p:ext>
    </p:extLst>
  </p:cSld>
  <p:clrMapOvr>
    <a:masterClrMapping/>
  </p:clrMapOvr>
  <mc:AlternateContent xmlns:mc="http://schemas.openxmlformats.org/markup-compatibility/2006">
    <mc:Choice xmlns:p14="http://schemas.microsoft.com/office/powerpoint/2010/main" Requires="p14">
      <p:transition spd="slow" p14:dur="2000" advTm="7467"/>
    </mc:Choice>
    <mc:Fallback>
      <p:transition spd="slow" advTm="7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Grp="1" noChangeArrowheads="1"/>
          </p:cNvSpPr>
          <p:nvPr>
            <p:ph type="title"/>
          </p:nvPr>
        </p:nvSpPr>
        <p:spPr>
          <a:xfrm>
            <a:off x="685007" y="0"/>
            <a:ext cx="7770812" cy="9493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FEMMINA: VISCERI PELVICI</a:t>
            </a:r>
          </a:p>
        </p:txBody>
      </p:sp>
      <p:pic>
        <p:nvPicPr>
          <p:cNvPr id="28674" name="Picture 2"/>
          <p:cNvPicPr>
            <a:picLocks noChangeAspect="1" noChangeArrowheads="1"/>
          </p:cNvPicPr>
          <p:nvPr/>
        </p:nvPicPr>
        <p:blipFill>
          <a:blip r:embed="rId5">
            <a:lum bright="-18000" contrast="12000"/>
            <a:extLst>
              <a:ext uri="{28A0092B-C50C-407E-A947-70E740481C1C}">
                <a14:useLocalDpi xmlns:a14="http://schemas.microsoft.com/office/drawing/2010/main" val="0"/>
              </a:ext>
            </a:extLst>
          </a:blip>
          <a:srcRect t="7559"/>
          <a:stretch>
            <a:fillRect/>
          </a:stretch>
        </p:blipFill>
        <p:spPr bwMode="auto">
          <a:xfrm>
            <a:off x="0" y="1557338"/>
            <a:ext cx="4570413" cy="5300662"/>
          </a:xfrm>
          <a:prstGeom prst="rect">
            <a:avLst/>
          </a:prstGeom>
          <a:noFill/>
          <a:ln>
            <a:noFill/>
          </a:ln>
          <a:effectLst/>
          <a:extLst>
            <a:ext uri="{909E8E84-426E-40DD-AFC4-6F175D3DCCD1}">
              <a14:hiddenFill xmlns:a14="http://schemas.microsoft.com/office/drawing/2010/main">
                <a:blipFill dpi="0" rotWithShape="0">
                  <a:blip>
                    <a:lum bright="-18000" contrast="12000"/>
                  </a:blip>
                  <a:srcRect t="755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675" name="Picture 3"/>
          <p:cNvPicPr>
            <a:picLocks noChangeAspect="1" noChangeArrowheads="1"/>
          </p:cNvPicPr>
          <p:nvPr/>
        </p:nvPicPr>
        <p:blipFill>
          <a:blip r:embed="rId6">
            <a:lum bright="-18000" contrast="6000"/>
            <a:extLst>
              <a:ext uri="{28A0092B-C50C-407E-A947-70E740481C1C}">
                <a14:useLocalDpi xmlns:a14="http://schemas.microsoft.com/office/drawing/2010/main" val="0"/>
              </a:ext>
            </a:extLst>
          </a:blip>
          <a:srcRect t="7344"/>
          <a:stretch>
            <a:fillRect/>
          </a:stretch>
        </p:blipFill>
        <p:spPr bwMode="auto">
          <a:xfrm>
            <a:off x="4645025" y="1412875"/>
            <a:ext cx="4498975" cy="5445125"/>
          </a:xfrm>
          <a:prstGeom prst="rect">
            <a:avLst/>
          </a:prstGeom>
          <a:noFill/>
          <a:ln>
            <a:noFill/>
          </a:ln>
          <a:effectLst/>
          <a:extLst>
            <a:ext uri="{909E8E84-426E-40DD-AFC4-6F175D3DCCD1}">
              <a14:hiddenFill xmlns:a14="http://schemas.microsoft.com/office/drawing/2010/main">
                <a:blipFill dpi="0" rotWithShape="0">
                  <a:blip>
                    <a:lum bright="-18000" contrast="6000"/>
                  </a:blip>
                  <a:srcRect t="734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7687A300-9CD1-C24B-81CA-BEB957818AE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cSld>
  <p:clrMapOvr>
    <a:masterClrMapping/>
  </p:clrMapOvr>
  <p:transition spd="med" advTm="3803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Grp="1" noChangeArrowheads="1"/>
          </p:cNvSpPr>
          <p:nvPr>
            <p:ph type="title"/>
          </p:nvPr>
        </p:nvSpPr>
        <p:spPr>
          <a:xfrm>
            <a:off x="748506" y="188640"/>
            <a:ext cx="7770813" cy="804863"/>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MASCHIO: VISCERI PELVICI</a:t>
            </a:r>
          </a:p>
        </p:txBody>
      </p:sp>
      <p:pic>
        <p:nvPicPr>
          <p:cNvPr id="29698" name="Picture 2"/>
          <p:cNvPicPr>
            <a:picLocks noChangeAspect="1" noChangeArrowheads="1"/>
          </p:cNvPicPr>
          <p:nvPr/>
        </p:nvPicPr>
        <p:blipFill>
          <a:blip r:embed="rId5">
            <a:lum bright="-18000" contrast="12000"/>
            <a:extLst>
              <a:ext uri="{28A0092B-C50C-407E-A947-70E740481C1C}">
                <a14:useLocalDpi xmlns:a14="http://schemas.microsoft.com/office/drawing/2010/main" val="0"/>
              </a:ext>
            </a:extLst>
          </a:blip>
          <a:srcRect t="8145"/>
          <a:stretch>
            <a:fillRect/>
          </a:stretch>
        </p:blipFill>
        <p:spPr bwMode="auto">
          <a:xfrm>
            <a:off x="122238" y="1484313"/>
            <a:ext cx="4511675" cy="5373687"/>
          </a:xfrm>
          <a:prstGeom prst="rect">
            <a:avLst/>
          </a:prstGeom>
          <a:noFill/>
          <a:ln>
            <a:noFill/>
          </a:ln>
          <a:effectLst/>
          <a:extLst>
            <a:ext uri="{909E8E84-426E-40DD-AFC4-6F175D3DCCD1}">
              <a14:hiddenFill xmlns:a14="http://schemas.microsoft.com/office/drawing/2010/main">
                <a:blipFill dpi="0" rotWithShape="0">
                  <a:blip>
                    <a:lum bright="-18000" contrast="12000"/>
                  </a:blip>
                  <a:srcRect t="814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699" name="Picture 3"/>
          <p:cNvPicPr>
            <a:picLocks noChangeAspect="1" noChangeArrowheads="1"/>
          </p:cNvPicPr>
          <p:nvPr/>
        </p:nvPicPr>
        <p:blipFill>
          <a:blip r:embed="rId6">
            <a:lum bright="-18000" contrast="12000"/>
            <a:extLst>
              <a:ext uri="{28A0092B-C50C-407E-A947-70E740481C1C}">
                <a14:useLocalDpi xmlns:a14="http://schemas.microsoft.com/office/drawing/2010/main" val="0"/>
              </a:ext>
            </a:extLst>
          </a:blip>
          <a:srcRect t="6767"/>
          <a:stretch>
            <a:fillRect/>
          </a:stretch>
        </p:blipFill>
        <p:spPr bwMode="auto">
          <a:xfrm>
            <a:off x="4794250" y="1557338"/>
            <a:ext cx="4349750" cy="5300662"/>
          </a:xfrm>
          <a:prstGeom prst="rect">
            <a:avLst/>
          </a:prstGeom>
          <a:noFill/>
          <a:ln>
            <a:noFill/>
          </a:ln>
          <a:effectLst/>
          <a:extLst>
            <a:ext uri="{909E8E84-426E-40DD-AFC4-6F175D3DCCD1}">
              <a14:hiddenFill xmlns:a14="http://schemas.microsoft.com/office/drawing/2010/main">
                <a:blipFill dpi="0" rotWithShape="0">
                  <a:blip>
                    <a:lum bright="-18000" contrast="12000"/>
                  </a:blip>
                  <a:srcRect t="6767"/>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2CC198EE-1A15-DC41-939E-C7C13B78496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cSld>
  <p:clrMapOvr>
    <a:masterClrMapping/>
  </p:clrMapOvr>
  <p:transition spd="med" advTm="3654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image.jpeg" descr="image.jpeg"/>
          <p:cNvPicPr>
            <a:picLocks noChangeAspect="1"/>
          </p:cNvPicPr>
          <p:nvPr/>
        </p:nvPicPr>
        <p:blipFill>
          <a:blip r:embed="rId4">
            <a:extLst/>
          </a:blip>
          <a:stretch>
            <a:fillRect/>
          </a:stretch>
        </p:blipFill>
        <p:spPr>
          <a:xfrm>
            <a:off x="4488809" y="3120100"/>
            <a:ext cx="4548452" cy="3621268"/>
          </a:xfrm>
          <a:prstGeom prst="rect">
            <a:avLst/>
          </a:prstGeom>
          <a:ln w="12700">
            <a:miter lim="400000"/>
          </a:ln>
        </p:spPr>
      </p:pic>
      <p:pic>
        <p:nvPicPr>
          <p:cNvPr id="123" name="image.jpeg" descr="image.jpeg"/>
          <p:cNvPicPr>
            <a:picLocks noChangeAspect="1"/>
          </p:cNvPicPr>
          <p:nvPr/>
        </p:nvPicPr>
        <p:blipFill>
          <a:blip r:embed="rId5">
            <a:extLst/>
          </a:blip>
          <a:stretch>
            <a:fillRect/>
          </a:stretch>
        </p:blipFill>
        <p:spPr>
          <a:xfrm>
            <a:off x="67" y="0"/>
            <a:ext cx="4488742" cy="3573016"/>
          </a:xfrm>
          <a:prstGeom prst="rect">
            <a:avLst/>
          </a:prstGeom>
          <a:ln w="12700">
            <a:miter lim="400000"/>
          </a:ln>
        </p:spPr>
      </p:pic>
      <p:pic>
        <p:nvPicPr>
          <p:cNvPr id="2" name="Audio 1">
            <a:hlinkClick r:id="" action="ppaction://media"/>
            <a:extLst>
              <a:ext uri="{FF2B5EF4-FFF2-40B4-BE49-F238E27FC236}">
                <a16:creationId xmlns:a16="http://schemas.microsoft.com/office/drawing/2014/main" id="{A0750038-ACA2-E040-A644-3FCD76229BA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636708495"/>
      </p:ext>
    </p:extLst>
  </p:cSld>
  <p:clrMapOvr>
    <a:masterClrMapping/>
  </p:clrMapOvr>
  <p:transition spd="med" advTm="3297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SCHEMA STRUTTURALE  DELL’ URETERE"/>
          <p:cNvSpPr txBox="1">
            <a:spLocks noGrp="1"/>
          </p:cNvSpPr>
          <p:nvPr>
            <p:ph type="ctrTitle"/>
          </p:nvPr>
        </p:nvSpPr>
        <p:spPr>
          <a:xfrm>
            <a:off x="133244" y="32031"/>
            <a:ext cx="8884096" cy="660665"/>
          </a:xfrm>
          <a:prstGeom prst="rect">
            <a:avLst/>
          </a:prstGeom>
        </p:spPr>
        <p:txBody>
          <a:bodyPr/>
          <a:lstStyle/>
          <a:p>
            <a:pPr defTabSz="413321">
              <a:tabLst>
                <a:tab pos="406400" algn="l"/>
                <a:tab pos="812800" algn="l"/>
                <a:tab pos="1231900" algn="l"/>
                <a:tab pos="1638300" algn="l"/>
                <a:tab pos="2044700" algn="l"/>
                <a:tab pos="2476500" algn="l"/>
                <a:tab pos="2882900" algn="l"/>
                <a:tab pos="3289300" algn="l"/>
                <a:tab pos="3708400" algn="l"/>
                <a:tab pos="4114800" algn="l"/>
                <a:tab pos="4533900" algn="l"/>
                <a:tab pos="4953000" algn="l"/>
                <a:tab pos="5359400" algn="l"/>
                <a:tab pos="5778500" algn="l"/>
                <a:tab pos="6184900" algn="l"/>
                <a:tab pos="6591300" algn="l"/>
                <a:tab pos="7010400" algn="l"/>
                <a:tab pos="7429500" algn="l"/>
                <a:tab pos="7848600" algn="l"/>
                <a:tab pos="8255000" algn="l"/>
              </a:tabLst>
              <a:defRPr sz="2944">
                <a:latin typeface="Arial Black"/>
                <a:ea typeface="Arial Black"/>
                <a:cs typeface="Arial Black"/>
                <a:sym typeface="Arial Black"/>
              </a:defRPr>
            </a:pPr>
            <a:r>
              <a:rPr sz="3200" b="1" dirty="0">
                <a:solidFill>
                  <a:schemeClr val="tx1"/>
                </a:solidFill>
                <a:latin typeface="Gurmukhi MN" panose="02020600050405020304" pitchFamily="18" charset="0"/>
                <a:cs typeface="Gurmukhi MN" panose="02020600050405020304" pitchFamily="18" charset="0"/>
              </a:rPr>
              <a:t>STRUTTURA</a:t>
            </a:r>
            <a:r>
              <a:rPr lang="it-IT" sz="3200" b="1" dirty="0">
                <a:solidFill>
                  <a:schemeClr val="tx1"/>
                </a:solidFill>
                <a:latin typeface="Gurmukhi MN" panose="02020600050405020304" pitchFamily="18" charset="0"/>
                <a:cs typeface="Gurmukhi MN" panose="02020600050405020304" pitchFamily="18" charset="0"/>
              </a:rPr>
              <a:t>  </a:t>
            </a:r>
            <a:r>
              <a:rPr sz="3200" b="1" dirty="0">
                <a:solidFill>
                  <a:schemeClr val="tx1"/>
                </a:solidFill>
                <a:latin typeface="Gurmukhi MN" panose="02020600050405020304" pitchFamily="18" charset="0"/>
                <a:cs typeface="Gurmukhi MN" panose="02020600050405020304" pitchFamily="18" charset="0"/>
              </a:rPr>
              <a:t>DELL’ </a:t>
            </a:r>
            <a:r>
              <a:rPr lang="it-IT" sz="3200" b="1" dirty="0">
                <a:solidFill>
                  <a:schemeClr val="tx1"/>
                </a:solidFill>
                <a:latin typeface="Gurmukhi MN" panose="02020600050405020304" pitchFamily="18" charset="0"/>
                <a:cs typeface="Gurmukhi MN" panose="02020600050405020304" pitchFamily="18" charset="0"/>
              </a:rPr>
              <a:t> </a:t>
            </a:r>
            <a:r>
              <a:rPr sz="3200" b="1" dirty="0">
                <a:solidFill>
                  <a:schemeClr val="tx1"/>
                </a:solidFill>
                <a:latin typeface="Gurmukhi MN" panose="02020600050405020304" pitchFamily="18" charset="0"/>
                <a:cs typeface="Gurmukhi MN" panose="02020600050405020304" pitchFamily="18" charset="0"/>
              </a:rPr>
              <a:t>URETERE</a:t>
            </a:r>
          </a:p>
        </p:txBody>
      </p:sp>
      <p:pic>
        <p:nvPicPr>
          <p:cNvPr id="118" name="image.jpeg" descr="image.jpeg"/>
          <p:cNvPicPr>
            <a:picLocks noChangeAspect="1"/>
          </p:cNvPicPr>
          <p:nvPr/>
        </p:nvPicPr>
        <p:blipFill rotWithShape="1">
          <a:blip r:embed="rId4">
            <a:extLst/>
          </a:blip>
          <a:srcRect r="77062"/>
          <a:stretch/>
        </p:blipFill>
        <p:spPr>
          <a:xfrm>
            <a:off x="133244" y="692697"/>
            <a:ext cx="1184674" cy="2376264"/>
          </a:xfrm>
          <a:prstGeom prst="rect">
            <a:avLst/>
          </a:prstGeom>
          <a:ln w="12700">
            <a:miter lim="400000"/>
          </a:ln>
        </p:spPr>
      </p:pic>
      <p:pic>
        <p:nvPicPr>
          <p:cNvPr id="4" name="image.jpeg" descr="image.jpeg">
            <a:extLst>
              <a:ext uri="{FF2B5EF4-FFF2-40B4-BE49-F238E27FC236}">
                <a16:creationId xmlns:a16="http://schemas.microsoft.com/office/drawing/2014/main" id="{FA71E0BC-FA0B-2A49-98D7-28FEBC760D36}"/>
              </a:ext>
            </a:extLst>
          </p:cNvPr>
          <p:cNvPicPr>
            <a:picLocks noChangeAspect="1"/>
          </p:cNvPicPr>
          <p:nvPr/>
        </p:nvPicPr>
        <p:blipFill rotWithShape="1">
          <a:blip r:embed="rId4">
            <a:extLst/>
          </a:blip>
          <a:srcRect l="43454"/>
          <a:stretch/>
        </p:blipFill>
        <p:spPr>
          <a:xfrm>
            <a:off x="1317918" y="692696"/>
            <a:ext cx="7458361" cy="6068599"/>
          </a:xfrm>
          <a:prstGeom prst="rect">
            <a:avLst/>
          </a:prstGeom>
          <a:ln w="12700">
            <a:miter lim="400000"/>
          </a:ln>
        </p:spPr>
      </p:pic>
      <p:pic>
        <p:nvPicPr>
          <p:cNvPr id="2" name="Audio 1">
            <a:hlinkClick r:id="" action="ppaction://media"/>
            <a:extLst>
              <a:ext uri="{FF2B5EF4-FFF2-40B4-BE49-F238E27FC236}">
                <a16:creationId xmlns:a16="http://schemas.microsoft.com/office/drawing/2014/main" id="{6C2CC50D-B686-8541-9F57-333FF4529A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990912291"/>
      </p:ext>
    </p:extLst>
  </p:cSld>
  <p:clrMapOvr>
    <a:masterClrMapping/>
  </p:clrMapOvr>
  <mc:AlternateContent xmlns:mc="http://schemas.openxmlformats.org/markup-compatibility/2006">
    <mc:Choice xmlns:p14="http://schemas.microsoft.com/office/powerpoint/2010/main" Requires="p14">
      <p:transition spd="slow" p14:dur="2000" advTm="206813"/>
    </mc:Choice>
    <mc:Fallback>
      <p:transition spd="slow" advTm="206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B4D02A9-0DBD-D54D-A60B-FD3CD329E080}"/>
              </a:ext>
            </a:extLst>
          </p:cNvPr>
          <p:cNvSpPr>
            <a:spLocks noGrp="1"/>
          </p:cNvSpPr>
          <p:nvPr>
            <p:ph type="title"/>
          </p:nvPr>
        </p:nvSpPr>
        <p:spPr>
          <a:xfrm>
            <a:off x="0" y="8351"/>
            <a:ext cx="9144000" cy="1138238"/>
          </a:xfrm>
        </p:spPr>
        <p:txBody>
          <a:bodyPr/>
          <a:lstStyle/>
          <a:p>
            <a:r>
              <a:rPr lang="it-IT" sz="3200" b="1" dirty="0">
                <a:solidFill>
                  <a:schemeClr val="tx1"/>
                </a:solidFill>
                <a:latin typeface="Gurmukhi MN" panose="02020600050405020304" pitchFamily="18" charset="0"/>
                <a:cs typeface="Gurmukhi MN" panose="02020600050405020304" pitchFamily="18" charset="0"/>
              </a:rPr>
              <a:t>STRUTTURA  DELL’ URETERE</a:t>
            </a:r>
          </a:p>
        </p:txBody>
      </p:sp>
      <p:sp>
        <p:nvSpPr>
          <p:cNvPr id="3" name="Segnaposto contenuto 2">
            <a:extLst>
              <a:ext uri="{FF2B5EF4-FFF2-40B4-BE49-F238E27FC236}">
                <a16:creationId xmlns:a16="http://schemas.microsoft.com/office/drawing/2014/main" id="{EDF47BEC-6971-BD40-8A75-537456CE3CE8}"/>
              </a:ext>
            </a:extLst>
          </p:cNvPr>
          <p:cNvSpPr>
            <a:spLocks noGrp="1"/>
          </p:cNvSpPr>
          <p:nvPr>
            <p:ph idx="1"/>
          </p:nvPr>
        </p:nvSpPr>
        <p:spPr>
          <a:xfrm>
            <a:off x="107504" y="1146589"/>
            <a:ext cx="9036496" cy="5711411"/>
          </a:xfrm>
        </p:spPr>
        <p:txBody>
          <a:bodyPr/>
          <a:lstStyle/>
          <a:p>
            <a:r>
              <a:rPr lang="it-IT" sz="3000" dirty="0">
                <a:solidFill>
                  <a:schemeClr val="tx1"/>
                </a:solidFill>
                <a:latin typeface="Copperplate Gothic Bold" panose="020E0705020206020404" pitchFamily="34" charset="77"/>
              </a:rPr>
              <a:t>TONACA MUCOSA, con EPITELIO di TRANSIZIONE (</a:t>
            </a:r>
            <a:r>
              <a:rPr lang="it-IT" sz="3000" dirty="0" err="1">
                <a:solidFill>
                  <a:schemeClr val="tx1"/>
                </a:solidFill>
                <a:latin typeface="Copperplate Gothic Bold" panose="020E0705020206020404" pitchFamily="34" charset="77"/>
              </a:rPr>
              <a:t>Urotelio</a:t>
            </a:r>
            <a:r>
              <a:rPr lang="it-IT" sz="3000" dirty="0">
                <a:solidFill>
                  <a:schemeClr val="tx1"/>
                </a:solidFill>
                <a:latin typeface="Copperplate Gothic Bold" panose="020E0705020206020404" pitchFamily="34" charset="77"/>
              </a:rPr>
              <a:t>) con Lamina Propria di Tessuto Connettivo Fibrillare</a:t>
            </a:r>
          </a:p>
          <a:p>
            <a:r>
              <a:rPr lang="it-IT" sz="3000" dirty="0">
                <a:solidFill>
                  <a:schemeClr val="tx1"/>
                </a:solidFill>
                <a:latin typeface="Copperplate Gothic Bold" panose="020E0705020206020404" pitchFamily="34" charset="77"/>
              </a:rPr>
              <a:t>TONACA MUSCOLARE con uno STRATO INTERNO LONGITUDINALE ed uno ESTERNO CIRCOLARE</a:t>
            </a:r>
          </a:p>
          <a:p>
            <a:r>
              <a:rPr lang="it-IT" sz="3000" dirty="0">
                <a:solidFill>
                  <a:schemeClr val="tx1"/>
                </a:solidFill>
                <a:latin typeface="Copperplate Gothic Bold" panose="020E0705020206020404" pitchFamily="34" charset="77"/>
              </a:rPr>
              <a:t>TONACA AVVENTIZIA, di Tessuto Connettivo Fibrillare, che media i rapporti dell’ Organo con strutture contigue</a:t>
            </a:r>
          </a:p>
        </p:txBody>
      </p:sp>
      <p:pic>
        <p:nvPicPr>
          <p:cNvPr id="4" name="Audio 3">
            <a:hlinkClick r:id="" action="ppaction://media"/>
            <a:extLst>
              <a:ext uri="{FF2B5EF4-FFF2-40B4-BE49-F238E27FC236}">
                <a16:creationId xmlns:a16="http://schemas.microsoft.com/office/drawing/2014/main" id="{6E6B68FB-BFEF-2C41-8C44-8C77E03B17D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357248873"/>
      </p:ext>
    </p:extLst>
  </p:cSld>
  <p:clrMapOvr>
    <a:masterClrMapping/>
  </p:clrMapOvr>
  <mc:AlternateContent xmlns:mc="http://schemas.openxmlformats.org/markup-compatibility/2006">
    <mc:Choice xmlns:p14="http://schemas.microsoft.com/office/powerpoint/2010/main" Requires="p14">
      <p:transition spd="slow" p14:dur="2000" advTm="7099"/>
    </mc:Choice>
    <mc:Fallback>
      <p:transition spd="slow" advTm="7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a:extLst>
              <a:ext uri="{FF2B5EF4-FFF2-40B4-BE49-F238E27FC236}">
                <a16:creationId xmlns:a16="http://schemas.microsoft.com/office/drawing/2014/main" id="{E6573E15-BD9E-4AEB-A8A9-213A1C5C93B5}"/>
              </a:ext>
            </a:extLst>
          </p:cNvPr>
          <p:cNvSpPr>
            <a:spLocks noGrp="1" noChangeArrowheads="1"/>
          </p:cNvSpPr>
          <p:nvPr>
            <p:ph type="title"/>
          </p:nvPr>
        </p:nvSpPr>
        <p:spPr>
          <a:xfrm>
            <a:off x="304800" y="74613"/>
            <a:ext cx="8686800" cy="1068387"/>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VESCICA URINARIA: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ASPETTI   ANATOMO-TOPOGRAFICI</a:t>
            </a:r>
          </a:p>
        </p:txBody>
      </p:sp>
      <p:pic>
        <p:nvPicPr>
          <p:cNvPr id="6146" name="Picture 2">
            <a:extLst>
              <a:ext uri="{FF2B5EF4-FFF2-40B4-BE49-F238E27FC236}">
                <a16:creationId xmlns:a16="http://schemas.microsoft.com/office/drawing/2014/main" id="{128DE578-DF0B-49FD-871B-5C75C81F6E7B}"/>
              </a:ext>
            </a:extLst>
          </p:cNvPr>
          <p:cNvPicPr>
            <a:picLocks noChangeAspect="1" noChangeArrowheads="1"/>
          </p:cNvPicPr>
          <p:nvPr/>
        </p:nvPicPr>
        <p:blipFill rotWithShape="1">
          <a:blip r:embed="rId5">
            <a:lum bright="-12000" contrast="18000"/>
            <a:extLst>
              <a:ext uri="{BEBA8EAE-BF5A-486C-A8C5-ECC9F3942E4B}">
                <a14:imgProps xmlns:a14="http://schemas.microsoft.com/office/drawing/2010/main">
                  <a14:imgLayer r:embed="rId6">
                    <a14:imgEffect>
                      <a14:sharpenSoften amount="58000"/>
                    </a14:imgEffect>
                  </a14:imgLayer>
                </a14:imgProps>
              </a:ext>
              <a:ext uri="{28A0092B-C50C-407E-A947-70E740481C1C}">
                <a14:useLocalDpi xmlns:a14="http://schemas.microsoft.com/office/drawing/2010/main" val="0"/>
              </a:ext>
            </a:extLst>
          </a:blip>
          <a:srcRect l="3823" r="1658" b="56315"/>
          <a:stretch/>
        </p:blipFill>
        <p:spPr bwMode="auto">
          <a:xfrm>
            <a:off x="43404" y="1916833"/>
            <a:ext cx="9088954" cy="4941168"/>
          </a:xfrm>
          <a:prstGeom prst="rect">
            <a:avLst/>
          </a:prstGeom>
          <a:noFill/>
          <a:ln>
            <a:noFill/>
          </a:ln>
          <a:effectLst/>
          <a:extLst>
            <a:ext uri="{909E8E84-426E-40DD-AFC4-6F175D3DCCD1}">
              <a14:hiddenFill xmlns:a14="http://schemas.microsoft.com/office/drawing/2010/main">
                <a:blipFill dpi="0" rotWithShape="0">
                  <a:blip>
                    <a:lum bright="-12000" contrast="1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06673250-9C39-457E-A7BA-6D9275EA5396}"/>
              </a:ext>
            </a:extLst>
          </p:cNvPr>
          <p:cNvSpPr txBox="1"/>
          <p:nvPr/>
        </p:nvSpPr>
        <p:spPr>
          <a:xfrm>
            <a:off x="1403648" y="1314783"/>
            <a:ext cx="1808508" cy="461665"/>
          </a:xfrm>
          <a:prstGeom prst="rect">
            <a:avLst/>
          </a:prstGeom>
          <a:noFill/>
        </p:spPr>
        <p:txBody>
          <a:bodyPr wrap="none" rtlCol="0">
            <a:spAutoFit/>
          </a:bodyPr>
          <a:lstStyle/>
          <a:p>
            <a:r>
              <a:rPr lang="it-IT" dirty="0">
                <a:latin typeface="Arial Black" panose="020B0A04020102020204" pitchFamily="34" charset="0"/>
              </a:rPr>
              <a:t>MASCHIO</a:t>
            </a:r>
          </a:p>
        </p:txBody>
      </p:sp>
      <p:sp>
        <p:nvSpPr>
          <p:cNvPr id="5" name="CasellaDiTesto 4">
            <a:extLst>
              <a:ext uri="{FF2B5EF4-FFF2-40B4-BE49-F238E27FC236}">
                <a16:creationId xmlns:a16="http://schemas.microsoft.com/office/drawing/2014/main" id="{ADE81E43-F51D-445B-B327-5A04075AB9F3}"/>
              </a:ext>
            </a:extLst>
          </p:cNvPr>
          <p:cNvSpPr txBox="1"/>
          <p:nvPr/>
        </p:nvSpPr>
        <p:spPr>
          <a:xfrm>
            <a:off x="6133824" y="1283385"/>
            <a:ext cx="1805494" cy="461665"/>
          </a:xfrm>
          <a:prstGeom prst="rect">
            <a:avLst/>
          </a:prstGeom>
          <a:noFill/>
        </p:spPr>
        <p:txBody>
          <a:bodyPr wrap="none" rtlCol="0">
            <a:spAutoFit/>
          </a:bodyPr>
          <a:lstStyle/>
          <a:p>
            <a:r>
              <a:rPr lang="it-IT" dirty="0">
                <a:latin typeface="Arial Black" panose="020B0A04020102020204" pitchFamily="34" charset="0"/>
              </a:rPr>
              <a:t>FEMMINA</a:t>
            </a:r>
          </a:p>
        </p:txBody>
      </p:sp>
      <p:pic>
        <p:nvPicPr>
          <p:cNvPr id="3" name="Audio 2">
            <a:hlinkClick r:id="" action="ppaction://media"/>
            <a:extLst>
              <a:ext uri="{FF2B5EF4-FFF2-40B4-BE49-F238E27FC236}">
                <a16:creationId xmlns:a16="http://schemas.microsoft.com/office/drawing/2014/main" id="{2AE1A18C-21A8-124A-AA3A-61F192489A4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166678204"/>
      </p:ext>
    </p:extLst>
  </p:cSld>
  <p:clrMapOvr>
    <a:masterClrMapping/>
  </p:clrMapOvr>
  <p:transition spd="med" advTm="7316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14888DFE-90D6-B348-89B8-A0C34464CC72}"/>
              </a:ext>
            </a:extLst>
          </p:cNvPr>
          <p:cNvSpPr>
            <a:spLocks noGrp="1"/>
          </p:cNvSpPr>
          <p:nvPr>
            <p:ph type="title"/>
          </p:nvPr>
        </p:nvSpPr>
        <p:spPr>
          <a:xfrm>
            <a:off x="0" y="6913"/>
            <a:ext cx="9144000" cy="1138238"/>
          </a:xfrm>
        </p:spPr>
        <p:txBody>
          <a:bodyPr/>
          <a:lstStyle/>
          <a:p>
            <a:r>
              <a:rPr lang="it-IT" sz="3200" dirty="0">
                <a:solidFill>
                  <a:schemeClr val="tx1"/>
                </a:solidFill>
                <a:latin typeface="Gurmukhi MN" panose="02020600050405020304" pitchFamily="18" charset="0"/>
                <a:cs typeface="Gurmukhi MN" panose="02020600050405020304" pitchFamily="18" charset="0"/>
              </a:rPr>
              <a:t>VESCICA URINARIA</a:t>
            </a:r>
          </a:p>
        </p:txBody>
      </p:sp>
      <p:sp>
        <p:nvSpPr>
          <p:cNvPr id="5" name="Segnaposto contenuto 4">
            <a:extLst>
              <a:ext uri="{FF2B5EF4-FFF2-40B4-BE49-F238E27FC236}">
                <a16:creationId xmlns:a16="http://schemas.microsoft.com/office/drawing/2014/main" id="{0AF26D92-729F-7E44-A2AB-9D9526BDBA37}"/>
              </a:ext>
            </a:extLst>
          </p:cNvPr>
          <p:cNvSpPr>
            <a:spLocks noGrp="1"/>
          </p:cNvSpPr>
          <p:nvPr>
            <p:ph idx="1"/>
          </p:nvPr>
        </p:nvSpPr>
        <p:spPr>
          <a:xfrm>
            <a:off x="467544" y="1145151"/>
            <a:ext cx="8352928" cy="5712849"/>
          </a:xfrm>
        </p:spPr>
        <p:txBody>
          <a:bodyPr/>
          <a:lstStyle/>
          <a:p>
            <a:r>
              <a:rPr lang="it-IT" sz="2800" b="1" dirty="0">
                <a:solidFill>
                  <a:schemeClr val="tx1"/>
                </a:solidFill>
                <a:latin typeface="Chalkboard SE" panose="03050602040202020205" pitchFamily="66" charset="77"/>
              </a:rPr>
              <a:t>Organo CAVO, IMPARI, localizzato nella Regione PELVICA. </a:t>
            </a:r>
          </a:p>
          <a:p>
            <a:r>
              <a:rPr lang="it-IT" sz="2800" b="1" dirty="0">
                <a:solidFill>
                  <a:schemeClr val="tx1"/>
                </a:solidFill>
                <a:latin typeface="Chalkboard SE" panose="03050602040202020205" pitchFamily="66" charset="77"/>
              </a:rPr>
              <a:t>Vi occupa la LOGGIA VESCICALE, delimitata dalla BRANCHE ISCHIO-PUBICHE, dalla SINFISI PUBICA e dal MUSCOLO ELEVATORE DELL’ANO; posteriormente l’ UTERO e la VAGINA nella Femmina e l’INTESTINO RETTO nel Maschio</a:t>
            </a:r>
          </a:p>
          <a:p>
            <a:r>
              <a:rPr lang="it-IT" sz="2800" b="1" dirty="0">
                <a:solidFill>
                  <a:schemeClr val="tx1"/>
                </a:solidFill>
                <a:latin typeface="Chalkboard SE" panose="03050602040202020205" pitchFamily="66" charset="77"/>
              </a:rPr>
              <a:t>È deputata a raccogliere l’ URINA DEFINITIVA come «deposito temporaneo» della stessa, che sarà poi espulsa all’ esterno attraverso l’ Uretra</a:t>
            </a:r>
          </a:p>
        </p:txBody>
      </p:sp>
      <p:pic>
        <p:nvPicPr>
          <p:cNvPr id="2" name="Audio 1">
            <a:hlinkClick r:id="" action="ppaction://media"/>
            <a:extLst>
              <a:ext uri="{FF2B5EF4-FFF2-40B4-BE49-F238E27FC236}">
                <a16:creationId xmlns:a16="http://schemas.microsoft.com/office/drawing/2014/main" id="{0ED79FDE-E7D0-F949-AC9B-08ADB9F1D19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793572474"/>
      </p:ext>
    </p:extLst>
  </p:cSld>
  <p:clrMapOvr>
    <a:masterClrMapping/>
  </p:clrMapOvr>
  <mc:AlternateContent xmlns:mc="http://schemas.openxmlformats.org/markup-compatibility/2006">
    <mc:Choice xmlns:p14="http://schemas.microsoft.com/office/powerpoint/2010/main" Requires="p14">
      <p:transition spd="slow" p14:dur="2000" advTm="7239"/>
    </mc:Choice>
    <mc:Fallback>
      <p:transition spd="slow" advTm="7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a:extLst>
              <a:ext uri="{FF2B5EF4-FFF2-40B4-BE49-F238E27FC236}">
                <a16:creationId xmlns:a16="http://schemas.microsoft.com/office/drawing/2014/main" id="{E6573E15-BD9E-4AEB-A8A9-213A1C5C93B5}"/>
              </a:ext>
            </a:extLst>
          </p:cNvPr>
          <p:cNvSpPr>
            <a:spLocks noGrp="1" noChangeArrowheads="1"/>
          </p:cNvSpPr>
          <p:nvPr>
            <p:ph type="title"/>
          </p:nvPr>
        </p:nvSpPr>
        <p:spPr>
          <a:xfrm>
            <a:off x="304800" y="74613"/>
            <a:ext cx="8686800" cy="1068387"/>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VESCICA URINARIA: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ASPETTI   ANATOMO-TOPOGRAFICI</a:t>
            </a:r>
          </a:p>
        </p:txBody>
      </p:sp>
      <p:pic>
        <p:nvPicPr>
          <p:cNvPr id="6146" name="Picture 2">
            <a:extLst>
              <a:ext uri="{FF2B5EF4-FFF2-40B4-BE49-F238E27FC236}">
                <a16:creationId xmlns:a16="http://schemas.microsoft.com/office/drawing/2014/main" id="{128DE578-DF0B-49FD-871B-5C75C81F6E7B}"/>
              </a:ext>
            </a:extLst>
          </p:cNvPr>
          <p:cNvPicPr>
            <a:picLocks noChangeAspect="1" noChangeArrowheads="1"/>
          </p:cNvPicPr>
          <p:nvPr/>
        </p:nvPicPr>
        <p:blipFill rotWithShape="1">
          <a:blip r:embed="rId5">
            <a:lum bright="-12000" contrast="18000"/>
            <a:extLst>
              <a:ext uri="{BEBA8EAE-BF5A-486C-A8C5-ECC9F3942E4B}">
                <a14:imgProps xmlns:a14="http://schemas.microsoft.com/office/drawing/2010/main">
                  <a14:imgLayer r:embed="rId6">
                    <a14:imgEffect>
                      <a14:sharpenSoften amount="58000"/>
                    </a14:imgEffect>
                  </a14:imgLayer>
                </a14:imgProps>
              </a:ext>
              <a:ext uri="{28A0092B-C50C-407E-A947-70E740481C1C}">
                <a14:useLocalDpi xmlns:a14="http://schemas.microsoft.com/office/drawing/2010/main" val="0"/>
              </a:ext>
            </a:extLst>
          </a:blip>
          <a:srcRect l="3823" r="1658" b="56315"/>
          <a:stretch/>
        </p:blipFill>
        <p:spPr bwMode="auto">
          <a:xfrm>
            <a:off x="43404" y="1916833"/>
            <a:ext cx="9088954" cy="4941168"/>
          </a:xfrm>
          <a:prstGeom prst="rect">
            <a:avLst/>
          </a:prstGeom>
          <a:noFill/>
          <a:ln>
            <a:noFill/>
          </a:ln>
          <a:effectLst/>
          <a:extLst>
            <a:ext uri="{909E8E84-426E-40DD-AFC4-6F175D3DCCD1}">
              <a14:hiddenFill xmlns:a14="http://schemas.microsoft.com/office/drawing/2010/main">
                <a:blipFill dpi="0" rotWithShape="0">
                  <a:blip>
                    <a:lum bright="-12000" contrast="1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06673250-9C39-457E-A7BA-6D9275EA5396}"/>
              </a:ext>
            </a:extLst>
          </p:cNvPr>
          <p:cNvSpPr txBox="1"/>
          <p:nvPr/>
        </p:nvSpPr>
        <p:spPr>
          <a:xfrm>
            <a:off x="1403648" y="1314783"/>
            <a:ext cx="1808508" cy="461665"/>
          </a:xfrm>
          <a:prstGeom prst="rect">
            <a:avLst/>
          </a:prstGeom>
          <a:noFill/>
        </p:spPr>
        <p:txBody>
          <a:bodyPr wrap="none" rtlCol="0">
            <a:spAutoFit/>
          </a:bodyPr>
          <a:lstStyle/>
          <a:p>
            <a:r>
              <a:rPr lang="it-IT" dirty="0">
                <a:latin typeface="Arial Black" panose="020B0A04020102020204" pitchFamily="34" charset="0"/>
              </a:rPr>
              <a:t>MASCHIO</a:t>
            </a:r>
          </a:p>
        </p:txBody>
      </p:sp>
      <p:sp>
        <p:nvSpPr>
          <p:cNvPr id="5" name="CasellaDiTesto 4">
            <a:extLst>
              <a:ext uri="{FF2B5EF4-FFF2-40B4-BE49-F238E27FC236}">
                <a16:creationId xmlns:a16="http://schemas.microsoft.com/office/drawing/2014/main" id="{ADE81E43-F51D-445B-B327-5A04075AB9F3}"/>
              </a:ext>
            </a:extLst>
          </p:cNvPr>
          <p:cNvSpPr txBox="1"/>
          <p:nvPr/>
        </p:nvSpPr>
        <p:spPr>
          <a:xfrm>
            <a:off x="6133824" y="1283385"/>
            <a:ext cx="1805494" cy="461665"/>
          </a:xfrm>
          <a:prstGeom prst="rect">
            <a:avLst/>
          </a:prstGeom>
          <a:noFill/>
        </p:spPr>
        <p:txBody>
          <a:bodyPr wrap="none" rtlCol="0">
            <a:spAutoFit/>
          </a:bodyPr>
          <a:lstStyle/>
          <a:p>
            <a:r>
              <a:rPr lang="it-IT" dirty="0">
                <a:latin typeface="Arial Black" panose="020B0A04020102020204" pitchFamily="34" charset="0"/>
              </a:rPr>
              <a:t>FEMMINA</a:t>
            </a:r>
          </a:p>
        </p:txBody>
      </p:sp>
      <p:pic>
        <p:nvPicPr>
          <p:cNvPr id="3" name="Audio 2">
            <a:hlinkClick r:id="" action="ppaction://media"/>
            <a:extLst>
              <a:ext uri="{FF2B5EF4-FFF2-40B4-BE49-F238E27FC236}">
                <a16:creationId xmlns:a16="http://schemas.microsoft.com/office/drawing/2014/main" id="{384E3595-1877-854B-B4DD-6C722A81E02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354098258"/>
      </p:ext>
    </p:extLst>
  </p:cSld>
  <p:clrMapOvr>
    <a:masterClrMapping/>
  </p:clrMapOvr>
  <p:transition spd="med" advTm="8640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14254774-DA0E-5848-BF48-71CCDD77A5A4}"/>
              </a:ext>
            </a:extLst>
          </p:cNvPr>
          <p:cNvSpPr>
            <a:spLocks noGrp="1"/>
          </p:cNvSpPr>
          <p:nvPr>
            <p:ph type="title"/>
          </p:nvPr>
        </p:nvSpPr>
        <p:spPr>
          <a:xfrm>
            <a:off x="179512" y="2636912"/>
            <a:ext cx="8784976" cy="1138238"/>
          </a:xfrm>
        </p:spPr>
        <p:txBody>
          <a:bodyPr/>
          <a:lstStyle/>
          <a:p>
            <a:r>
              <a:rPr lang="it-IT" b="1" dirty="0">
                <a:solidFill>
                  <a:schemeClr val="tx1"/>
                </a:solidFill>
                <a:latin typeface="Gurmukhi MN" panose="02020600050405020304" pitchFamily="18" charset="0"/>
                <a:cs typeface="Gurmukhi MN" panose="02020600050405020304" pitchFamily="18" charset="0"/>
              </a:rPr>
              <a:t>VIE  URINARIE</a:t>
            </a:r>
            <a:br>
              <a:rPr lang="it-IT" b="1" dirty="0">
                <a:solidFill>
                  <a:schemeClr val="tx1"/>
                </a:solidFill>
                <a:latin typeface="Gurmukhi MN" panose="02020600050405020304" pitchFamily="18" charset="0"/>
                <a:cs typeface="Gurmukhi MN" panose="02020600050405020304" pitchFamily="18" charset="0"/>
              </a:rPr>
            </a:br>
            <a:r>
              <a:rPr lang="it-IT" b="1" dirty="0">
                <a:solidFill>
                  <a:schemeClr val="tx1"/>
                </a:solidFill>
                <a:latin typeface="Gurmukhi MN" panose="02020600050405020304" pitchFamily="18" charset="0"/>
                <a:cs typeface="Gurmukhi MN" panose="02020600050405020304" pitchFamily="18" charset="0"/>
              </a:rPr>
              <a:t>Sistema Urinifero</a:t>
            </a:r>
          </a:p>
        </p:txBody>
      </p:sp>
      <p:pic>
        <p:nvPicPr>
          <p:cNvPr id="2" name="Audio 1">
            <a:hlinkClick r:id="" action="ppaction://media"/>
            <a:extLst>
              <a:ext uri="{FF2B5EF4-FFF2-40B4-BE49-F238E27FC236}">
                <a16:creationId xmlns:a16="http://schemas.microsoft.com/office/drawing/2014/main" id="{8F4CC146-05A4-E042-898E-9F70884341B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510136597"/>
      </p:ext>
    </p:extLst>
  </p:cSld>
  <p:clrMapOvr>
    <a:masterClrMapping/>
  </p:clrMapOvr>
  <mc:AlternateContent xmlns:mc="http://schemas.openxmlformats.org/markup-compatibility/2006">
    <mc:Choice xmlns:p14="http://schemas.microsoft.com/office/powerpoint/2010/main" Requires="p14">
      <p:transition spd="slow" p14:dur="2000" advTm="1008"/>
    </mc:Choice>
    <mc:Fallback>
      <p:transition spd="slow" advTm="1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a:extLst>
              <a:ext uri="{FF2B5EF4-FFF2-40B4-BE49-F238E27FC236}">
                <a16:creationId xmlns:a16="http://schemas.microsoft.com/office/drawing/2014/main" id="{22E329EF-99B7-492B-A4D7-7CBA5D611B62}"/>
              </a:ext>
            </a:extLst>
          </p:cNvPr>
          <p:cNvSpPr>
            <a:spLocks noGrp="1" noChangeArrowheads="1"/>
          </p:cNvSpPr>
          <p:nvPr>
            <p:ph type="title"/>
          </p:nvPr>
        </p:nvSpPr>
        <p:spPr>
          <a:xfrm>
            <a:off x="228600" y="10127"/>
            <a:ext cx="89154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VESCICA</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ASPETTI ANATOMO-MACROSCOPICI</a:t>
            </a:r>
          </a:p>
        </p:txBody>
      </p:sp>
      <p:sp>
        <p:nvSpPr>
          <p:cNvPr id="13314" name="Rectangle 2">
            <a:extLst>
              <a:ext uri="{FF2B5EF4-FFF2-40B4-BE49-F238E27FC236}">
                <a16:creationId xmlns:a16="http://schemas.microsoft.com/office/drawing/2014/main" id="{1507801D-C95D-4542-846B-BB963508E66B}"/>
              </a:ext>
            </a:extLst>
          </p:cNvPr>
          <p:cNvSpPr>
            <a:spLocks noGrp="1" noChangeArrowheads="1"/>
          </p:cNvSpPr>
          <p:nvPr>
            <p:ph type="body" idx="1"/>
          </p:nvPr>
        </p:nvSpPr>
        <p:spPr>
          <a:xfrm>
            <a:off x="228600" y="990600"/>
            <a:ext cx="8915400" cy="5534744"/>
          </a:xfrm>
          <a:ln/>
        </p:spPr>
        <p:txBody>
          <a:bodyPr/>
          <a:lstStyle/>
          <a:p>
            <a:pPr marL="0" indent="0">
              <a:lnSpc>
                <a:spcPct val="90000"/>
              </a:lnSpc>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La FORMA della Vescica Urinaria è meglio definibile ad Organo RIEMPITO. In tale condizione, le pareti appaiono DISTESE e viene assunta una FORMA A GLOBO, che tende a superare, SUPERIORMENTE, la SINFISI PUBICA.</a:t>
            </a:r>
          </a:p>
          <a:p>
            <a:pPr marL="0" indent="0">
              <a:lnSpc>
                <a:spcPct val="90000"/>
              </a:lnSpc>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In questa situazione di VESCICA DISTESA si possono DESCRIVERE le seguenti porzioni:</a:t>
            </a:r>
          </a:p>
          <a:p>
            <a:pPr marL="341313" indent="-336550">
              <a:lnSpc>
                <a:spcPct val="90000"/>
              </a:lnSpc>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   - BASE (o FONDO), situata </a:t>
            </a:r>
            <a:r>
              <a:rPr lang="it-IT" altLang="it-IT" sz="2800" b="1" dirty="0" err="1">
                <a:solidFill>
                  <a:schemeClr val="tx1"/>
                </a:solidFill>
                <a:latin typeface="Comic Sans MS" panose="030F0902030302020204" pitchFamily="66" charset="0"/>
              </a:rPr>
              <a:t>posteroinferiormente</a:t>
            </a:r>
            <a:endParaRPr lang="it-IT" altLang="it-IT" sz="2800" b="1" dirty="0">
              <a:solidFill>
                <a:schemeClr val="tx1"/>
              </a:solidFill>
              <a:latin typeface="Comic Sans MS" panose="030F0902030302020204" pitchFamily="66" charset="0"/>
            </a:endParaRPr>
          </a:p>
          <a:p>
            <a:pPr marL="341313" indent="-336550">
              <a:lnSpc>
                <a:spcPct val="90000"/>
              </a:lnSpc>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   - CORPO, che presenta con UNA FACCIA ANTERIORE, UNA POSTERIORE e 2 LATERALI</a:t>
            </a:r>
          </a:p>
          <a:p>
            <a:pPr marL="341313" indent="-336550">
              <a:lnSpc>
                <a:spcPct val="90000"/>
              </a:lnSpc>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   - il COLLO, diretto INFERIORMENTE</a:t>
            </a:r>
          </a:p>
          <a:p>
            <a:pPr marL="341313" indent="-336550">
              <a:lnSpc>
                <a:spcPct val="90000"/>
              </a:lnSpc>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   - APICE rivolto anteriormente</a:t>
            </a:r>
          </a:p>
        </p:txBody>
      </p:sp>
      <p:pic>
        <p:nvPicPr>
          <p:cNvPr id="2" name="Audio 1">
            <a:hlinkClick r:id="" action="ppaction://media"/>
            <a:extLst>
              <a:ext uri="{FF2B5EF4-FFF2-40B4-BE49-F238E27FC236}">
                <a16:creationId xmlns:a16="http://schemas.microsoft.com/office/drawing/2014/main" id="{D7F8280D-6B9F-7B43-B846-5D67C311F4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853395754"/>
      </p:ext>
    </p:extLst>
  </p:cSld>
  <p:clrMapOvr>
    <a:masterClrMapping/>
  </p:clrMapOvr>
  <p:transition spd="med" advTm="761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42F0181-BF8A-7045-A206-EF0E8D3570D5}"/>
              </a:ext>
            </a:extLst>
          </p:cNvPr>
          <p:cNvSpPr>
            <a:spLocks noGrp="1"/>
          </p:cNvSpPr>
          <p:nvPr>
            <p:ph type="title"/>
          </p:nvPr>
        </p:nvSpPr>
        <p:spPr>
          <a:xfrm>
            <a:off x="685800" y="6913"/>
            <a:ext cx="7767638" cy="757791"/>
          </a:xfrm>
        </p:spPr>
        <p:txBody>
          <a:bodyPr/>
          <a:lstStyle/>
          <a:p>
            <a:r>
              <a:rPr lang="it-IT" sz="3200" b="1" dirty="0">
                <a:solidFill>
                  <a:schemeClr val="tx1"/>
                </a:solidFill>
                <a:latin typeface="Gurmukhi MN" panose="02020600050405020304" pitchFamily="18" charset="0"/>
                <a:cs typeface="Gurmukhi MN" panose="02020600050405020304" pitchFamily="18" charset="0"/>
              </a:rPr>
              <a:t>MEZZI DI FISSITA’ e PERITONEO</a:t>
            </a:r>
          </a:p>
        </p:txBody>
      </p:sp>
      <p:sp>
        <p:nvSpPr>
          <p:cNvPr id="3" name="Segnaposto contenuto 2">
            <a:extLst>
              <a:ext uri="{FF2B5EF4-FFF2-40B4-BE49-F238E27FC236}">
                <a16:creationId xmlns:a16="http://schemas.microsoft.com/office/drawing/2014/main" id="{B38F7939-6ADB-514C-A225-334849B8E90E}"/>
              </a:ext>
            </a:extLst>
          </p:cNvPr>
          <p:cNvSpPr>
            <a:spLocks noGrp="1"/>
          </p:cNvSpPr>
          <p:nvPr>
            <p:ph idx="1"/>
          </p:nvPr>
        </p:nvSpPr>
        <p:spPr>
          <a:xfrm>
            <a:off x="0" y="764704"/>
            <a:ext cx="9144000" cy="6093296"/>
          </a:xfrm>
        </p:spPr>
        <p:txBody>
          <a:bodyPr/>
          <a:lstStyle/>
          <a:p>
            <a:r>
              <a:rPr lang="it-IT" sz="2800" dirty="0">
                <a:solidFill>
                  <a:schemeClr val="tx1"/>
                </a:solidFill>
                <a:latin typeface="Chalkboard SE" panose="03050602040202020205" pitchFamily="66" charset="77"/>
              </a:rPr>
              <a:t>La VESCICA URINARIA è mantenuta FISSA nella sua localizzazione dai LEGAMENTI VESCICO-OMBELICALI LATERALI e MEDIANO (residui delle Arterie Ombelicali e dell’ </a:t>
            </a:r>
            <a:r>
              <a:rPr lang="it-IT" sz="2800" dirty="0" err="1">
                <a:solidFill>
                  <a:schemeClr val="tx1"/>
                </a:solidFill>
                <a:latin typeface="Chalkboard SE" panose="03050602040202020205" pitchFamily="66" charset="77"/>
              </a:rPr>
              <a:t>Uraco</a:t>
            </a:r>
            <a:r>
              <a:rPr lang="it-IT" sz="2800" dirty="0">
                <a:solidFill>
                  <a:schemeClr val="tx1"/>
                </a:solidFill>
                <a:latin typeface="Chalkboard SE" panose="03050602040202020205" pitchFamily="66" charset="77"/>
              </a:rPr>
              <a:t> della vita intrauterina). Un ulteriore SISTEMA LEGAMENTOSO ANTERO-POSTERIORE (dal PUBE al SACRO e COCCIGE) mantiene fissa la porzione del COLLO.</a:t>
            </a:r>
          </a:p>
          <a:p>
            <a:r>
              <a:rPr lang="it-IT" sz="2800" dirty="0">
                <a:solidFill>
                  <a:schemeClr val="tx1"/>
                </a:solidFill>
                <a:latin typeface="Chalkboard SE" panose="03050602040202020205" pitchFamily="66" charset="77"/>
              </a:rPr>
              <a:t>La Vescica può espandersi SOLO verso l’ALTO, dove è presente il PERITONEO (che favorisce lo scorrimento delle Anse Intestinali poste superiormente). Il PERITONEO «si riflette» posteriormente nello SCAVO VESCICO-UTERINO (nella Femmina) e nello SCAVO VESCICO-RETTALE (nel Maschio). </a:t>
            </a:r>
          </a:p>
        </p:txBody>
      </p:sp>
      <p:pic>
        <p:nvPicPr>
          <p:cNvPr id="4" name="Audio 3">
            <a:hlinkClick r:id="" action="ppaction://media"/>
            <a:extLst>
              <a:ext uri="{FF2B5EF4-FFF2-40B4-BE49-F238E27FC236}">
                <a16:creationId xmlns:a16="http://schemas.microsoft.com/office/drawing/2014/main" id="{2C945038-65CF-EC49-9741-2C56240656A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040701998"/>
      </p:ext>
    </p:extLst>
  </p:cSld>
  <p:clrMapOvr>
    <a:masterClrMapping/>
  </p:clrMapOvr>
  <mc:AlternateContent xmlns:mc="http://schemas.openxmlformats.org/markup-compatibility/2006">
    <mc:Choice xmlns:p14="http://schemas.microsoft.com/office/powerpoint/2010/main" Requires="p14">
      <p:transition spd="slow" p14:dur="2000" advTm="177423"/>
    </mc:Choice>
    <mc:Fallback>
      <p:transition spd="slow" advTm="177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DECF8520-B6AD-4C3F-BF28-B0BF381301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568" y="-41172"/>
            <a:ext cx="7725211" cy="689917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9EBEF57B-49DF-C74A-B533-F0A69E711BE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884586030"/>
      </p:ext>
    </p:extLst>
  </p:cSld>
  <p:clrMapOvr>
    <a:masterClrMapping/>
  </p:clrMapOvr>
  <p:transition spd="med" advTm="5914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a:extLst>
              <a:ext uri="{FF2B5EF4-FFF2-40B4-BE49-F238E27FC236}">
                <a16:creationId xmlns:a16="http://schemas.microsoft.com/office/drawing/2014/main" id="{E6573E15-BD9E-4AEB-A8A9-213A1C5C93B5}"/>
              </a:ext>
            </a:extLst>
          </p:cNvPr>
          <p:cNvSpPr>
            <a:spLocks noGrp="1" noChangeArrowheads="1"/>
          </p:cNvSpPr>
          <p:nvPr>
            <p:ph type="title"/>
          </p:nvPr>
        </p:nvSpPr>
        <p:spPr>
          <a:xfrm>
            <a:off x="304800" y="74613"/>
            <a:ext cx="8686800" cy="1068387"/>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VESCICA URINARIA: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ASPETTI   ANATOMO-TOPOGRAFICI</a:t>
            </a:r>
          </a:p>
        </p:txBody>
      </p:sp>
      <p:pic>
        <p:nvPicPr>
          <p:cNvPr id="6146" name="Picture 2">
            <a:extLst>
              <a:ext uri="{FF2B5EF4-FFF2-40B4-BE49-F238E27FC236}">
                <a16:creationId xmlns:a16="http://schemas.microsoft.com/office/drawing/2014/main" id="{128DE578-DF0B-49FD-871B-5C75C81F6E7B}"/>
              </a:ext>
            </a:extLst>
          </p:cNvPr>
          <p:cNvPicPr>
            <a:picLocks noChangeAspect="1" noChangeArrowheads="1"/>
          </p:cNvPicPr>
          <p:nvPr/>
        </p:nvPicPr>
        <p:blipFill rotWithShape="1">
          <a:blip r:embed="rId5">
            <a:lum bright="-12000" contrast="18000"/>
            <a:extLst>
              <a:ext uri="{BEBA8EAE-BF5A-486C-A8C5-ECC9F3942E4B}">
                <a14:imgProps xmlns:a14="http://schemas.microsoft.com/office/drawing/2010/main">
                  <a14:imgLayer r:embed="rId6">
                    <a14:imgEffect>
                      <a14:sharpenSoften amount="58000"/>
                    </a14:imgEffect>
                  </a14:imgLayer>
                </a14:imgProps>
              </a:ext>
              <a:ext uri="{28A0092B-C50C-407E-A947-70E740481C1C}">
                <a14:useLocalDpi xmlns:a14="http://schemas.microsoft.com/office/drawing/2010/main" val="0"/>
              </a:ext>
            </a:extLst>
          </a:blip>
          <a:srcRect l="3823" r="1658" b="56315"/>
          <a:stretch/>
        </p:blipFill>
        <p:spPr bwMode="auto">
          <a:xfrm>
            <a:off x="43404" y="1916833"/>
            <a:ext cx="9088954" cy="4941168"/>
          </a:xfrm>
          <a:prstGeom prst="rect">
            <a:avLst/>
          </a:prstGeom>
          <a:noFill/>
          <a:ln>
            <a:noFill/>
          </a:ln>
          <a:effectLst/>
          <a:extLst>
            <a:ext uri="{909E8E84-426E-40DD-AFC4-6F175D3DCCD1}">
              <a14:hiddenFill xmlns:a14="http://schemas.microsoft.com/office/drawing/2010/main">
                <a:blipFill dpi="0" rotWithShape="0">
                  <a:blip>
                    <a:lum bright="-12000" contrast="1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06673250-9C39-457E-A7BA-6D9275EA5396}"/>
              </a:ext>
            </a:extLst>
          </p:cNvPr>
          <p:cNvSpPr txBox="1"/>
          <p:nvPr/>
        </p:nvSpPr>
        <p:spPr>
          <a:xfrm>
            <a:off x="1403648" y="1314783"/>
            <a:ext cx="1808508" cy="461665"/>
          </a:xfrm>
          <a:prstGeom prst="rect">
            <a:avLst/>
          </a:prstGeom>
          <a:noFill/>
        </p:spPr>
        <p:txBody>
          <a:bodyPr wrap="none" rtlCol="0">
            <a:spAutoFit/>
          </a:bodyPr>
          <a:lstStyle/>
          <a:p>
            <a:r>
              <a:rPr lang="it-IT" dirty="0">
                <a:latin typeface="Arial Black" panose="020B0A04020102020204" pitchFamily="34" charset="0"/>
              </a:rPr>
              <a:t>MASCHIO</a:t>
            </a:r>
          </a:p>
        </p:txBody>
      </p:sp>
      <p:sp>
        <p:nvSpPr>
          <p:cNvPr id="5" name="CasellaDiTesto 4">
            <a:extLst>
              <a:ext uri="{FF2B5EF4-FFF2-40B4-BE49-F238E27FC236}">
                <a16:creationId xmlns:a16="http://schemas.microsoft.com/office/drawing/2014/main" id="{ADE81E43-F51D-445B-B327-5A04075AB9F3}"/>
              </a:ext>
            </a:extLst>
          </p:cNvPr>
          <p:cNvSpPr txBox="1"/>
          <p:nvPr/>
        </p:nvSpPr>
        <p:spPr>
          <a:xfrm>
            <a:off x="6133824" y="1283385"/>
            <a:ext cx="1805494" cy="461665"/>
          </a:xfrm>
          <a:prstGeom prst="rect">
            <a:avLst/>
          </a:prstGeom>
          <a:noFill/>
        </p:spPr>
        <p:txBody>
          <a:bodyPr wrap="none" rtlCol="0">
            <a:spAutoFit/>
          </a:bodyPr>
          <a:lstStyle/>
          <a:p>
            <a:r>
              <a:rPr lang="it-IT" dirty="0">
                <a:latin typeface="Arial Black" panose="020B0A04020102020204" pitchFamily="34" charset="0"/>
              </a:rPr>
              <a:t>FEMMINA</a:t>
            </a:r>
          </a:p>
        </p:txBody>
      </p:sp>
      <p:pic>
        <p:nvPicPr>
          <p:cNvPr id="3" name="Audio 2">
            <a:hlinkClick r:id="" action="ppaction://media"/>
            <a:extLst>
              <a:ext uri="{FF2B5EF4-FFF2-40B4-BE49-F238E27FC236}">
                <a16:creationId xmlns:a16="http://schemas.microsoft.com/office/drawing/2014/main" id="{FF4EE29B-FB1A-F744-9983-2510A9080E6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351176480"/>
      </p:ext>
    </p:extLst>
  </p:cSld>
  <p:clrMapOvr>
    <a:masterClrMapping/>
  </p:clrMapOvr>
  <p:transition spd="med" advTm="1341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63896DD-127F-2F42-9BD5-D184DD2C40FB}"/>
              </a:ext>
            </a:extLst>
          </p:cNvPr>
          <p:cNvSpPr>
            <a:spLocks noGrp="1"/>
          </p:cNvSpPr>
          <p:nvPr>
            <p:ph type="title"/>
          </p:nvPr>
        </p:nvSpPr>
        <p:spPr>
          <a:xfrm>
            <a:off x="-2381" y="6913"/>
            <a:ext cx="9144000" cy="973815"/>
          </a:xfrm>
        </p:spPr>
        <p:txBody>
          <a:bodyPr/>
          <a:lstStyle/>
          <a:p>
            <a:r>
              <a:rPr lang="it-IT" sz="3200" b="1" dirty="0">
                <a:solidFill>
                  <a:schemeClr val="tx1"/>
                </a:solidFill>
                <a:latin typeface="Gurmukhi MN" panose="02020600050405020304" pitchFamily="18" charset="0"/>
                <a:cs typeface="Gurmukhi MN" panose="02020600050405020304" pitchFamily="18" charset="0"/>
              </a:rPr>
              <a:t>VESCICA URINARIA</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PRINCIPALI  RAPPORTI</a:t>
            </a:r>
          </a:p>
        </p:txBody>
      </p:sp>
      <p:sp>
        <p:nvSpPr>
          <p:cNvPr id="3" name="Segnaposto contenuto 2">
            <a:extLst>
              <a:ext uri="{FF2B5EF4-FFF2-40B4-BE49-F238E27FC236}">
                <a16:creationId xmlns:a16="http://schemas.microsoft.com/office/drawing/2014/main" id="{15283B47-A740-DA47-9217-E0316811C266}"/>
              </a:ext>
            </a:extLst>
          </p:cNvPr>
          <p:cNvSpPr>
            <a:spLocks noGrp="1"/>
          </p:cNvSpPr>
          <p:nvPr>
            <p:ph idx="1"/>
          </p:nvPr>
        </p:nvSpPr>
        <p:spPr>
          <a:xfrm>
            <a:off x="107504" y="1145151"/>
            <a:ext cx="9034115" cy="5712849"/>
          </a:xfrm>
        </p:spPr>
        <p:txBody>
          <a:bodyPr/>
          <a:lstStyle/>
          <a:p>
            <a:r>
              <a:rPr lang="it-IT" sz="2400" b="1" dirty="0">
                <a:solidFill>
                  <a:schemeClr val="tx1"/>
                </a:solidFill>
                <a:latin typeface="Copperplate Gothic Bold" panose="020E0705020206020404" pitchFamily="34" charset="77"/>
              </a:rPr>
              <a:t>Nel MASCHIO:</a:t>
            </a:r>
          </a:p>
          <a:p>
            <a:r>
              <a:rPr lang="it-IT" sz="2400" b="1" dirty="0">
                <a:solidFill>
                  <a:schemeClr val="tx1"/>
                </a:solidFill>
                <a:latin typeface="Copperplate Gothic Bold" panose="020E0705020206020404" pitchFamily="34" charset="77"/>
              </a:rPr>
              <a:t>ANTERIORMENTE: Spazio </a:t>
            </a:r>
            <a:r>
              <a:rPr lang="it-IT" sz="2400" b="1" dirty="0" err="1">
                <a:solidFill>
                  <a:schemeClr val="tx1"/>
                </a:solidFill>
                <a:latin typeface="Copperplate Gothic Bold" panose="020E0705020206020404" pitchFamily="34" charset="77"/>
              </a:rPr>
              <a:t>Retropubico</a:t>
            </a:r>
            <a:endParaRPr lang="it-IT" sz="2400" b="1" dirty="0">
              <a:solidFill>
                <a:schemeClr val="tx1"/>
              </a:solidFill>
              <a:latin typeface="Copperplate Gothic Bold" panose="020E0705020206020404" pitchFamily="34" charset="77"/>
            </a:endParaRPr>
          </a:p>
          <a:p>
            <a:r>
              <a:rPr lang="it-IT" sz="2400" b="1" dirty="0">
                <a:solidFill>
                  <a:schemeClr val="tx1"/>
                </a:solidFill>
                <a:latin typeface="Copperplate Gothic Bold" panose="020E0705020206020404" pitchFamily="34" charset="77"/>
              </a:rPr>
              <a:t>LATERALMENTE: Branche Ischio-Pubiche e Muscolo Elevatore dell’ Ano, Dotto Deferente</a:t>
            </a:r>
          </a:p>
          <a:p>
            <a:r>
              <a:rPr lang="it-IT" sz="2400" b="1" dirty="0">
                <a:solidFill>
                  <a:schemeClr val="tx1"/>
                </a:solidFill>
                <a:latin typeface="Copperplate Gothic Bold" panose="020E0705020206020404" pitchFamily="34" charset="77"/>
              </a:rPr>
              <a:t>Inferiormente: PROSTATA</a:t>
            </a:r>
          </a:p>
          <a:p>
            <a:r>
              <a:rPr lang="it-IT" sz="2400" b="1" dirty="0">
                <a:solidFill>
                  <a:schemeClr val="tx1"/>
                </a:solidFill>
                <a:latin typeface="Copperplate Gothic Bold" panose="020E0705020206020404" pitchFamily="34" charset="77"/>
              </a:rPr>
              <a:t>POSTERIORMENTE: Intestino Retto</a:t>
            </a:r>
          </a:p>
          <a:p>
            <a:endParaRPr lang="it-IT" sz="2400" b="1" dirty="0">
              <a:solidFill>
                <a:schemeClr val="tx1"/>
              </a:solidFill>
              <a:latin typeface="Copperplate Gothic Bold" panose="020E0705020206020404" pitchFamily="34" charset="77"/>
            </a:endParaRPr>
          </a:p>
          <a:p>
            <a:r>
              <a:rPr lang="it-IT" sz="2400" b="1" dirty="0">
                <a:solidFill>
                  <a:schemeClr val="tx1"/>
                </a:solidFill>
                <a:latin typeface="Copperplate Gothic Bold" panose="020E0705020206020404" pitchFamily="34" charset="77"/>
              </a:rPr>
              <a:t>Nella FEMMINA:</a:t>
            </a:r>
          </a:p>
          <a:p>
            <a:r>
              <a:rPr lang="it-IT" sz="2400" b="1" dirty="0">
                <a:solidFill>
                  <a:schemeClr val="tx1"/>
                </a:solidFill>
                <a:latin typeface="Copperplate Gothic Bold" panose="020E0705020206020404" pitchFamily="34" charset="77"/>
              </a:rPr>
              <a:t>ANTERIORMENTE: Spazio </a:t>
            </a:r>
            <a:r>
              <a:rPr lang="it-IT" sz="2400" b="1" dirty="0" err="1">
                <a:solidFill>
                  <a:schemeClr val="tx1"/>
                </a:solidFill>
                <a:latin typeface="Copperplate Gothic Bold" panose="020E0705020206020404" pitchFamily="34" charset="77"/>
              </a:rPr>
              <a:t>Retropubico</a:t>
            </a:r>
            <a:endParaRPr lang="it-IT" sz="2400" b="1" dirty="0">
              <a:solidFill>
                <a:schemeClr val="tx1"/>
              </a:solidFill>
              <a:latin typeface="Copperplate Gothic Bold" panose="020E0705020206020404" pitchFamily="34" charset="77"/>
            </a:endParaRPr>
          </a:p>
          <a:p>
            <a:r>
              <a:rPr lang="it-IT" sz="2400" b="1" dirty="0">
                <a:solidFill>
                  <a:schemeClr val="tx1"/>
                </a:solidFill>
                <a:latin typeface="Copperplate Gothic Bold" panose="020E0705020206020404" pitchFamily="34" charset="77"/>
              </a:rPr>
              <a:t>LATERALMENTE: Branche Ischio-Pubiche e Muscolo Elevatore dell’ Ano</a:t>
            </a:r>
          </a:p>
          <a:p>
            <a:r>
              <a:rPr lang="it-IT" sz="2400" b="1" dirty="0">
                <a:solidFill>
                  <a:schemeClr val="tx1"/>
                </a:solidFill>
                <a:latin typeface="Copperplate Gothic Bold" panose="020E0705020206020404" pitchFamily="34" charset="77"/>
              </a:rPr>
              <a:t>POSTERIORMENTE: Vagina e Collo dell’ Utero</a:t>
            </a:r>
          </a:p>
        </p:txBody>
      </p:sp>
      <p:pic>
        <p:nvPicPr>
          <p:cNvPr id="4" name="Audio 3">
            <a:hlinkClick r:id="" action="ppaction://media"/>
            <a:extLst>
              <a:ext uri="{FF2B5EF4-FFF2-40B4-BE49-F238E27FC236}">
                <a16:creationId xmlns:a16="http://schemas.microsoft.com/office/drawing/2014/main" id="{2B39B4D7-80DD-8540-BC9F-DDDB37FC6AD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602008853"/>
      </p:ext>
    </p:extLst>
  </p:cSld>
  <p:clrMapOvr>
    <a:masterClrMapping/>
  </p:clrMapOvr>
  <mc:AlternateContent xmlns:mc="http://schemas.openxmlformats.org/markup-compatibility/2006">
    <mc:Choice xmlns:p14="http://schemas.microsoft.com/office/powerpoint/2010/main" Requires="p14">
      <p:transition spd="slow" p14:dur="2000" advTm="6543"/>
    </mc:Choice>
    <mc:Fallback>
      <p:transition spd="slow" advTm="6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a:extLst>
              <a:ext uri="{FF2B5EF4-FFF2-40B4-BE49-F238E27FC236}">
                <a16:creationId xmlns:a16="http://schemas.microsoft.com/office/drawing/2014/main" id="{13D8E492-C5AD-2A43-A1DB-384408842DEA}"/>
              </a:ext>
            </a:extLst>
          </p:cNvPr>
          <p:cNvSpPr>
            <a:spLocks noGrp="1" noChangeArrowheads="1"/>
          </p:cNvSpPr>
          <p:nvPr>
            <p:ph type="title"/>
          </p:nvPr>
        </p:nvSpPr>
        <p:spPr>
          <a:xfrm>
            <a:off x="107504" y="152400"/>
            <a:ext cx="9036496"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400" b="1" dirty="0">
                <a:solidFill>
                  <a:schemeClr val="tx1"/>
                </a:solidFill>
                <a:latin typeface="Comic Sans MS" panose="030F0902030302020204" pitchFamily="66" charset="0"/>
              </a:rPr>
              <a:t>L’ ESAME   CISTOSCOPICO consente di osservare la CONFORMAZIONE INTERNA della VESCICA nel vivente (quando ricorrano esigenze diagnostiche)</a:t>
            </a:r>
          </a:p>
        </p:txBody>
      </p:sp>
      <p:pic>
        <p:nvPicPr>
          <p:cNvPr id="30722" name="Picture 2">
            <a:extLst>
              <a:ext uri="{FF2B5EF4-FFF2-40B4-BE49-F238E27FC236}">
                <a16:creationId xmlns:a16="http://schemas.microsoft.com/office/drawing/2014/main" id="{8827514D-EFA4-454A-A316-FA25E13E65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897063"/>
            <a:ext cx="8763000" cy="44783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4D4058E6-15F9-574C-A74E-72C1D5E3D76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80736149"/>
      </p:ext>
    </p:extLst>
  </p:cSld>
  <p:clrMapOvr>
    <a:masterClrMapping/>
  </p:clrMapOvr>
  <p:transition spd="med" advTm="1804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a:extLst>
              <a:ext uri="{FF2B5EF4-FFF2-40B4-BE49-F238E27FC236}">
                <a16:creationId xmlns:a16="http://schemas.microsoft.com/office/drawing/2014/main" id="{9FE634CD-5D7F-E442-A89B-2EE3F9CD91E7}"/>
              </a:ext>
            </a:extLst>
          </p:cNvPr>
          <p:cNvSpPr>
            <a:spLocks noGrp="1" noChangeArrowheads="1"/>
          </p:cNvSpPr>
          <p:nvPr>
            <p:ph type="title"/>
          </p:nvPr>
        </p:nvSpPr>
        <p:spPr>
          <a:xfrm>
            <a:off x="0" y="13276"/>
            <a:ext cx="9144000" cy="103946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VESCICA</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CONFIGURAZIONE INTERNA</a:t>
            </a:r>
          </a:p>
        </p:txBody>
      </p:sp>
      <p:sp>
        <p:nvSpPr>
          <p:cNvPr id="32770" name="Rectangle 2">
            <a:extLst>
              <a:ext uri="{FF2B5EF4-FFF2-40B4-BE49-F238E27FC236}">
                <a16:creationId xmlns:a16="http://schemas.microsoft.com/office/drawing/2014/main" id="{8CCAC141-7D5E-1349-A54E-D0FE7D6E2943}"/>
              </a:ext>
            </a:extLst>
          </p:cNvPr>
          <p:cNvSpPr>
            <a:spLocks noGrp="1" noChangeArrowheads="1"/>
          </p:cNvSpPr>
          <p:nvPr>
            <p:ph type="body" idx="1"/>
          </p:nvPr>
        </p:nvSpPr>
        <p:spPr>
          <a:xfrm>
            <a:off x="228600" y="1295400"/>
            <a:ext cx="8763000" cy="5638800"/>
          </a:xfrm>
          <a:ln/>
        </p:spPr>
        <p:txBody>
          <a:bodyPr/>
          <a:lstStyle/>
          <a:p>
            <a:pPr marL="0" indent="0">
              <a:spcBef>
                <a:spcPts val="65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rPr>
              <a:t>Può essere osservata direttamente nel VIVENTE mediante CISTOSCOPIA</a:t>
            </a:r>
          </a:p>
          <a:p>
            <a:pPr marL="0" indent="0">
              <a:spcBef>
                <a:spcPts val="65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rPr>
              <a:t>Si </a:t>
            </a:r>
            <a:r>
              <a:rPr lang="it-IT" altLang="it-IT" sz="2600" b="1" dirty="0" err="1">
                <a:solidFill>
                  <a:schemeClr val="tx1"/>
                </a:solidFill>
                <a:latin typeface="Chalkboard SE" panose="03050602040202020205" pitchFamily="66" charset="77"/>
              </a:rPr>
              <a:t>puo’</a:t>
            </a:r>
            <a:r>
              <a:rPr lang="it-IT" altLang="it-IT" sz="2600" b="1" dirty="0">
                <a:solidFill>
                  <a:schemeClr val="tx1"/>
                </a:solidFill>
                <a:latin typeface="Chalkboard SE" panose="03050602040202020205" pitchFamily="66" charset="77"/>
              </a:rPr>
              <a:t> notare la presenza di PIEGHE TRASVERSALI.</a:t>
            </a:r>
          </a:p>
          <a:p>
            <a:pPr marL="0" indent="0">
              <a:spcBef>
                <a:spcPts val="65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rPr>
              <a:t>Tali pieghe NON sono presenti nella zona del </a:t>
            </a:r>
          </a:p>
          <a:p>
            <a:pPr marL="0" indent="0">
              <a:spcBef>
                <a:spcPts val="65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rPr>
              <a:t>TRIGONO VESCICALE, area che ha come vertici il MEATO URETRALE INTERNO e gli orifizi di SBOCCO DEGLI URETERI</a:t>
            </a:r>
          </a:p>
          <a:p>
            <a:pPr marL="4763" indent="0">
              <a:spcBef>
                <a:spcPts val="65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rPr>
              <a:t>  Il TRIGONO è caratterizzato dal NON PRESENTARE le caratteristiche pieghe, pertanto la sua superficie è liscia. La morfologia suggerisce il suo coinvolgimento nel favorire il deflusso urinario come una sorta di «grondaia» con relativa pendenza.</a:t>
            </a:r>
          </a:p>
        </p:txBody>
      </p:sp>
      <p:pic>
        <p:nvPicPr>
          <p:cNvPr id="2" name="Audio 1">
            <a:hlinkClick r:id="" action="ppaction://media"/>
            <a:extLst>
              <a:ext uri="{FF2B5EF4-FFF2-40B4-BE49-F238E27FC236}">
                <a16:creationId xmlns:a16="http://schemas.microsoft.com/office/drawing/2014/main" id="{3F18B591-6774-A149-96CF-189E7B61D3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345916575"/>
      </p:ext>
    </p:extLst>
  </p:cSld>
  <p:clrMapOvr>
    <a:masterClrMapping/>
  </p:clrMapOvr>
  <p:transition spd="med" advTm="100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a:extLst>
              <a:ext uri="{FF2B5EF4-FFF2-40B4-BE49-F238E27FC236}">
                <a16:creationId xmlns:a16="http://schemas.microsoft.com/office/drawing/2014/main" id="{9451CDB6-6FF5-F545-B066-EA2B35B206C2}"/>
              </a:ext>
            </a:extLst>
          </p:cNvPr>
          <p:cNvSpPr>
            <a:spLocks noGrp="1" noChangeArrowheads="1"/>
          </p:cNvSpPr>
          <p:nvPr>
            <p:ph type="title"/>
          </p:nvPr>
        </p:nvSpPr>
        <p:spPr>
          <a:xfrm>
            <a:off x="228600" y="32031"/>
            <a:ext cx="86868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VESCICA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CONFORMAZIONE INTERNA</a:t>
            </a:r>
          </a:p>
        </p:txBody>
      </p:sp>
      <p:pic>
        <p:nvPicPr>
          <p:cNvPr id="31746" name="Picture 2">
            <a:extLst>
              <a:ext uri="{FF2B5EF4-FFF2-40B4-BE49-F238E27FC236}">
                <a16:creationId xmlns:a16="http://schemas.microsoft.com/office/drawing/2014/main" id="{CBCCDABC-B152-A240-A2B3-DA973014F9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799" y="1381124"/>
            <a:ext cx="7070141" cy="536024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4DE5989F-0336-0B4E-BAE8-F2E2D345D5C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71915898"/>
      </p:ext>
    </p:extLst>
  </p:cSld>
  <p:clrMapOvr>
    <a:masterClrMapping/>
  </p:clrMapOvr>
  <p:transition spd="med" advTm="4827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Grp="1" noChangeArrowheads="1"/>
          </p:cNvSpPr>
          <p:nvPr>
            <p:ph type="title"/>
          </p:nvPr>
        </p:nvSpPr>
        <p:spPr>
          <a:xfrm>
            <a:off x="228600" y="0"/>
            <a:ext cx="8686800" cy="90805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Gurmukhi MN" panose="02020600050405020304" pitchFamily="18" charset="0"/>
                <a:cs typeface="Gurmukhi MN" panose="02020600050405020304" pitchFamily="18" charset="0"/>
              </a:rPr>
              <a:t>VESCICA  URINARIA</a:t>
            </a:r>
            <a:br>
              <a:rPr lang="it-IT" altLang="it-IT" sz="2800" b="1" dirty="0">
                <a:solidFill>
                  <a:schemeClr val="tx1"/>
                </a:solidFill>
                <a:latin typeface="Gurmukhi MN" panose="02020600050405020304" pitchFamily="18" charset="0"/>
                <a:cs typeface="Gurmukhi MN" panose="02020600050405020304" pitchFamily="18" charset="0"/>
              </a:rPr>
            </a:br>
            <a:r>
              <a:rPr lang="it-IT" altLang="it-IT" sz="2800" b="1" dirty="0">
                <a:solidFill>
                  <a:schemeClr val="tx1"/>
                </a:solidFill>
                <a:latin typeface="Gurmukhi MN" panose="02020600050405020304" pitchFamily="18" charset="0"/>
                <a:cs typeface="Gurmukhi MN" panose="02020600050405020304" pitchFamily="18" charset="0"/>
              </a:rPr>
              <a:t>ASPETTI ANATOMO-MICROSCOPICI</a:t>
            </a:r>
          </a:p>
        </p:txBody>
      </p:sp>
      <p:pic>
        <p:nvPicPr>
          <p:cNvPr id="317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100" y="1341438"/>
            <a:ext cx="4429125" cy="55165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747" name="Picture 3"/>
          <p:cNvPicPr>
            <a:picLocks noChangeAspect="1" noChangeArrowheads="1"/>
          </p:cNvPicPr>
          <p:nvPr/>
        </p:nvPicPr>
        <p:blipFill>
          <a:blip r:embed="rId6">
            <a:extLst>
              <a:ext uri="{28A0092B-C50C-407E-A947-70E740481C1C}">
                <a14:useLocalDpi xmlns:a14="http://schemas.microsoft.com/office/drawing/2010/main" val="0"/>
              </a:ext>
            </a:extLst>
          </a:blip>
          <a:srcRect l="2693" t="754" r="4004" b="3444"/>
          <a:stretch>
            <a:fillRect/>
          </a:stretch>
        </p:blipFill>
        <p:spPr bwMode="auto">
          <a:xfrm>
            <a:off x="4730750" y="1341438"/>
            <a:ext cx="4384675" cy="5516562"/>
          </a:xfrm>
          <a:prstGeom prst="rect">
            <a:avLst/>
          </a:prstGeom>
          <a:noFill/>
          <a:ln>
            <a:noFill/>
          </a:ln>
          <a:effectLst/>
          <a:extLst>
            <a:ext uri="{909E8E84-426E-40DD-AFC4-6F175D3DCCD1}">
              <a14:hiddenFill xmlns:a14="http://schemas.microsoft.com/office/drawing/2010/main">
                <a:blipFill dpi="0" rotWithShape="0">
                  <a:blip/>
                  <a:srcRect l="2693" t="754" r="4004" b="344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Audio 2">
            <a:hlinkClick r:id="" action="ppaction://media"/>
            <a:extLst>
              <a:ext uri="{FF2B5EF4-FFF2-40B4-BE49-F238E27FC236}">
                <a16:creationId xmlns:a16="http://schemas.microsoft.com/office/drawing/2014/main" id="{C5851ABA-DA49-2844-BEA1-DD876E0DD7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cSld>
  <p:clrMapOvr>
    <a:masterClrMapping/>
  </p:clrMapOvr>
  <p:transition spd="med" advTm="1446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Grp="1" noChangeArrowheads="1"/>
          </p:cNvSpPr>
          <p:nvPr>
            <p:ph type="title"/>
          </p:nvPr>
        </p:nvSpPr>
        <p:spPr>
          <a:xfrm>
            <a:off x="0" y="0"/>
            <a:ext cx="9144000" cy="90872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VESCICA</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STRUTTURA ANATOMO-MICROSCOPICA</a:t>
            </a:r>
          </a:p>
        </p:txBody>
      </p:sp>
      <p:sp>
        <p:nvSpPr>
          <p:cNvPr id="30722" name="Rectangle 2"/>
          <p:cNvSpPr>
            <a:spLocks noGrp="1" noChangeArrowheads="1"/>
          </p:cNvSpPr>
          <p:nvPr>
            <p:ph type="body" idx="1"/>
          </p:nvPr>
        </p:nvSpPr>
        <p:spPr>
          <a:xfrm>
            <a:off x="683568" y="1124744"/>
            <a:ext cx="8136904" cy="5733256"/>
          </a:xfrm>
          <a:ln/>
        </p:spPr>
        <p:txBody>
          <a:bodyPr/>
          <a:lstStyle/>
          <a:p>
            <a:pPr marL="0" indent="0">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mic Sans MS" panose="030F0902030302020204" pitchFamily="66" charset="0"/>
              </a:rPr>
              <a:t>Presenta una PARETE di spessore 1,5 cm che si riducono a 0,5 ad organo PIENO.</a:t>
            </a:r>
          </a:p>
          <a:p>
            <a:pPr marL="0" indent="0">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mic Sans MS" panose="030F0902030302020204" pitchFamily="66" charset="0"/>
              </a:rPr>
              <a:t>TONACA MUCOSA</a:t>
            </a:r>
          </a:p>
          <a:p>
            <a:pPr marL="4763" indent="0">
              <a:spcBef>
                <a:spcPts val="65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mic Sans MS" panose="030F0902030302020204" pitchFamily="66" charset="0"/>
              </a:rPr>
              <a:t>    - EPITELIO DI TRANSIZIONE</a:t>
            </a:r>
          </a:p>
          <a:p>
            <a:pPr marL="4763" indent="0">
              <a:spcBef>
                <a:spcPts val="65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mic Sans MS" panose="030F0902030302020204" pitchFamily="66" charset="0"/>
              </a:rPr>
              <a:t>    - LAMINA PROPRIA di Tessuto Connettivo Fibrillare</a:t>
            </a:r>
          </a:p>
          <a:p>
            <a:pPr marL="0" indent="0">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mic Sans MS" panose="030F0902030302020204" pitchFamily="66" charset="0"/>
              </a:rPr>
              <a:t>TONACA MUSCOLARE: costituisce il MUSCOLO DETRUSORE in cui si distinguono:</a:t>
            </a:r>
          </a:p>
          <a:p>
            <a:pPr marL="4763" indent="0">
              <a:spcBef>
                <a:spcPts val="65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mic Sans MS" panose="030F0902030302020204" pitchFamily="66" charset="0"/>
              </a:rPr>
              <a:t>   - STRATO PLESSIFORME (ossia «Intrecciato»)</a:t>
            </a:r>
          </a:p>
          <a:p>
            <a:pPr marL="4763" indent="0">
              <a:spcBef>
                <a:spcPts val="65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mic Sans MS" panose="030F0902030302020204" pitchFamily="66" charset="0"/>
              </a:rPr>
              <a:t>   - STRATO CIRCOLARE</a:t>
            </a:r>
          </a:p>
          <a:p>
            <a:pPr marL="4763" indent="0">
              <a:spcBef>
                <a:spcPts val="65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mic Sans MS" panose="030F0902030302020204" pitchFamily="66" charset="0"/>
              </a:rPr>
              <a:t>   - STRATO LONGITUDINALE</a:t>
            </a:r>
          </a:p>
          <a:p>
            <a:pPr marL="0" indent="0">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mic Sans MS" panose="030F0902030302020204" pitchFamily="66" charset="0"/>
              </a:rPr>
              <a:t>TONACA AVVENTIZIA, che superiormente assume i caratteri della TONACA SIEROSA per la presenza del Peritoneo</a:t>
            </a:r>
          </a:p>
          <a:p>
            <a:pPr marL="4763" indent="0">
              <a:spcBef>
                <a:spcPts val="65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600" dirty="0">
              <a:latin typeface="Arial Black" panose="020B0A04020102020204" pitchFamily="34" charset="0"/>
            </a:endParaRPr>
          </a:p>
          <a:p>
            <a:pPr marL="341313" indent="-338138">
              <a:spcBef>
                <a:spcPts val="65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600" dirty="0">
              <a:latin typeface="Arial Black" panose="020B0A04020102020204" pitchFamily="34" charset="0"/>
            </a:endParaRPr>
          </a:p>
        </p:txBody>
      </p:sp>
      <p:pic>
        <p:nvPicPr>
          <p:cNvPr id="2" name="Audio 1">
            <a:hlinkClick r:id="" action="ppaction://media"/>
            <a:extLst>
              <a:ext uri="{FF2B5EF4-FFF2-40B4-BE49-F238E27FC236}">
                <a16:creationId xmlns:a16="http://schemas.microsoft.com/office/drawing/2014/main" id="{DFCD7791-89D0-0B4F-8108-CB0CA591EB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p:transition spd="med" advTm="866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ChangeArrowheads="1"/>
          </p:cNvSpPr>
          <p:nvPr>
            <p:ph type="title"/>
          </p:nvPr>
        </p:nvSpPr>
        <p:spPr>
          <a:xfrm>
            <a:off x="0" y="-376239"/>
            <a:ext cx="9144000" cy="1257301"/>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SISTEMA dei CALICI e PELVI RENALE</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(complesso “ CALICO-PIELICO ”)</a:t>
            </a:r>
          </a:p>
        </p:txBody>
      </p:sp>
      <p:pic>
        <p:nvPicPr>
          <p:cNvPr id="2048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57338"/>
            <a:ext cx="9144000" cy="53006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557338"/>
            <a:ext cx="4356100" cy="53006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4"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68800" y="1557338"/>
            <a:ext cx="4672013" cy="53006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485" name="Text Box 5"/>
          <p:cNvSpPr txBox="1">
            <a:spLocks noChangeArrowheads="1"/>
          </p:cNvSpPr>
          <p:nvPr/>
        </p:nvSpPr>
        <p:spPr bwMode="auto">
          <a:xfrm>
            <a:off x="6084888" y="1557338"/>
            <a:ext cx="1657350" cy="306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400">
                <a:solidFill>
                  <a:srgbClr val="003300"/>
                </a:solidFill>
                <a:latin typeface="Arial Black" panose="020B0A04020102020204" pitchFamily="34" charset="0"/>
              </a:rPr>
              <a:t>CALICI MINORI</a:t>
            </a:r>
          </a:p>
        </p:txBody>
      </p:sp>
      <p:sp>
        <p:nvSpPr>
          <p:cNvPr id="20486" name="Text Box 6"/>
          <p:cNvSpPr txBox="1">
            <a:spLocks noChangeArrowheads="1"/>
          </p:cNvSpPr>
          <p:nvPr/>
        </p:nvSpPr>
        <p:spPr bwMode="auto">
          <a:xfrm>
            <a:off x="5076825" y="4941888"/>
            <a:ext cx="1944688" cy="306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400">
                <a:solidFill>
                  <a:srgbClr val="003300"/>
                </a:solidFill>
                <a:latin typeface="Arial Black" panose="020B0A04020102020204" pitchFamily="34" charset="0"/>
              </a:rPr>
              <a:t>CALICI MAGGIORI</a:t>
            </a:r>
          </a:p>
        </p:txBody>
      </p:sp>
      <p:sp>
        <p:nvSpPr>
          <p:cNvPr id="20487" name="Text Box 7"/>
          <p:cNvSpPr txBox="1">
            <a:spLocks noChangeArrowheads="1"/>
          </p:cNvSpPr>
          <p:nvPr/>
        </p:nvSpPr>
        <p:spPr bwMode="auto">
          <a:xfrm>
            <a:off x="4498975" y="1779588"/>
            <a:ext cx="928688"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800" b="1">
                <a:solidFill>
                  <a:srgbClr val="003300"/>
                </a:solidFill>
                <a:latin typeface="Arial Black" panose="020B0A04020102020204" pitchFamily="34" charset="0"/>
              </a:rPr>
              <a:t>PELVI</a:t>
            </a:r>
          </a:p>
        </p:txBody>
      </p:sp>
      <p:sp>
        <p:nvSpPr>
          <p:cNvPr id="20488" name="Text Box 8"/>
          <p:cNvSpPr txBox="1">
            <a:spLocks noChangeArrowheads="1"/>
          </p:cNvSpPr>
          <p:nvPr/>
        </p:nvSpPr>
        <p:spPr bwMode="auto">
          <a:xfrm>
            <a:off x="6734175" y="2276475"/>
            <a:ext cx="928688"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800">
                <a:solidFill>
                  <a:srgbClr val="003300"/>
                </a:solidFill>
                <a:latin typeface="Arial Black" panose="020B0A04020102020204" pitchFamily="34" charset="0"/>
              </a:rPr>
              <a:t>PELVI</a:t>
            </a:r>
          </a:p>
        </p:txBody>
      </p:sp>
      <p:sp>
        <p:nvSpPr>
          <p:cNvPr id="20489" name="Line 9"/>
          <p:cNvSpPr>
            <a:spLocks noChangeShapeType="1"/>
          </p:cNvSpPr>
          <p:nvPr/>
        </p:nvSpPr>
        <p:spPr bwMode="auto">
          <a:xfrm flipH="1" flipV="1">
            <a:off x="5500688" y="3421063"/>
            <a:ext cx="735012" cy="1600200"/>
          </a:xfrm>
          <a:prstGeom prst="line">
            <a:avLst/>
          </a:prstGeom>
          <a:noFill/>
          <a:ln w="38160" cap="flat">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0490" name="Line 10"/>
          <p:cNvSpPr>
            <a:spLocks noChangeShapeType="1"/>
          </p:cNvSpPr>
          <p:nvPr/>
        </p:nvSpPr>
        <p:spPr bwMode="auto">
          <a:xfrm flipV="1">
            <a:off x="6300788" y="3349625"/>
            <a:ext cx="1727200" cy="1671638"/>
          </a:xfrm>
          <a:prstGeom prst="line">
            <a:avLst/>
          </a:prstGeom>
          <a:noFill/>
          <a:ln w="38160" cap="flat">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0491" name="Line 11"/>
          <p:cNvSpPr>
            <a:spLocks noChangeShapeType="1"/>
          </p:cNvSpPr>
          <p:nvPr/>
        </p:nvSpPr>
        <p:spPr bwMode="auto">
          <a:xfrm flipH="1">
            <a:off x="6148388" y="1844675"/>
            <a:ext cx="376237" cy="1368425"/>
          </a:xfrm>
          <a:prstGeom prst="line">
            <a:avLst/>
          </a:prstGeom>
          <a:noFill/>
          <a:ln w="28440" cap="flat">
            <a:solidFill>
              <a:srgbClr val="0099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0492" name="Line 12"/>
          <p:cNvSpPr>
            <a:spLocks noChangeShapeType="1"/>
          </p:cNvSpPr>
          <p:nvPr/>
        </p:nvSpPr>
        <p:spPr bwMode="auto">
          <a:xfrm>
            <a:off x="6877050" y="1844675"/>
            <a:ext cx="1439863" cy="360363"/>
          </a:xfrm>
          <a:prstGeom prst="line">
            <a:avLst/>
          </a:prstGeom>
          <a:noFill/>
          <a:ln w="28440" cap="flat">
            <a:solidFill>
              <a:srgbClr val="0099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0493" name="Line 13"/>
          <p:cNvSpPr>
            <a:spLocks noChangeShapeType="1"/>
          </p:cNvSpPr>
          <p:nvPr/>
        </p:nvSpPr>
        <p:spPr bwMode="auto">
          <a:xfrm>
            <a:off x="4859338" y="2060575"/>
            <a:ext cx="144462" cy="1512888"/>
          </a:xfrm>
          <a:prstGeom prst="line">
            <a:avLst/>
          </a:prstGeom>
          <a:noFill/>
          <a:ln w="76320" cap="flat">
            <a:solidFill>
              <a:srgbClr val="0033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0494" name="Line 14"/>
          <p:cNvSpPr>
            <a:spLocks noChangeShapeType="1"/>
          </p:cNvSpPr>
          <p:nvPr/>
        </p:nvSpPr>
        <p:spPr bwMode="auto">
          <a:xfrm>
            <a:off x="7164388" y="2565400"/>
            <a:ext cx="360362" cy="863600"/>
          </a:xfrm>
          <a:prstGeom prst="line">
            <a:avLst/>
          </a:prstGeom>
          <a:noFill/>
          <a:ln w="76320" cap="flat">
            <a:solidFill>
              <a:srgbClr val="0033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pic>
        <p:nvPicPr>
          <p:cNvPr id="2" name="Audio 1">
            <a:hlinkClick r:id="" action="ppaction://media"/>
            <a:extLst>
              <a:ext uri="{FF2B5EF4-FFF2-40B4-BE49-F238E27FC236}">
                <a16:creationId xmlns:a16="http://schemas.microsoft.com/office/drawing/2014/main" id="{380F6346-9C1F-C54E-9B6F-451EF588A1E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15300" y="5829300"/>
            <a:ext cx="812800" cy="812800"/>
          </a:xfrm>
          <a:prstGeom prst="rect">
            <a:avLst/>
          </a:prstGeom>
        </p:spPr>
      </p:pic>
    </p:spTree>
  </p:cSld>
  <p:clrMapOvr>
    <a:masterClrMapping/>
  </p:clrMapOvr>
  <p:transition spd="med" advTm="15837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a:extLst>
              <a:ext uri="{FF2B5EF4-FFF2-40B4-BE49-F238E27FC236}">
                <a16:creationId xmlns:a16="http://schemas.microsoft.com/office/drawing/2014/main" id="{69787FE9-6B3F-FF43-B5CD-62A3DB62E84D}"/>
              </a:ext>
            </a:extLst>
          </p:cNvPr>
          <p:cNvSpPr>
            <a:spLocks noGrp="1" noChangeArrowheads="1"/>
          </p:cNvSpPr>
          <p:nvPr>
            <p:ph type="title"/>
          </p:nvPr>
        </p:nvSpPr>
        <p:spPr>
          <a:xfrm>
            <a:off x="-15608" y="-24569"/>
            <a:ext cx="9144000" cy="1005297"/>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VESCICA URINARIA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VASCOLARIZZAZIONE</a:t>
            </a:r>
          </a:p>
        </p:txBody>
      </p:sp>
      <p:sp>
        <p:nvSpPr>
          <p:cNvPr id="24578" name="Rectangle 2">
            <a:extLst>
              <a:ext uri="{FF2B5EF4-FFF2-40B4-BE49-F238E27FC236}">
                <a16:creationId xmlns:a16="http://schemas.microsoft.com/office/drawing/2014/main" id="{F852F88E-DFC1-3D4C-8378-4DF67082D86C}"/>
              </a:ext>
            </a:extLst>
          </p:cNvPr>
          <p:cNvSpPr>
            <a:spLocks noGrp="1" noChangeArrowheads="1"/>
          </p:cNvSpPr>
          <p:nvPr>
            <p:ph type="body" idx="1"/>
          </p:nvPr>
        </p:nvSpPr>
        <p:spPr>
          <a:xfrm>
            <a:off x="467544" y="980728"/>
            <a:ext cx="8280920" cy="5616624"/>
          </a:xfrm>
          <a:ln/>
        </p:spPr>
        <p:txBody>
          <a:bodyPr/>
          <a:lstStyle/>
          <a:p>
            <a:pPr marL="0" indent="0">
              <a:spcBef>
                <a:spcPts val="6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halkboard SE" panose="03050602040202020205" pitchFamily="66" charset="77"/>
              </a:rPr>
              <a:t>La Vascolarizzazione Sanguifera deriva prevalentemente dall’ Arteria Iliaca Interna (o Ipogastrica):</a:t>
            </a:r>
          </a:p>
          <a:p>
            <a:pPr marL="0" indent="0">
              <a:spcBef>
                <a:spcPts val="6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400" b="1" dirty="0">
              <a:solidFill>
                <a:schemeClr val="tx1"/>
              </a:solidFill>
              <a:latin typeface="Chalkboard SE" panose="03050602040202020205" pitchFamily="66" charset="77"/>
            </a:endParaRPr>
          </a:p>
          <a:p>
            <a:pPr marL="0" indent="0">
              <a:spcBef>
                <a:spcPts val="6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halkboard SE" panose="03050602040202020205" pitchFamily="66" charset="77"/>
              </a:rPr>
              <a:t>ARTERIE VESCICALI SUPERIORI (residui dell’ ARTERIA OMBELICALE della Circolazione Fetale)</a:t>
            </a:r>
          </a:p>
          <a:p>
            <a:pPr marL="0" indent="0">
              <a:spcBef>
                <a:spcPts val="6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halkboard SE" panose="03050602040202020205" pitchFamily="66" charset="77"/>
              </a:rPr>
              <a:t>ARTERIE VESCICALI INFERIORI (nel MASCHIO)</a:t>
            </a:r>
          </a:p>
          <a:p>
            <a:pPr marL="0" indent="0">
              <a:spcBef>
                <a:spcPts val="6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halkboard SE" panose="03050602040202020205" pitchFamily="66" charset="77"/>
              </a:rPr>
              <a:t>ARTERIE VAGINALI (nella FEMMINA)</a:t>
            </a:r>
          </a:p>
          <a:p>
            <a:pPr marL="0" indent="0">
              <a:spcBef>
                <a:spcPts val="6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halkboard SE" panose="03050602040202020205" pitchFamily="66" charset="77"/>
              </a:rPr>
              <a:t>IL PLESSO VENOSO VESCICALE drena:</a:t>
            </a:r>
          </a:p>
          <a:p>
            <a:pPr marL="4763" indent="0">
              <a:spcBef>
                <a:spcPts val="6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halkboard SE" panose="03050602040202020205" pitchFamily="66" charset="77"/>
              </a:rPr>
              <a:t>   - VENE ILIACHE INTERNE</a:t>
            </a:r>
          </a:p>
          <a:p>
            <a:pPr marL="4763" indent="0">
              <a:spcBef>
                <a:spcPts val="6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halkboard SE" panose="03050602040202020205" pitchFamily="66" charset="77"/>
              </a:rPr>
              <a:t>   - PLESSO VENOSO AFFERENTE AI VASI </a:t>
            </a:r>
          </a:p>
          <a:p>
            <a:pPr marL="4763" indent="0">
              <a:spcBef>
                <a:spcPts val="6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halkboard SE" panose="03050602040202020205" pitchFamily="66" charset="77"/>
              </a:rPr>
              <a:t>     SACRALI</a:t>
            </a:r>
          </a:p>
          <a:p>
            <a:pPr marL="4763" indent="0">
              <a:spcBef>
                <a:spcPts val="6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halkboard SE" panose="03050602040202020205" pitchFamily="66" charset="77"/>
              </a:rPr>
              <a:t>Il DRENAGGIO LINFATICO è attuato nei LINFONODI che accompagnano il decorso delle Arterie Iliache Interna ed Esterna</a:t>
            </a:r>
          </a:p>
        </p:txBody>
      </p:sp>
      <p:pic>
        <p:nvPicPr>
          <p:cNvPr id="2" name="Audio 1">
            <a:hlinkClick r:id="" action="ppaction://media"/>
            <a:extLst>
              <a:ext uri="{FF2B5EF4-FFF2-40B4-BE49-F238E27FC236}">
                <a16:creationId xmlns:a16="http://schemas.microsoft.com/office/drawing/2014/main" id="{7E1B82CC-F57D-0E4B-B99D-A075D14D25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414749410"/>
      </p:ext>
    </p:extLst>
  </p:cSld>
  <p:clrMapOvr>
    <a:masterClrMapping/>
  </p:clrMapOvr>
  <p:transition spd="med" advTm="9208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a:extLst>
              <a:ext uri="{FF2B5EF4-FFF2-40B4-BE49-F238E27FC236}">
                <a16:creationId xmlns:a16="http://schemas.microsoft.com/office/drawing/2014/main" id="{CF16DFC3-1949-0944-A674-4613F22B1885}"/>
              </a:ext>
            </a:extLst>
          </p:cNvPr>
          <p:cNvSpPr>
            <a:spLocks noGrp="1" noChangeArrowheads="1"/>
          </p:cNvSpPr>
          <p:nvPr>
            <p:ph type="title"/>
          </p:nvPr>
        </p:nvSpPr>
        <p:spPr>
          <a:xfrm>
            <a:off x="18773" y="20474"/>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VESCICA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INNERVAZIONE</a:t>
            </a:r>
          </a:p>
        </p:txBody>
      </p:sp>
      <p:sp>
        <p:nvSpPr>
          <p:cNvPr id="28674" name="Rectangle 2">
            <a:extLst>
              <a:ext uri="{FF2B5EF4-FFF2-40B4-BE49-F238E27FC236}">
                <a16:creationId xmlns:a16="http://schemas.microsoft.com/office/drawing/2014/main" id="{31B8CDF4-A821-2545-8C84-9F0AB5D70371}"/>
              </a:ext>
            </a:extLst>
          </p:cNvPr>
          <p:cNvSpPr>
            <a:spLocks noGrp="1" noChangeArrowheads="1"/>
          </p:cNvSpPr>
          <p:nvPr>
            <p:ph type="body" idx="1"/>
          </p:nvPr>
        </p:nvSpPr>
        <p:spPr>
          <a:xfrm>
            <a:off x="683568" y="1149972"/>
            <a:ext cx="7992888" cy="5638800"/>
          </a:xfrm>
          <a:ln/>
        </p:spPr>
        <p:txBody>
          <a:bodyPr/>
          <a:lstStyle/>
          <a:p>
            <a:pPr marL="0" indent="0">
              <a:spcBef>
                <a:spcPts val="65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300" dirty="0">
                <a:solidFill>
                  <a:schemeClr val="tx1"/>
                </a:solidFill>
                <a:latin typeface="Copperplate Gothic Bold" panose="020E0705020206020404" pitchFamily="34" charset="77"/>
              </a:rPr>
              <a:t>Al PLESSO NERVOSO VESCICALE fanno capo:</a:t>
            </a:r>
          </a:p>
          <a:p>
            <a:pPr marL="0" indent="0">
              <a:spcBef>
                <a:spcPts val="65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300" dirty="0">
              <a:solidFill>
                <a:schemeClr val="tx1"/>
              </a:solidFill>
              <a:latin typeface="Copperplate Gothic Bold" panose="020E0705020206020404" pitchFamily="34" charset="77"/>
            </a:endParaRPr>
          </a:p>
          <a:p>
            <a:pPr marL="4763" indent="0">
              <a:spcBef>
                <a:spcPts val="65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300" dirty="0">
                <a:solidFill>
                  <a:schemeClr val="tx1"/>
                </a:solidFill>
                <a:latin typeface="Copperplate Gothic Bold" panose="020E0705020206020404" pitchFamily="34" charset="77"/>
              </a:rPr>
              <a:t>   - FIBRE PARASIMPATICHE (da MIELOMERI S2,S3,S4) VISCEROMOTRICI per MUSCOLO DETRUSORE ed INIBENTI la CONTRAZIONE del MUSCOLO SFINTERE INTERNO URETRALE</a:t>
            </a:r>
          </a:p>
          <a:p>
            <a:pPr marL="4763" indent="0">
              <a:spcBef>
                <a:spcPts val="65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300" dirty="0">
              <a:solidFill>
                <a:schemeClr val="tx1"/>
              </a:solidFill>
              <a:latin typeface="Copperplate Gothic Bold" panose="020E0705020206020404" pitchFamily="34" charset="77"/>
            </a:endParaRPr>
          </a:p>
          <a:p>
            <a:pPr marL="4763" indent="0">
              <a:spcBef>
                <a:spcPts val="65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300" dirty="0">
                <a:solidFill>
                  <a:schemeClr val="tx1"/>
                </a:solidFill>
                <a:latin typeface="Copperplate Gothic Bold" panose="020E0705020206020404" pitchFamily="34" charset="77"/>
              </a:rPr>
              <a:t>   - FIBRE ORTOSIMPATICHE (T11-L2) per mantenere contratto lo Sfintere Uretrale Interno </a:t>
            </a:r>
          </a:p>
          <a:p>
            <a:pPr marL="4763" indent="0">
              <a:spcBef>
                <a:spcPts val="65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300" dirty="0">
              <a:solidFill>
                <a:schemeClr val="tx1"/>
              </a:solidFill>
              <a:latin typeface="Copperplate Gothic Bold" panose="020E0705020206020404" pitchFamily="34" charset="77"/>
            </a:endParaRPr>
          </a:p>
          <a:p>
            <a:pPr marL="0" indent="0">
              <a:spcBef>
                <a:spcPts val="65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300" dirty="0">
                <a:solidFill>
                  <a:schemeClr val="tx1"/>
                </a:solidFill>
                <a:latin typeface="Copperplate Gothic Bold" panose="020E0705020206020404" pitchFamily="34" charset="77"/>
              </a:rPr>
              <a:t>Le FIBRE SENSITIVE (sensazioni di RIEMPIMENTO e DOLORIFICHE) si portano sia ai </a:t>
            </a:r>
            <a:r>
              <a:rPr lang="it-IT" altLang="it-IT" sz="2300" dirty="0" err="1">
                <a:solidFill>
                  <a:schemeClr val="tx1"/>
                </a:solidFill>
                <a:latin typeface="Copperplate Gothic Bold" panose="020E0705020206020404" pitchFamily="34" charset="77"/>
              </a:rPr>
              <a:t>mielomeri</a:t>
            </a:r>
            <a:r>
              <a:rPr lang="it-IT" altLang="it-IT" sz="2300" dirty="0">
                <a:solidFill>
                  <a:schemeClr val="tx1"/>
                </a:solidFill>
                <a:latin typeface="Copperplate Gothic Bold" panose="020E0705020206020404" pitchFamily="34" charset="77"/>
              </a:rPr>
              <a:t> SACRALI, sia a quelli T11-L2 </a:t>
            </a:r>
          </a:p>
        </p:txBody>
      </p:sp>
      <p:pic>
        <p:nvPicPr>
          <p:cNvPr id="2" name="Audio 1">
            <a:hlinkClick r:id="" action="ppaction://media"/>
            <a:extLst>
              <a:ext uri="{FF2B5EF4-FFF2-40B4-BE49-F238E27FC236}">
                <a16:creationId xmlns:a16="http://schemas.microsoft.com/office/drawing/2014/main" id="{720C175E-8363-1849-8D75-76FE996298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57038786"/>
      </p:ext>
    </p:extLst>
  </p:cSld>
  <p:clrMapOvr>
    <a:masterClrMapping/>
  </p:clrMapOvr>
  <p:transition spd="med" advTm="907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611"/>
          <p:cNvPicPr>
            <a:picLocks noGrp="1" noChangeAspect="1"/>
          </p:cNvPicPr>
          <p:nvPr isPhoto="1"/>
        </p:nvPicPr>
        <p:blipFill rotWithShape="1">
          <a:blip r:embed="rId4">
            <a:lum/>
            <a:extLst>
              <a:ext uri="{28A0092B-C50C-407E-A947-70E740481C1C}">
                <a14:useLocalDpi xmlns:a14="http://schemas.microsoft.com/office/drawing/2010/main" val="0"/>
              </a:ext>
            </a:extLst>
          </a:blip>
          <a:srcRect t="4062" b="54199"/>
          <a:stretch/>
        </p:blipFill>
        <p:spPr>
          <a:xfrm>
            <a:off x="179512" y="1916832"/>
            <a:ext cx="8427278" cy="3820791"/>
          </a:xfrm>
          <a:prstGeom prst="rect">
            <a:avLst/>
          </a:prstGeom>
          <a:noFill/>
          <a:ln>
            <a:noFill/>
          </a:ln>
        </p:spPr>
      </p:pic>
      <p:pic>
        <p:nvPicPr>
          <p:cNvPr id="3" name="Picture 1" descr="2611">
            <a:extLst>
              <a:ext uri="{FF2B5EF4-FFF2-40B4-BE49-F238E27FC236}">
                <a16:creationId xmlns:a16="http://schemas.microsoft.com/office/drawing/2014/main" id="{E22F6F84-4797-6E4F-86A5-DF35987DA976}"/>
              </a:ext>
            </a:extLst>
          </p:cNvPr>
          <p:cNvPicPr>
            <a:picLocks noGrp="1" noChangeAspect="1"/>
          </p:cNvPicPr>
          <p:nvPr isPhoto="1"/>
        </p:nvPicPr>
        <p:blipFill rotWithShape="1">
          <a:blip r:embed="rId4">
            <a:lum/>
            <a:extLst>
              <a:ext uri="{28A0092B-C50C-407E-A947-70E740481C1C}">
                <a14:useLocalDpi xmlns:a14="http://schemas.microsoft.com/office/drawing/2010/main" val="0"/>
              </a:ext>
            </a:extLst>
          </a:blip>
          <a:srcRect t="93081" r="68369" b="756"/>
          <a:stretch/>
        </p:blipFill>
        <p:spPr>
          <a:xfrm>
            <a:off x="3394638" y="5274776"/>
            <a:ext cx="1997025" cy="432048"/>
          </a:xfrm>
          <a:prstGeom prst="rect">
            <a:avLst/>
          </a:prstGeom>
          <a:noFill/>
          <a:ln>
            <a:noFill/>
          </a:ln>
        </p:spPr>
      </p:pic>
      <p:sp>
        <p:nvSpPr>
          <p:cNvPr id="4" name="Rectangle 1">
            <a:extLst>
              <a:ext uri="{FF2B5EF4-FFF2-40B4-BE49-F238E27FC236}">
                <a16:creationId xmlns:a16="http://schemas.microsoft.com/office/drawing/2014/main" id="{AE3256E0-41F9-4B49-9606-E7DD2216510E}"/>
              </a:ext>
            </a:extLst>
          </p:cNvPr>
          <p:cNvSpPr txBox="1">
            <a:spLocks noChangeArrowheads="1"/>
          </p:cNvSpPr>
          <p:nvPr/>
        </p:nvSpPr>
        <p:spPr>
          <a:xfrm>
            <a:off x="0" y="111125"/>
            <a:ext cx="9036496" cy="947738"/>
          </a:xfrm>
          <a:prstGeom prst="rect">
            <a:avLst/>
          </a:prstGeom>
          <a:ln/>
        </p:spPr>
        <p:txBody>
          <a:bodyPr/>
          <a:lst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FFFF00"/>
                </a:solidFill>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9p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a:solidFill>
                  <a:schemeClr val="tx1"/>
                </a:solidFill>
                <a:latin typeface="Gurmukhi MN" panose="02020600050405020304" pitchFamily="18" charset="0"/>
                <a:cs typeface="Gurmukhi MN" panose="02020600050405020304" pitchFamily="18" charset="0"/>
              </a:rPr>
              <a:t>URETRA MASCHILE e FEMMINILE</a:t>
            </a:r>
            <a:br>
              <a:rPr lang="it-IT" altLang="it-IT" sz="3200" b="1">
                <a:solidFill>
                  <a:schemeClr val="tx1"/>
                </a:solidFill>
                <a:latin typeface="Gurmukhi MN" panose="02020600050405020304" pitchFamily="18" charset="0"/>
                <a:cs typeface="Gurmukhi MN" panose="02020600050405020304" pitchFamily="18" charset="0"/>
              </a:rPr>
            </a:br>
            <a:r>
              <a:rPr lang="it-IT" altLang="it-IT" sz="3200" b="1">
                <a:solidFill>
                  <a:schemeClr val="tx1"/>
                </a:solidFill>
                <a:latin typeface="Gurmukhi MN" panose="02020600050405020304" pitchFamily="18" charset="0"/>
                <a:cs typeface="Gurmukhi MN" panose="02020600050405020304" pitchFamily="18" charset="0"/>
              </a:rPr>
              <a:t>ASPETTI TOPOGRAFICI COMPARATIVI</a:t>
            </a:r>
            <a:endParaRPr lang="it-IT" altLang="it-IT" sz="3200" b="1" dirty="0">
              <a:solidFill>
                <a:schemeClr val="tx1"/>
              </a:solidFill>
              <a:latin typeface="Gurmukhi MN" panose="02020600050405020304" pitchFamily="18" charset="0"/>
              <a:cs typeface="Gurmukhi MN" panose="02020600050405020304" pitchFamily="18" charset="0"/>
            </a:endParaRPr>
          </a:p>
        </p:txBody>
      </p:sp>
      <p:pic>
        <p:nvPicPr>
          <p:cNvPr id="5" name="Audio 4">
            <a:hlinkClick r:id="" action="ppaction://media"/>
            <a:extLst>
              <a:ext uri="{FF2B5EF4-FFF2-40B4-BE49-F238E27FC236}">
                <a16:creationId xmlns:a16="http://schemas.microsoft.com/office/drawing/2014/main" id="{6D9BDE9F-5F4B-2E4A-94E6-EE8B8C0354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397850474"/>
      </p:ext>
    </p:extLst>
  </p:cSld>
  <p:clrMapOvr>
    <a:masterClrMapping/>
  </p:clrMapOvr>
  <mc:AlternateContent xmlns:mc="http://schemas.openxmlformats.org/markup-compatibility/2006">
    <mc:Choice xmlns:p14="http://schemas.microsoft.com/office/powerpoint/2010/main" Requires="p14">
      <p:transition spd="slow" p14:dur="2000" advTm="56350"/>
    </mc:Choice>
    <mc:Fallback>
      <p:transition spd="slow" advTm="56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B8CA4BB5-4FB3-C04B-B8F2-3D102CF8A27B}"/>
              </a:ext>
            </a:extLst>
          </p:cNvPr>
          <p:cNvSpPr>
            <a:spLocks noGrp="1"/>
          </p:cNvSpPr>
          <p:nvPr>
            <p:ph type="title"/>
          </p:nvPr>
        </p:nvSpPr>
        <p:spPr>
          <a:xfrm>
            <a:off x="676356" y="-243408"/>
            <a:ext cx="7767638" cy="1138238"/>
          </a:xfrm>
        </p:spPr>
        <p:txBody>
          <a:bodyPr/>
          <a:lstStyle/>
          <a:p>
            <a:r>
              <a:rPr lang="it-IT" sz="3200" b="1" dirty="0">
                <a:solidFill>
                  <a:schemeClr val="tx1"/>
                </a:solidFill>
                <a:latin typeface="Gurmukhi MN" panose="02020600050405020304" pitchFamily="18" charset="0"/>
                <a:cs typeface="Gurmukhi MN" panose="02020600050405020304" pitchFamily="18" charset="0"/>
              </a:rPr>
              <a:t>URETRA</a:t>
            </a:r>
          </a:p>
        </p:txBody>
      </p:sp>
      <p:sp>
        <p:nvSpPr>
          <p:cNvPr id="5" name="Segnaposto contenuto 4">
            <a:extLst>
              <a:ext uri="{FF2B5EF4-FFF2-40B4-BE49-F238E27FC236}">
                <a16:creationId xmlns:a16="http://schemas.microsoft.com/office/drawing/2014/main" id="{47F71F90-79EB-1445-8998-0D74B2359F1C}"/>
              </a:ext>
            </a:extLst>
          </p:cNvPr>
          <p:cNvSpPr>
            <a:spLocks noGrp="1"/>
          </p:cNvSpPr>
          <p:nvPr>
            <p:ph idx="1"/>
          </p:nvPr>
        </p:nvSpPr>
        <p:spPr>
          <a:xfrm>
            <a:off x="107504" y="894830"/>
            <a:ext cx="9036496" cy="5963170"/>
          </a:xfrm>
        </p:spPr>
        <p:txBody>
          <a:bodyPr/>
          <a:lstStyle/>
          <a:p>
            <a:r>
              <a:rPr lang="it-IT" sz="3000" dirty="0">
                <a:solidFill>
                  <a:schemeClr val="tx1"/>
                </a:solidFill>
                <a:latin typeface="Chalkboard SE" panose="03050602040202020205" pitchFamily="66" charset="77"/>
              </a:rPr>
              <a:t>Organo CAVO, IMPARI e MEDIANO, deputato a veicolare l’ URINA DEFINITIVA dalla Vescica Urinaria all’ ambiente esterno.</a:t>
            </a:r>
          </a:p>
          <a:p>
            <a:r>
              <a:rPr lang="it-IT" sz="3000" dirty="0">
                <a:solidFill>
                  <a:schemeClr val="tx1"/>
                </a:solidFill>
                <a:latin typeface="Chalkboard SE" panose="03050602040202020205" pitchFamily="66" charset="77"/>
              </a:rPr>
              <a:t>Nel MASCHIO costituisce una VIA COMUNE delle VIE URINARIE e delle VIE SPERMATICHE.</a:t>
            </a:r>
          </a:p>
          <a:p>
            <a:r>
              <a:rPr lang="it-IT" sz="3000" dirty="0">
                <a:solidFill>
                  <a:schemeClr val="tx1"/>
                </a:solidFill>
                <a:latin typeface="Chalkboard SE" panose="03050602040202020205" pitchFamily="66" charset="77"/>
              </a:rPr>
              <a:t>Notevole è la DIVERSA LUNGHEZZA tra l’ Uretra Femminile e l’ Uretra Maschile.</a:t>
            </a:r>
          </a:p>
          <a:p>
            <a:r>
              <a:rPr lang="it-IT" sz="3000" dirty="0">
                <a:solidFill>
                  <a:schemeClr val="tx1"/>
                </a:solidFill>
                <a:latin typeface="Chalkboard SE" panose="03050602040202020205" pitchFamily="66" charset="77"/>
              </a:rPr>
              <a:t>Diversi, sono, ovviamente la LOCALIZZAZIONE ed i RAPPORTI nei due sessi.</a:t>
            </a:r>
          </a:p>
        </p:txBody>
      </p:sp>
      <p:pic>
        <p:nvPicPr>
          <p:cNvPr id="2" name="Audio 1">
            <a:hlinkClick r:id="" action="ppaction://media"/>
            <a:extLst>
              <a:ext uri="{FF2B5EF4-FFF2-40B4-BE49-F238E27FC236}">
                <a16:creationId xmlns:a16="http://schemas.microsoft.com/office/drawing/2014/main" id="{4615D204-B3BB-6448-95C2-6854EB16588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073659723"/>
      </p:ext>
    </p:extLst>
  </p:cSld>
  <p:clrMapOvr>
    <a:masterClrMapping/>
  </p:clrMapOvr>
  <mc:AlternateContent xmlns:mc="http://schemas.openxmlformats.org/markup-compatibility/2006">
    <mc:Choice xmlns:p14="http://schemas.microsoft.com/office/powerpoint/2010/main" Requires="p14">
      <p:transition spd="slow" p14:dur="2000" advTm="8339"/>
    </mc:Choice>
    <mc:Fallback>
      <p:transition spd="slow" advTm="8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611"/>
          <p:cNvPicPr>
            <a:picLocks noGrp="1" noChangeAspect="1"/>
          </p:cNvPicPr>
          <p:nvPr isPhoto="1"/>
        </p:nvPicPr>
        <p:blipFill rotWithShape="1">
          <a:blip r:embed="rId4">
            <a:lum/>
            <a:extLst>
              <a:ext uri="{28A0092B-C50C-407E-A947-70E740481C1C}">
                <a14:useLocalDpi xmlns:a14="http://schemas.microsoft.com/office/drawing/2010/main" val="0"/>
              </a:ext>
            </a:extLst>
          </a:blip>
          <a:srcRect t="4062" b="54199"/>
          <a:stretch/>
        </p:blipFill>
        <p:spPr>
          <a:xfrm>
            <a:off x="179512" y="1916832"/>
            <a:ext cx="8427278" cy="3820791"/>
          </a:xfrm>
          <a:prstGeom prst="rect">
            <a:avLst/>
          </a:prstGeom>
          <a:noFill/>
          <a:ln>
            <a:noFill/>
          </a:ln>
        </p:spPr>
      </p:pic>
      <p:pic>
        <p:nvPicPr>
          <p:cNvPr id="3" name="Picture 1" descr="2611">
            <a:extLst>
              <a:ext uri="{FF2B5EF4-FFF2-40B4-BE49-F238E27FC236}">
                <a16:creationId xmlns:a16="http://schemas.microsoft.com/office/drawing/2014/main" id="{E22F6F84-4797-6E4F-86A5-DF35987DA976}"/>
              </a:ext>
            </a:extLst>
          </p:cNvPr>
          <p:cNvPicPr>
            <a:picLocks noGrp="1" noChangeAspect="1"/>
          </p:cNvPicPr>
          <p:nvPr isPhoto="1"/>
        </p:nvPicPr>
        <p:blipFill rotWithShape="1">
          <a:blip r:embed="rId4">
            <a:lum/>
            <a:extLst>
              <a:ext uri="{28A0092B-C50C-407E-A947-70E740481C1C}">
                <a14:useLocalDpi xmlns:a14="http://schemas.microsoft.com/office/drawing/2010/main" val="0"/>
              </a:ext>
            </a:extLst>
          </a:blip>
          <a:srcRect t="93081" r="68369" b="756"/>
          <a:stretch/>
        </p:blipFill>
        <p:spPr>
          <a:xfrm>
            <a:off x="3394638" y="5274776"/>
            <a:ext cx="1997025" cy="432048"/>
          </a:xfrm>
          <a:prstGeom prst="rect">
            <a:avLst/>
          </a:prstGeom>
          <a:noFill/>
          <a:ln>
            <a:noFill/>
          </a:ln>
        </p:spPr>
      </p:pic>
      <p:sp>
        <p:nvSpPr>
          <p:cNvPr id="4" name="Rectangle 1">
            <a:extLst>
              <a:ext uri="{FF2B5EF4-FFF2-40B4-BE49-F238E27FC236}">
                <a16:creationId xmlns:a16="http://schemas.microsoft.com/office/drawing/2014/main" id="{AE3256E0-41F9-4B49-9606-E7DD2216510E}"/>
              </a:ext>
            </a:extLst>
          </p:cNvPr>
          <p:cNvSpPr txBox="1">
            <a:spLocks noChangeArrowheads="1"/>
          </p:cNvSpPr>
          <p:nvPr/>
        </p:nvSpPr>
        <p:spPr>
          <a:xfrm>
            <a:off x="0" y="111125"/>
            <a:ext cx="9036496" cy="947738"/>
          </a:xfrm>
          <a:prstGeom prst="rect">
            <a:avLst/>
          </a:prstGeom>
          <a:ln/>
        </p:spPr>
        <p:txBody>
          <a:bodyPr/>
          <a:lst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FFFF00"/>
                </a:solidFill>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9p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a:solidFill>
                  <a:schemeClr val="tx1"/>
                </a:solidFill>
                <a:latin typeface="Gurmukhi MN" panose="02020600050405020304" pitchFamily="18" charset="0"/>
                <a:cs typeface="Gurmukhi MN" panose="02020600050405020304" pitchFamily="18" charset="0"/>
              </a:rPr>
              <a:t>URETRA MASCHILE e FEMMINILE</a:t>
            </a:r>
            <a:br>
              <a:rPr lang="it-IT" altLang="it-IT" sz="3200" b="1">
                <a:solidFill>
                  <a:schemeClr val="tx1"/>
                </a:solidFill>
                <a:latin typeface="Gurmukhi MN" panose="02020600050405020304" pitchFamily="18" charset="0"/>
                <a:cs typeface="Gurmukhi MN" panose="02020600050405020304" pitchFamily="18" charset="0"/>
              </a:rPr>
            </a:br>
            <a:r>
              <a:rPr lang="it-IT" altLang="it-IT" sz="3200" b="1">
                <a:solidFill>
                  <a:schemeClr val="tx1"/>
                </a:solidFill>
                <a:latin typeface="Gurmukhi MN" panose="02020600050405020304" pitchFamily="18" charset="0"/>
                <a:cs typeface="Gurmukhi MN" panose="02020600050405020304" pitchFamily="18" charset="0"/>
              </a:rPr>
              <a:t>ASPETTI TOPOGRAFICI COMPARATIVI</a:t>
            </a:r>
            <a:endParaRPr lang="it-IT" altLang="it-IT" sz="3200" b="1" dirty="0">
              <a:solidFill>
                <a:schemeClr val="tx1"/>
              </a:solidFill>
              <a:latin typeface="Gurmukhi MN" panose="02020600050405020304" pitchFamily="18" charset="0"/>
              <a:cs typeface="Gurmukhi MN" panose="02020600050405020304" pitchFamily="18" charset="0"/>
            </a:endParaRPr>
          </a:p>
        </p:txBody>
      </p:sp>
      <p:pic>
        <p:nvPicPr>
          <p:cNvPr id="5" name="Audio 4">
            <a:hlinkClick r:id="" action="ppaction://media"/>
            <a:extLst>
              <a:ext uri="{FF2B5EF4-FFF2-40B4-BE49-F238E27FC236}">
                <a16:creationId xmlns:a16="http://schemas.microsoft.com/office/drawing/2014/main" id="{6DC048D9-462E-3845-9E5D-54E4E51B3CA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862503124"/>
      </p:ext>
    </p:extLst>
  </p:cSld>
  <p:clrMapOvr>
    <a:masterClrMapping/>
  </p:clrMapOvr>
  <mc:AlternateContent xmlns:mc="http://schemas.openxmlformats.org/markup-compatibility/2006">
    <mc:Choice xmlns:p14="http://schemas.microsoft.com/office/powerpoint/2010/main" Requires="p14">
      <p:transition spd="slow" p14:dur="2000" advTm="65242"/>
    </mc:Choice>
    <mc:Fallback>
      <p:transition spd="slow" advTm="65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ChangeArrowheads="1"/>
          </p:cNvSpPr>
          <p:nvPr>
            <p:ph type="title"/>
          </p:nvPr>
        </p:nvSpPr>
        <p:spPr>
          <a:xfrm>
            <a:off x="304800" y="0"/>
            <a:ext cx="86106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URETRA MASCHILE</a:t>
            </a:r>
          </a:p>
        </p:txBody>
      </p:sp>
      <p:sp>
        <p:nvSpPr>
          <p:cNvPr id="33794" name="Rectangle 2"/>
          <p:cNvSpPr>
            <a:spLocks noGrp="1" noChangeArrowheads="1"/>
          </p:cNvSpPr>
          <p:nvPr>
            <p:ph type="body" idx="1"/>
          </p:nvPr>
        </p:nvSpPr>
        <p:spPr>
          <a:xfrm>
            <a:off x="304800" y="1219200"/>
            <a:ext cx="8610600" cy="5410200"/>
          </a:xfrm>
          <a:ln/>
        </p:spPr>
        <p:txBody>
          <a:bodyPr/>
          <a:lstStyle/>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opperplate Gothic Bold" panose="020E0705020206020404" pitchFamily="34" charset="77"/>
              </a:rPr>
              <a:t>Lunghezza totale 18 – 20 cm</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opperplate Gothic Bold" panose="020E0705020206020404" pitchFamily="34" charset="77"/>
              </a:rPr>
              <a:t>Dal MEATO URETRALE INTERNO, attraversa il PAVIMENTO PELVICO ed il PERINEO ANTERIORE, percorre il PENE per terminare al MEATO URETRALE ESTERNO</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opperplate Gothic Bold" panose="020E0705020206020404" pitchFamily="34" charset="77"/>
              </a:rPr>
              <a:t>Dà passaggio soltanto all’ URINA unicamente nel tratto definito URETRA URINARIA, mentre nella parte più cospicua dà passaggio anche allo SPERMA (URETRA COMUNE)</a:t>
            </a:r>
          </a:p>
        </p:txBody>
      </p:sp>
      <p:pic>
        <p:nvPicPr>
          <p:cNvPr id="2" name="Audio 1">
            <a:hlinkClick r:id="" action="ppaction://media"/>
            <a:extLst>
              <a:ext uri="{FF2B5EF4-FFF2-40B4-BE49-F238E27FC236}">
                <a16:creationId xmlns:a16="http://schemas.microsoft.com/office/drawing/2014/main" id="{34D8DB0B-8394-3540-B3F2-64682BE21C3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p:transition spd="med" advTm="757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Grp="1" noChangeArrowheads="1"/>
          </p:cNvSpPr>
          <p:nvPr>
            <p:ph type="title"/>
          </p:nvPr>
        </p:nvSpPr>
        <p:spPr>
          <a:xfrm>
            <a:off x="609600" y="0"/>
            <a:ext cx="7772400" cy="1052736"/>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PORZIONI DELL’</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URETRA MASCHILE e PENE</a:t>
            </a:r>
          </a:p>
        </p:txBody>
      </p:sp>
      <p:pic>
        <p:nvPicPr>
          <p:cNvPr id="358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1628775"/>
            <a:ext cx="8534400" cy="5038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680FDF4D-93C5-1443-91B8-C1517590F07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spd="med" advTm="10471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Grp="1" noChangeArrowheads="1"/>
          </p:cNvSpPr>
          <p:nvPr>
            <p:ph type="title"/>
          </p:nvPr>
        </p:nvSpPr>
        <p:spPr>
          <a:xfrm>
            <a:off x="0" y="32031"/>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URETRA MASCHILE</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PORZIONI COSTITUTIVE</a:t>
            </a:r>
          </a:p>
        </p:txBody>
      </p:sp>
      <p:sp>
        <p:nvSpPr>
          <p:cNvPr id="34818" name="Rectangle 2"/>
          <p:cNvSpPr>
            <a:spLocks noGrp="1" noChangeArrowheads="1"/>
          </p:cNvSpPr>
          <p:nvPr>
            <p:ph type="body" idx="1"/>
          </p:nvPr>
        </p:nvSpPr>
        <p:spPr>
          <a:xfrm>
            <a:off x="190500" y="1196752"/>
            <a:ext cx="8763000" cy="5486400"/>
          </a:xfrm>
          <a:ln/>
        </p:spPr>
        <p:txBody>
          <a:bodyPr/>
          <a:lstStyle/>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omic Sans MS" panose="030F0902030302020204" pitchFamily="66" charset="0"/>
              </a:rPr>
              <a:t>Sulla base di un CRITERIO TOPOGRAFICO:</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omic Sans MS" panose="030F0902030302020204" pitchFamily="66" charset="0"/>
              </a:rPr>
              <a:t>   - URETRA PELVICA (nella PELVI)</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omic Sans MS" panose="030F0902030302020204" pitchFamily="66" charset="0"/>
              </a:rPr>
              <a:t>   - URETRA PERINEALE (nel decorso nel </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omic Sans MS" panose="030F0902030302020204" pitchFamily="66" charset="0"/>
              </a:rPr>
              <a:t>                                        PERINEO)</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omic Sans MS" panose="030F0902030302020204" pitchFamily="66" charset="0"/>
              </a:rPr>
              <a:t>   - URETRA PENIENA (nel PENE)</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800" b="1" dirty="0">
              <a:latin typeface="Comic Sans MS" panose="030F0902030302020204" pitchFamily="66" charset="0"/>
            </a:endParaRP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omic Sans MS" panose="030F0902030302020204" pitchFamily="66" charset="0"/>
              </a:rPr>
              <a:t>CRITERIO SISTEMATICO:</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omic Sans MS" panose="030F0902030302020204" pitchFamily="66" charset="0"/>
              </a:rPr>
              <a:t>   - URETRA PROSTATICA </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omic Sans MS" panose="030F0902030302020204" pitchFamily="66" charset="0"/>
              </a:rPr>
              <a:t>   - URETRA MEMBRANOSA</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omic Sans MS" panose="030F0902030302020204" pitchFamily="66" charset="0"/>
              </a:rPr>
              <a:t>   - URETRA SPONGIOSA o CAVERNOSA</a:t>
            </a:r>
          </a:p>
        </p:txBody>
      </p:sp>
      <p:pic>
        <p:nvPicPr>
          <p:cNvPr id="2" name="Audio 1">
            <a:hlinkClick r:id="" action="ppaction://media"/>
            <a:extLst>
              <a:ext uri="{FF2B5EF4-FFF2-40B4-BE49-F238E27FC236}">
                <a16:creationId xmlns:a16="http://schemas.microsoft.com/office/drawing/2014/main" id="{EB74C396-337F-284B-90A8-A3120B5CFF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p:transition spd="med" advTm="78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p:cNvSpPr>
            <a:spLocks noGrp="1" noChangeArrowheads="1"/>
          </p:cNvSpPr>
          <p:nvPr>
            <p:ph type="title"/>
          </p:nvPr>
        </p:nvSpPr>
        <p:spPr>
          <a:xfrm>
            <a:off x="0" y="-99392"/>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URETRA MASCHILE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DECORSO</a:t>
            </a:r>
          </a:p>
        </p:txBody>
      </p:sp>
      <p:sp>
        <p:nvSpPr>
          <p:cNvPr id="36866" name="Rectangle 2"/>
          <p:cNvSpPr>
            <a:spLocks noGrp="1" noChangeArrowheads="1"/>
          </p:cNvSpPr>
          <p:nvPr>
            <p:ph type="body" idx="1"/>
          </p:nvPr>
        </p:nvSpPr>
        <p:spPr>
          <a:xfrm>
            <a:off x="107504" y="1340768"/>
            <a:ext cx="8884096" cy="5288632"/>
          </a:xfrm>
          <a:ln/>
        </p:spPr>
        <p:txBody>
          <a:bodyPr/>
          <a:lstStyle/>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halkboard SE" panose="03050602040202020205" pitchFamily="66" charset="77"/>
              </a:rPr>
              <a:t>Nel tratto iniziale dalla Vescica Urinaria decorre quasi VERTICALE nel TRATTO PROSTATICO</a:t>
            </a:r>
          </a:p>
          <a:p>
            <a:pPr marL="6350"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800" dirty="0">
              <a:solidFill>
                <a:schemeClr val="tx1"/>
              </a:solidFill>
              <a:latin typeface="Chalkboard SE" panose="03050602040202020205" pitchFamily="66" charset="77"/>
            </a:endParaRP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halkboard SE" panose="03050602040202020205" pitchFamily="66" charset="77"/>
              </a:rPr>
              <a:t>Piega in AVANTI nella CURVA RETROPUBICA</a:t>
            </a:r>
          </a:p>
          <a:p>
            <a:pPr marL="6350"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800" dirty="0">
              <a:solidFill>
                <a:schemeClr val="tx1"/>
              </a:solidFill>
              <a:latin typeface="Chalkboard SE" panose="03050602040202020205" pitchFamily="66" charset="77"/>
            </a:endParaRP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halkboard SE" panose="03050602040202020205" pitchFamily="66" charset="77"/>
              </a:rPr>
              <a:t>Impegnandosi nel PENE, descrive la CURVA SOTTOPUBICA</a:t>
            </a:r>
          </a:p>
          <a:p>
            <a:pPr marL="6350"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800" dirty="0">
              <a:solidFill>
                <a:schemeClr val="tx1"/>
              </a:solidFill>
              <a:latin typeface="Chalkboard SE" panose="03050602040202020205" pitchFamily="66" charset="77"/>
            </a:endParaRP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halkboard SE" panose="03050602040202020205" pitchFamily="66" charset="77"/>
              </a:rPr>
              <a:t>Quest’ ultima è MOLTO VARIABILE</a:t>
            </a:r>
          </a:p>
        </p:txBody>
      </p:sp>
      <p:pic>
        <p:nvPicPr>
          <p:cNvPr id="2" name="Audio 1">
            <a:hlinkClick r:id="" action="ppaction://media"/>
            <a:extLst>
              <a:ext uri="{FF2B5EF4-FFF2-40B4-BE49-F238E27FC236}">
                <a16:creationId xmlns:a16="http://schemas.microsoft.com/office/drawing/2014/main" id="{3F1C8A03-5266-B44B-A0D8-554E98866B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p:transition spd="med" advTm="5473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noGrp="1" noChangeArrowheads="1"/>
          </p:cNvSpPr>
          <p:nvPr>
            <p:ph type="title"/>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URETRA MASCHILE</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TRATTO PROSTATICO</a:t>
            </a:r>
          </a:p>
        </p:txBody>
      </p:sp>
      <p:pic>
        <p:nvPicPr>
          <p:cNvPr id="3789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1236663"/>
            <a:ext cx="6019800" cy="53990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57C0891F-5597-4148-918F-470942B7307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spd="med" advTm="2916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F35CBF7B-CD39-B547-8874-D284D96C450A}"/>
              </a:ext>
            </a:extLst>
          </p:cNvPr>
          <p:cNvSpPr>
            <a:spLocks noGrp="1"/>
          </p:cNvSpPr>
          <p:nvPr>
            <p:ph type="title"/>
          </p:nvPr>
        </p:nvSpPr>
        <p:spPr>
          <a:xfrm>
            <a:off x="0" y="0"/>
            <a:ext cx="9144000" cy="1138238"/>
          </a:xfrm>
        </p:spPr>
        <p:txBody>
          <a:bodyPr/>
          <a:lstStyle/>
          <a:p>
            <a:r>
              <a:rPr lang="it-IT" sz="3200" b="1" dirty="0">
                <a:solidFill>
                  <a:schemeClr val="tx1"/>
                </a:solidFill>
                <a:latin typeface="Gurmukhi MN" panose="02020600050405020304" pitchFamily="18" charset="0"/>
                <a:cs typeface="Gurmukhi MN" panose="02020600050405020304" pitchFamily="18" charset="0"/>
              </a:rPr>
              <a:t>COMPLESSO  CALICO-PIELICO</a:t>
            </a:r>
          </a:p>
        </p:txBody>
      </p:sp>
      <p:sp>
        <p:nvSpPr>
          <p:cNvPr id="4" name="Segnaposto contenuto 3">
            <a:extLst>
              <a:ext uri="{FF2B5EF4-FFF2-40B4-BE49-F238E27FC236}">
                <a16:creationId xmlns:a16="http://schemas.microsoft.com/office/drawing/2014/main" id="{D6C0E952-3095-124F-8570-E91F3EB5ED18}"/>
              </a:ext>
            </a:extLst>
          </p:cNvPr>
          <p:cNvSpPr>
            <a:spLocks noGrp="1"/>
          </p:cNvSpPr>
          <p:nvPr>
            <p:ph idx="1"/>
          </p:nvPr>
        </p:nvSpPr>
        <p:spPr>
          <a:xfrm>
            <a:off x="179512" y="1052736"/>
            <a:ext cx="8964488" cy="5805264"/>
          </a:xfrm>
        </p:spPr>
        <p:txBody>
          <a:bodyPr/>
          <a:lstStyle/>
          <a:p>
            <a:r>
              <a:rPr lang="it-IT" sz="2800" dirty="0">
                <a:solidFill>
                  <a:schemeClr val="tx1"/>
                </a:solidFill>
                <a:latin typeface="Copperplate Gothic Bold" panose="020E0705020206020404" pitchFamily="34" charset="77"/>
              </a:rPr>
              <a:t>Si trova nel Seno Renale ed è costituito dai CALICI MINORI, che »abbracciano» l’ Apice delle Piramidi Midollari, in quella che viene definita la Papilla, a livello della quale si aprono i DOTTI COLLETTORI che scaricano l’ Urina Definitiva</a:t>
            </a:r>
          </a:p>
          <a:p>
            <a:r>
              <a:rPr lang="it-IT" sz="2800" dirty="0">
                <a:solidFill>
                  <a:schemeClr val="tx1"/>
                </a:solidFill>
                <a:latin typeface="Copperplate Gothic Bold" panose="020E0705020206020404" pitchFamily="34" charset="77"/>
              </a:rPr>
              <a:t>I CALICI MINORI convergono in 3 – 4 CALICI MAGGIORI. A loro fa seguito la PELVI (o Bacinetto) RENALE, che si posiziona a livello dell’ Ilo, costituendo il primo tratto dell’ Uretere.</a:t>
            </a:r>
          </a:p>
        </p:txBody>
      </p:sp>
      <p:pic>
        <p:nvPicPr>
          <p:cNvPr id="2" name="Audio 1">
            <a:hlinkClick r:id="" action="ppaction://media"/>
            <a:extLst>
              <a:ext uri="{FF2B5EF4-FFF2-40B4-BE49-F238E27FC236}">
                <a16:creationId xmlns:a16="http://schemas.microsoft.com/office/drawing/2014/main" id="{EA6CFC1F-C5BD-AA47-A9AE-1B31EB46D80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579123553"/>
      </p:ext>
    </p:extLst>
  </p:cSld>
  <p:clrMapOvr>
    <a:masterClrMapping/>
  </p:clrMapOvr>
  <mc:AlternateContent xmlns:mc="http://schemas.openxmlformats.org/markup-compatibility/2006">
    <mc:Choice xmlns:p14="http://schemas.microsoft.com/office/powerpoint/2010/main" Requires="p14">
      <p:transition spd="slow" p14:dur="2000" advTm="37680"/>
    </mc:Choice>
    <mc:Fallback>
      <p:transition spd="slow" advTm="37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p:cNvSpPr>
            <a:spLocks noGrp="1" noChangeArrowheads="1"/>
          </p:cNvSpPr>
          <p:nvPr>
            <p:ph type="title"/>
          </p:nvPr>
        </p:nvSpPr>
        <p:spPr>
          <a:xfrm>
            <a:off x="-12326"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URETRA MASCHILE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STRUTTURA [1]</a:t>
            </a:r>
          </a:p>
        </p:txBody>
      </p:sp>
      <p:sp>
        <p:nvSpPr>
          <p:cNvPr id="38914" name="Rectangle 2"/>
          <p:cNvSpPr>
            <a:spLocks noGrp="1" noChangeArrowheads="1"/>
          </p:cNvSpPr>
          <p:nvPr>
            <p:ph type="body" idx="1"/>
          </p:nvPr>
        </p:nvSpPr>
        <p:spPr>
          <a:xfrm>
            <a:off x="63874" y="1127809"/>
            <a:ext cx="8991600" cy="5410200"/>
          </a:xfrm>
          <a:ln/>
        </p:spPr>
        <p:txBody>
          <a:bodyPr/>
          <a:lstStyle/>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b="1" dirty="0">
                <a:solidFill>
                  <a:schemeClr val="tx1"/>
                </a:solidFill>
                <a:latin typeface="Comic Sans MS" panose="030F0902030302020204" pitchFamily="66" charset="0"/>
              </a:rPr>
              <a:t>La TONACA MUCOSA presenta differenti rivestimenti epiteliali, a partire dalla vescica si riscontrano:</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b="1" dirty="0">
                <a:solidFill>
                  <a:schemeClr val="tx1"/>
                </a:solidFill>
                <a:latin typeface="Comic Sans MS" panose="030F0902030302020204" pitchFamily="66" charset="0"/>
              </a:rPr>
              <a:t>   - EPITELIO di TRANSIZIONE (brevissimo tratto </a:t>
            </a:r>
            <a:r>
              <a:rPr lang="it-IT" altLang="it-IT" sz="2600" b="1" dirty="0" err="1">
                <a:solidFill>
                  <a:schemeClr val="tx1"/>
                </a:solidFill>
                <a:latin typeface="Comic Sans MS" panose="030F0902030302020204" pitchFamily="66" charset="0"/>
              </a:rPr>
              <a:t>pre</a:t>
            </a:r>
            <a:r>
              <a:rPr lang="it-IT" altLang="it-IT" sz="2600" b="1" dirty="0">
                <a:solidFill>
                  <a:schemeClr val="tx1"/>
                </a:solidFill>
                <a:latin typeface="Comic Sans MS" panose="030F0902030302020204" pitchFamily="66" charset="0"/>
              </a:rPr>
              <a:t>-prostatico);</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b="1" dirty="0">
                <a:solidFill>
                  <a:schemeClr val="tx1"/>
                </a:solidFill>
                <a:latin typeface="Comic Sans MS" panose="030F0902030302020204" pitchFamily="66" charset="0"/>
              </a:rPr>
              <a:t>   - EPITELIO CILINDRICO PLURISTRATIFICATO (il tratto più esteso);</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b="1" dirty="0">
                <a:solidFill>
                  <a:schemeClr val="tx1"/>
                </a:solidFill>
                <a:latin typeface="Comic Sans MS" panose="030F0902030302020204" pitchFamily="66" charset="0"/>
              </a:rPr>
              <a:t>  - EPITELIO PAVIMENTOSO PLURISTRATIFICATO (in prossimità del Meato Esterno)</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b="1" dirty="0">
                <a:solidFill>
                  <a:schemeClr val="tx1"/>
                </a:solidFill>
                <a:latin typeface="Comic Sans MS" panose="030F0902030302020204" pitchFamily="66" charset="0"/>
              </a:rPr>
              <a:t>La LAMINA PROPRIA è di Connettivo DENSO ed ELASTICO e vi sono immerse le GHIANDOLE TUBULO-ALVEOLARI SEMPLICI a SECREZIONE MUCOSA</a:t>
            </a:r>
          </a:p>
        </p:txBody>
      </p:sp>
      <p:pic>
        <p:nvPicPr>
          <p:cNvPr id="2" name="Audio 1">
            <a:hlinkClick r:id="" action="ppaction://media"/>
            <a:extLst>
              <a:ext uri="{FF2B5EF4-FFF2-40B4-BE49-F238E27FC236}">
                <a16:creationId xmlns:a16="http://schemas.microsoft.com/office/drawing/2014/main" id="{E25985C9-36A5-4E42-9B23-14B666C052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p:transition spd="med" advTm="1001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p:cNvSpPr>
            <a:spLocks noGrp="1" noChangeArrowheads="1"/>
          </p:cNvSpPr>
          <p:nvPr>
            <p:ph type="title"/>
          </p:nvPr>
        </p:nvSpPr>
        <p:spPr>
          <a:xfrm>
            <a:off x="152400" y="-2704"/>
            <a:ext cx="8991600" cy="917104"/>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URETRA MASCHILE</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STRUTTURA [2]</a:t>
            </a:r>
          </a:p>
        </p:txBody>
      </p:sp>
      <p:sp>
        <p:nvSpPr>
          <p:cNvPr id="39938" name="Rectangle 2"/>
          <p:cNvSpPr>
            <a:spLocks noGrp="1" noChangeArrowheads="1"/>
          </p:cNvSpPr>
          <p:nvPr>
            <p:ph type="body" idx="1"/>
          </p:nvPr>
        </p:nvSpPr>
        <p:spPr>
          <a:xfrm>
            <a:off x="152400" y="914400"/>
            <a:ext cx="8991600" cy="5410200"/>
          </a:xfrm>
          <a:ln/>
        </p:spPr>
        <p:txBody>
          <a:bodyPr/>
          <a:lstStyle/>
          <a:p>
            <a:pPr marL="0" indent="0">
              <a:lnSpc>
                <a:spcPct val="90000"/>
              </a:lnSpc>
              <a:spcBef>
                <a:spcPts val="6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400" b="1" dirty="0">
                <a:solidFill>
                  <a:schemeClr val="tx1"/>
                </a:solidFill>
                <a:latin typeface="Comic Sans MS" panose="030F0902030302020204" pitchFamily="66" charset="0"/>
              </a:rPr>
              <a:t> La TONACA MUSCOLARE presenta sia Tessuto Muscolare Liscio, sia Striato Scheletrico.</a:t>
            </a:r>
          </a:p>
          <a:p>
            <a:pPr marL="341313" indent="-334963">
              <a:lnSpc>
                <a:spcPct val="90000"/>
              </a:lnSpc>
              <a:spcBef>
                <a:spcPts val="6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400" b="1" dirty="0">
              <a:solidFill>
                <a:schemeClr val="tx1"/>
              </a:solidFill>
              <a:latin typeface="Comic Sans MS" panose="030F0902030302020204" pitchFamily="66" charset="0"/>
            </a:endParaRPr>
          </a:p>
          <a:p>
            <a:pPr marL="341313" indent="-334963">
              <a:lnSpc>
                <a:spcPct val="90000"/>
              </a:lnSpc>
              <a:spcBef>
                <a:spcPts val="6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400" b="1" dirty="0">
                <a:solidFill>
                  <a:schemeClr val="tx1"/>
                </a:solidFill>
                <a:latin typeface="Comic Sans MS" panose="030F0902030302020204" pitchFamily="66" charset="0"/>
              </a:rPr>
              <a:t>La COMPONENTE LISCIA è situata più profondamente ed è disposta in</a:t>
            </a:r>
          </a:p>
          <a:p>
            <a:pPr marL="341313" indent="-334963">
              <a:lnSpc>
                <a:spcPct val="90000"/>
              </a:lnSpc>
              <a:spcBef>
                <a:spcPts val="6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400" b="1" dirty="0">
                <a:solidFill>
                  <a:schemeClr val="tx1"/>
                </a:solidFill>
                <a:latin typeface="Comic Sans MS" panose="030F0902030302020204" pitchFamily="66" charset="0"/>
              </a:rPr>
              <a:t>     STRATO LONGITUDINALE più interno</a:t>
            </a:r>
          </a:p>
          <a:p>
            <a:pPr marL="341313" indent="-334963">
              <a:lnSpc>
                <a:spcPct val="90000"/>
              </a:lnSpc>
              <a:spcBef>
                <a:spcPts val="6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400" b="1" dirty="0">
                <a:solidFill>
                  <a:schemeClr val="tx1"/>
                </a:solidFill>
                <a:latin typeface="Comic Sans MS" panose="030F0902030302020204" pitchFamily="66" charset="0"/>
              </a:rPr>
              <a:t>     STRATO CIRCOLARE più esterno</a:t>
            </a:r>
          </a:p>
          <a:p>
            <a:pPr marL="0" indent="0">
              <a:lnSpc>
                <a:spcPct val="90000"/>
              </a:lnSpc>
              <a:spcBef>
                <a:spcPts val="6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400" b="1" dirty="0">
              <a:solidFill>
                <a:schemeClr val="tx1"/>
              </a:solidFill>
              <a:latin typeface="Comic Sans MS" panose="030F0902030302020204" pitchFamily="66" charset="0"/>
            </a:endParaRPr>
          </a:p>
          <a:p>
            <a:pPr marL="0" indent="0">
              <a:lnSpc>
                <a:spcPct val="90000"/>
              </a:lnSpc>
              <a:spcBef>
                <a:spcPts val="6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400" b="1" dirty="0">
                <a:solidFill>
                  <a:schemeClr val="tx1"/>
                </a:solidFill>
                <a:latin typeface="Comic Sans MS" panose="030F0902030302020204" pitchFamily="66" charset="0"/>
              </a:rPr>
              <a:t>La COMPONENTE STRIATA SCHELETRICA, che denominata SFINTERE ESTERNO, controllata dal Sistema Nervoso Somatico, permette di controllare coscientemente la Minzione</a:t>
            </a:r>
          </a:p>
        </p:txBody>
      </p:sp>
      <p:pic>
        <p:nvPicPr>
          <p:cNvPr id="2" name="Audio 1">
            <a:hlinkClick r:id="" action="ppaction://media"/>
            <a:extLst>
              <a:ext uri="{FF2B5EF4-FFF2-40B4-BE49-F238E27FC236}">
                <a16:creationId xmlns:a16="http://schemas.microsoft.com/office/drawing/2014/main" id="{35107E3B-4431-F046-8FCA-81C2B4E15A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p:transition spd="med" advTm="431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Grp="1" noChangeArrowheads="1"/>
          </p:cNvSpPr>
          <p:nvPr>
            <p:ph type="title"/>
          </p:nvPr>
        </p:nvSpPr>
        <p:spPr>
          <a:xfrm>
            <a:off x="152400" y="0"/>
            <a:ext cx="8839200" cy="692696"/>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URETRA  FEMMINILE</a:t>
            </a:r>
          </a:p>
        </p:txBody>
      </p:sp>
      <p:sp>
        <p:nvSpPr>
          <p:cNvPr id="40962" name="Rectangle 2"/>
          <p:cNvSpPr>
            <a:spLocks noGrp="1" noChangeArrowheads="1"/>
          </p:cNvSpPr>
          <p:nvPr>
            <p:ph type="body" idx="1"/>
          </p:nvPr>
        </p:nvSpPr>
        <p:spPr>
          <a:xfrm>
            <a:off x="539552" y="692696"/>
            <a:ext cx="8136904" cy="5517232"/>
          </a:xfrm>
          <a:ln/>
        </p:spPr>
        <p:txBody>
          <a:bodyPr/>
          <a:lstStyle/>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b="1" dirty="0">
                <a:solidFill>
                  <a:schemeClr val="tx1"/>
                </a:solidFill>
                <a:latin typeface="Chalkboard SE" panose="03050602040202020205" pitchFamily="66" charset="77"/>
              </a:rPr>
              <a:t>L’ URETRA FEMMINILE è molto meno lunga di quella Maschile (circa 4-6 cm)</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b="1" dirty="0">
                <a:solidFill>
                  <a:schemeClr val="tx1"/>
                </a:solidFill>
                <a:latin typeface="Chalkboard SE" panose="03050602040202020205" pitchFamily="66" charset="77"/>
              </a:rPr>
              <a:t>Ha DECORSO OBLIQUO, con una CONCAVITA’ diretta in AVANTI</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b="1" dirty="0">
                <a:solidFill>
                  <a:schemeClr val="tx1"/>
                </a:solidFill>
                <a:latin typeface="Chalkboard SE" panose="03050602040202020205" pitchFamily="66" charset="77"/>
              </a:rPr>
              <a:t>Il MEATO URETRALE ESTERNO ha forma VARIABILE (FESSURA LONGITUDINALE o FORMA STELLATA) ed è in stretto rapporto con il GLANDE del CLITORIDE</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b="1" dirty="0">
                <a:solidFill>
                  <a:schemeClr val="tx1"/>
                </a:solidFill>
                <a:latin typeface="Chalkboard SE" panose="03050602040202020205" pitchFamily="66" charset="77"/>
              </a:rPr>
              <a:t>Vi si possono descrivere una PORZIONE PELVICA ed PORZIONE PERINEALE.</a:t>
            </a:r>
          </a:p>
          <a:p>
            <a:pPr marL="6350"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b="1" dirty="0">
                <a:solidFill>
                  <a:schemeClr val="tx1"/>
                </a:solidFill>
                <a:latin typeface="Chalkboard SE" panose="03050602040202020205" pitchFamily="66" charset="77"/>
              </a:rPr>
              <a:t>In TUTTA LA SUA LUNGHEZZA, si PONE in INTIMO RAPPORTO con la PARETE ANTERIORE della VAGINA</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800" dirty="0">
              <a:solidFill>
                <a:schemeClr val="tx1"/>
              </a:solidFill>
              <a:latin typeface="Copperplate Gothic Bold" panose="020E0705020206020404" pitchFamily="34" charset="77"/>
            </a:endParaRPr>
          </a:p>
        </p:txBody>
      </p:sp>
      <p:pic>
        <p:nvPicPr>
          <p:cNvPr id="2" name="Audio 1">
            <a:hlinkClick r:id="" action="ppaction://media"/>
            <a:extLst>
              <a:ext uri="{FF2B5EF4-FFF2-40B4-BE49-F238E27FC236}">
                <a16:creationId xmlns:a16="http://schemas.microsoft.com/office/drawing/2014/main" id="{415107D6-2CF1-3A43-8DE3-A88DA65F4B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p:transition spd="med" advTm="4866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Grp="1" noChangeArrowheads="1"/>
          </p:cNvSpPr>
          <p:nvPr>
            <p:ph type="title"/>
          </p:nvPr>
        </p:nvSpPr>
        <p:spPr>
          <a:xfrm>
            <a:off x="0" y="73025"/>
            <a:ext cx="9144000" cy="83569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URETRA FEMMINILE</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ASPETTI ANATOMO-MACROSCOPICI</a:t>
            </a:r>
          </a:p>
        </p:txBody>
      </p:sp>
      <p:pic>
        <p:nvPicPr>
          <p:cNvPr id="41986" name="Picture 2"/>
          <p:cNvPicPr>
            <a:picLocks noChangeAspect="1" noChangeArrowheads="1"/>
          </p:cNvPicPr>
          <p:nvPr/>
        </p:nvPicPr>
        <p:blipFill>
          <a:blip r:embed="rId5">
            <a:extLst>
              <a:ext uri="{28A0092B-C50C-407E-A947-70E740481C1C}">
                <a14:useLocalDpi xmlns:a14="http://schemas.microsoft.com/office/drawing/2010/main" val="0"/>
              </a:ext>
            </a:extLst>
          </a:blip>
          <a:srcRect l="11710"/>
          <a:stretch>
            <a:fillRect/>
          </a:stretch>
        </p:blipFill>
        <p:spPr bwMode="auto">
          <a:xfrm>
            <a:off x="2339752" y="1048306"/>
            <a:ext cx="4789711" cy="5657294"/>
          </a:xfrm>
          <a:prstGeom prst="rect">
            <a:avLst/>
          </a:prstGeom>
          <a:noFill/>
          <a:ln>
            <a:noFill/>
          </a:ln>
          <a:effectLst/>
          <a:extLst>
            <a:ext uri="{909E8E84-426E-40DD-AFC4-6F175D3DCCD1}">
              <a14:hiddenFill xmlns:a14="http://schemas.microsoft.com/office/drawing/2010/main">
                <a:blipFill dpi="0" rotWithShape="0">
                  <a:blip/>
                  <a:srcRect l="1171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F317D6C1-C8B3-F54D-9A49-57420357DBF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spd="med" advTm="160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p:cNvSpPr>
            <a:spLocks noGrp="1" noChangeArrowheads="1"/>
          </p:cNvSpPr>
          <p:nvPr>
            <p:ph type="title"/>
          </p:nvPr>
        </p:nvSpPr>
        <p:spPr>
          <a:xfrm>
            <a:off x="0" y="0"/>
            <a:ext cx="9144000" cy="9144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URETRA  FEMMINILE</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STRUTTURA</a:t>
            </a:r>
          </a:p>
        </p:txBody>
      </p:sp>
      <p:sp>
        <p:nvSpPr>
          <p:cNvPr id="45058" name="Rectangle 2"/>
          <p:cNvSpPr>
            <a:spLocks noGrp="1" noChangeArrowheads="1"/>
          </p:cNvSpPr>
          <p:nvPr>
            <p:ph type="body" idx="1"/>
          </p:nvPr>
        </p:nvSpPr>
        <p:spPr>
          <a:xfrm>
            <a:off x="152400" y="1143000"/>
            <a:ext cx="8991600" cy="5486400"/>
          </a:xfrm>
          <a:ln/>
        </p:spPr>
        <p:txBody>
          <a:bodyPr/>
          <a:lstStyle/>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opperplate Gothic Bold" panose="020E0705020206020404" pitchFamily="34" charset="77"/>
              </a:rPr>
              <a:t>La TONACA MUCOSA presenta rivestimento variabile dalla vescica verso l’ esterno: prevale l’ EPITELIO di TRANSIZIONE che trapassa nell’ EPITELIO PAVIMENTOSO PLURISTRATIFICATO in prossimità del Meato Uretrale Esterno.</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800" dirty="0">
              <a:solidFill>
                <a:schemeClr val="tx1"/>
              </a:solidFill>
              <a:latin typeface="Copperplate Gothic Bold" panose="020E0705020206020404" pitchFamily="34" charset="77"/>
            </a:endParaRP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opperplate Gothic Bold" panose="020E0705020206020404" pitchFamily="34" charset="77"/>
              </a:rPr>
              <a:t>Profondamente alla Lamina Propria, la TONACA MUSCOLARE è strutturalmente simile alla Tonaca Muscolare dell’ Uretra Maschile.</a:t>
            </a:r>
          </a:p>
          <a:p>
            <a:pPr marL="6350"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800" dirty="0">
              <a:solidFill>
                <a:schemeClr val="tx1"/>
              </a:solidFill>
              <a:latin typeface="Copperplate Gothic Bold" panose="020E0705020206020404" pitchFamily="34" charset="77"/>
            </a:endParaRPr>
          </a:p>
        </p:txBody>
      </p:sp>
      <p:pic>
        <p:nvPicPr>
          <p:cNvPr id="2" name="Audio 1">
            <a:hlinkClick r:id="" action="ppaction://media"/>
            <a:extLst>
              <a:ext uri="{FF2B5EF4-FFF2-40B4-BE49-F238E27FC236}">
                <a16:creationId xmlns:a16="http://schemas.microsoft.com/office/drawing/2014/main" id="{62A8732D-AB70-E840-AC5F-BD8B293C1D0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p:transition spd="med" advTm="5759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ChangeArrowheads="1"/>
          </p:cNvSpPr>
          <p:nvPr>
            <p:ph type="title"/>
          </p:nvPr>
        </p:nvSpPr>
        <p:spPr>
          <a:xfrm>
            <a:off x="0" y="-376239"/>
            <a:ext cx="9144000" cy="1257301"/>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SISTEMA dei CALICI e PELVI RENALE</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(complesso “ CALICO-PIELICO ”)</a:t>
            </a:r>
          </a:p>
        </p:txBody>
      </p:sp>
      <p:pic>
        <p:nvPicPr>
          <p:cNvPr id="2048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57338"/>
            <a:ext cx="9144000" cy="53006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557338"/>
            <a:ext cx="4356100" cy="53006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4"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68800" y="1557338"/>
            <a:ext cx="4672013" cy="53006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485" name="Text Box 5"/>
          <p:cNvSpPr txBox="1">
            <a:spLocks noChangeArrowheads="1"/>
          </p:cNvSpPr>
          <p:nvPr/>
        </p:nvSpPr>
        <p:spPr bwMode="auto">
          <a:xfrm>
            <a:off x="6084888" y="1557338"/>
            <a:ext cx="1657350" cy="306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400">
                <a:solidFill>
                  <a:srgbClr val="003300"/>
                </a:solidFill>
                <a:latin typeface="Arial Black" panose="020B0A04020102020204" pitchFamily="34" charset="0"/>
              </a:rPr>
              <a:t>CALICI MINORI</a:t>
            </a:r>
          </a:p>
        </p:txBody>
      </p:sp>
      <p:sp>
        <p:nvSpPr>
          <p:cNvPr id="20486" name="Text Box 6"/>
          <p:cNvSpPr txBox="1">
            <a:spLocks noChangeArrowheads="1"/>
          </p:cNvSpPr>
          <p:nvPr/>
        </p:nvSpPr>
        <p:spPr bwMode="auto">
          <a:xfrm>
            <a:off x="5076825" y="4941888"/>
            <a:ext cx="1944688" cy="306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400">
                <a:solidFill>
                  <a:srgbClr val="003300"/>
                </a:solidFill>
                <a:latin typeface="Arial Black" panose="020B0A04020102020204" pitchFamily="34" charset="0"/>
              </a:rPr>
              <a:t>CALICI MAGGIORI</a:t>
            </a:r>
          </a:p>
        </p:txBody>
      </p:sp>
      <p:sp>
        <p:nvSpPr>
          <p:cNvPr id="20487" name="Text Box 7"/>
          <p:cNvSpPr txBox="1">
            <a:spLocks noChangeArrowheads="1"/>
          </p:cNvSpPr>
          <p:nvPr/>
        </p:nvSpPr>
        <p:spPr bwMode="auto">
          <a:xfrm>
            <a:off x="4498975" y="1779588"/>
            <a:ext cx="928688"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800" b="1">
                <a:solidFill>
                  <a:srgbClr val="003300"/>
                </a:solidFill>
                <a:latin typeface="Arial Black" panose="020B0A04020102020204" pitchFamily="34" charset="0"/>
              </a:rPr>
              <a:t>PELVI</a:t>
            </a:r>
          </a:p>
        </p:txBody>
      </p:sp>
      <p:sp>
        <p:nvSpPr>
          <p:cNvPr id="20488" name="Text Box 8"/>
          <p:cNvSpPr txBox="1">
            <a:spLocks noChangeArrowheads="1"/>
          </p:cNvSpPr>
          <p:nvPr/>
        </p:nvSpPr>
        <p:spPr bwMode="auto">
          <a:xfrm>
            <a:off x="6734175" y="2276475"/>
            <a:ext cx="928688"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800">
                <a:solidFill>
                  <a:srgbClr val="003300"/>
                </a:solidFill>
                <a:latin typeface="Arial Black" panose="020B0A04020102020204" pitchFamily="34" charset="0"/>
              </a:rPr>
              <a:t>PELVI</a:t>
            </a:r>
          </a:p>
        </p:txBody>
      </p:sp>
      <p:sp>
        <p:nvSpPr>
          <p:cNvPr id="20489" name="Line 9"/>
          <p:cNvSpPr>
            <a:spLocks noChangeShapeType="1"/>
          </p:cNvSpPr>
          <p:nvPr/>
        </p:nvSpPr>
        <p:spPr bwMode="auto">
          <a:xfrm flipH="1" flipV="1">
            <a:off x="5500688" y="3421063"/>
            <a:ext cx="735012" cy="1600200"/>
          </a:xfrm>
          <a:prstGeom prst="line">
            <a:avLst/>
          </a:prstGeom>
          <a:noFill/>
          <a:ln w="38160" cap="flat">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0490" name="Line 10"/>
          <p:cNvSpPr>
            <a:spLocks noChangeShapeType="1"/>
          </p:cNvSpPr>
          <p:nvPr/>
        </p:nvSpPr>
        <p:spPr bwMode="auto">
          <a:xfrm flipV="1">
            <a:off x="6300788" y="3349625"/>
            <a:ext cx="1727200" cy="1671638"/>
          </a:xfrm>
          <a:prstGeom prst="line">
            <a:avLst/>
          </a:prstGeom>
          <a:noFill/>
          <a:ln w="38160" cap="flat">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0491" name="Line 11"/>
          <p:cNvSpPr>
            <a:spLocks noChangeShapeType="1"/>
          </p:cNvSpPr>
          <p:nvPr/>
        </p:nvSpPr>
        <p:spPr bwMode="auto">
          <a:xfrm flipH="1">
            <a:off x="6148388" y="1844675"/>
            <a:ext cx="376237" cy="1368425"/>
          </a:xfrm>
          <a:prstGeom prst="line">
            <a:avLst/>
          </a:prstGeom>
          <a:noFill/>
          <a:ln w="28440" cap="flat">
            <a:solidFill>
              <a:srgbClr val="0099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0492" name="Line 12"/>
          <p:cNvSpPr>
            <a:spLocks noChangeShapeType="1"/>
          </p:cNvSpPr>
          <p:nvPr/>
        </p:nvSpPr>
        <p:spPr bwMode="auto">
          <a:xfrm>
            <a:off x="6877050" y="1844675"/>
            <a:ext cx="1439863" cy="360363"/>
          </a:xfrm>
          <a:prstGeom prst="line">
            <a:avLst/>
          </a:prstGeom>
          <a:noFill/>
          <a:ln w="28440" cap="flat">
            <a:solidFill>
              <a:srgbClr val="0099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0493" name="Line 13"/>
          <p:cNvSpPr>
            <a:spLocks noChangeShapeType="1"/>
          </p:cNvSpPr>
          <p:nvPr/>
        </p:nvSpPr>
        <p:spPr bwMode="auto">
          <a:xfrm>
            <a:off x="4859338" y="2060575"/>
            <a:ext cx="144462" cy="1512888"/>
          </a:xfrm>
          <a:prstGeom prst="line">
            <a:avLst/>
          </a:prstGeom>
          <a:noFill/>
          <a:ln w="76320" cap="flat">
            <a:solidFill>
              <a:srgbClr val="0033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0494" name="Line 14"/>
          <p:cNvSpPr>
            <a:spLocks noChangeShapeType="1"/>
          </p:cNvSpPr>
          <p:nvPr/>
        </p:nvSpPr>
        <p:spPr bwMode="auto">
          <a:xfrm>
            <a:off x="7164388" y="2565400"/>
            <a:ext cx="360362" cy="863600"/>
          </a:xfrm>
          <a:prstGeom prst="line">
            <a:avLst/>
          </a:prstGeom>
          <a:noFill/>
          <a:ln w="76320" cap="flat">
            <a:solidFill>
              <a:srgbClr val="0033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pic>
        <p:nvPicPr>
          <p:cNvPr id="3" name="Audio 2">
            <a:hlinkClick r:id="" action="ppaction://media"/>
            <a:extLst>
              <a:ext uri="{FF2B5EF4-FFF2-40B4-BE49-F238E27FC236}">
                <a16:creationId xmlns:a16="http://schemas.microsoft.com/office/drawing/2014/main" id="{B9A7F6AA-6CCA-2A42-B7C8-36D8B77AE35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169081139"/>
      </p:ext>
    </p:extLst>
  </p:cSld>
  <p:clrMapOvr>
    <a:masterClrMapping/>
  </p:clrMapOvr>
  <p:transition spd="med" advTm="645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Grp="1" noChangeArrowheads="1"/>
          </p:cNvSpPr>
          <p:nvPr>
            <p:ph type="title"/>
          </p:nvPr>
        </p:nvSpPr>
        <p:spPr>
          <a:xfrm>
            <a:off x="250825" y="10127"/>
            <a:ext cx="8893175" cy="82658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COMPLESSO “CALICO-PIELICO”</a:t>
            </a:r>
          </a:p>
        </p:txBody>
      </p:sp>
      <p:sp>
        <p:nvSpPr>
          <p:cNvPr id="21506" name="Rectangle 2"/>
          <p:cNvSpPr>
            <a:spLocks noGrp="1" noChangeArrowheads="1"/>
          </p:cNvSpPr>
          <p:nvPr>
            <p:ph type="body" idx="1"/>
          </p:nvPr>
        </p:nvSpPr>
        <p:spPr>
          <a:xfrm>
            <a:off x="107504" y="1196752"/>
            <a:ext cx="9036495" cy="5661248"/>
          </a:xfrm>
          <a:ln/>
        </p:spPr>
        <p:txBody>
          <a:bodyPr/>
          <a:lstStyle/>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halkboard SE" panose="03050602040202020205" pitchFamily="66" charset="77"/>
              </a:rPr>
              <a:t>Il Lume delle formazioni costituenti il Complesso </a:t>
            </a:r>
            <a:r>
              <a:rPr lang="it-IT" altLang="it-IT" sz="2800" b="1" dirty="0" err="1">
                <a:solidFill>
                  <a:schemeClr val="tx1"/>
                </a:solidFill>
                <a:latin typeface="Chalkboard SE" panose="03050602040202020205" pitchFamily="66" charset="77"/>
              </a:rPr>
              <a:t>Calico</a:t>
            </a:r>
            <a:r>
              <a:rPr lang="it-IT" altLang="it-IT" sz="2800" b="1" dirty="0">
                <a:solidFill>
                  <a:schemeClr val="tx1"/>
                </a:solidFill>
                <a:latin typeface="Chalkboard SE" panose="03050602040202020205" pitchFamily="66" charset="77"/>
              </a:rPr>
              <a:t>-Pielico è rivestito da una Tonaca Mucosa con EPITELIO di TRANSIZIONE, definito anche come Epitelio Polimorfo (o Plastico), in quanto può modificare sia la sua disposizione in strati, sia l’ altezza delle cellule, sulla base del grado di riempimento della struttura interessata.</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halkboard SE" panose="03050602040202020205" pitchFamily="66" charset="77"/>
              </a:rPr>
              <a:t>È presente pure una TONACA MUSCOLARE, la cui Muscolatura Liscia va a formare una sorta di Sfintere a livello della Papilla della Piramide Renale, nel punto di incontro con il Calice Minore. </a:t>
            </a:r>
          </a:p>
        </p:txBody>
      </p:sp>
      <p:pic>
        <p:nvPicPr>
          <p:cNvPr id="4" name="Audio 3">
            <a:hlinkClick r:id="" action="ppaction://media"/>
            <a:extLst>
              <a:ext uri="{FF2B5EF4-FFF2-40B4-BE49-F238E27FC236}">
                <a16:creationId xmlns:a16="http://schemas.microsoft.com/office/drawing/2014/main" id="{F2E8EE2E-460F-B040-A169-9D001375DB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p:transition spd="med" advTm="14483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EPITELIO di TRANSIZIONE  (od UROTELIO)"/>
          <p:cNvSpPr txBox="1">
            <a:spLocks noGrp="1"/>
          </p:cNvSpPr>
          <p:nvPr>
            <p:ph type="ctrTitle"/>
          </p:nvPr>
        </p:nvSpPr>
        <p:spPr>
          <a:xfrm>
            <a:off x="152400" y="-1"/>
            <a:ext cx="8991600" cy="1143002"/>
          </a:xfrm>
          <a:prstGeom prst="rect">
            <a:avLst/>
          </a:prstGeom>
        </p:spPr>
        <p:txBody>
          <a:bodyPr/>
          <a:lstStyle/>
          <a:p>
            <a:pPr defTabSz="413321">
              <a:tabLst>
                <a:tab pos="406400" algn="l"/>
                <a:tab pos="812800" algn="l"/>
                <a:tab pos="1231900" algn="l"/>
                <a:tab pos="1638300" algn="l"/>
                <a:tab pos="2044700" algn="l"/>
                <a:tab pos="2476500" algn="l"/>
                <a:tab pos="2882900" algn="l"/>
                <a:tab pos="3289300" algn="l"/>
                <a:tab pos="3708400" algn="l"/>
                <a:tab pos="4114800" algn="l"/>
                <a:tab pos="4533900" algn="l"/>
                <a:tab pos="4953000" algn="l"/>
                <a:tab pos="5359400" algn="l"/>
                <a:tab pos="5778500" algn="l"/>
                <a:tab pos="6184900" algn="l"/>
                <a:tab pos="6591300" algn="l"/>
                <a:tab pos="7010400" algn="l"/>
                <a:tab pos="7429500" algn="l"/>
                <a:tab pos="7848600" algn="l"/>
                <a:tab pos="8255000" algn="l"/>
              </a:tabLst>
              <a:defRPr sz="2944">
                <a:latin typeface="Arial Black"/>
                <a:ea typeface="Arial Black"/>
                <a:cs typeface="Arial Black"/>
                <a:sym typeface="Arial Black"/>
              </a:defRPr>
            </a:pPr>
            <a:r>
              <a:rPr sz="3200" b="1" dirty="0">
                <a:solidFill>
                  <a:schemeClr val="tx1"/>
                </a:solidFill>
                <a:latin typeface="Gurmukhi MN" panose="02020600050405020304" pitchFamily="18" charset="0"/>
                <a:cs typeface="Gurmukhi MN" panose="02020600050405020304" pitchFamily="18" charset="0"/>
              </a:rPr>
              <a:t>EPITELIO di TRANSIZIONE </a:t>
            </a:r>
            <a:br>
              <a:rPr sz="3200" b="1" dirty="0">
                <a:solidFill>
                  <a:schemeClr val="tx1"/>
                </a:solidFill>
                <a:latin typeface="Gurmukhi MN" panose="02020600050405020304" pitchFamily="18" charset="0"/>
                <a:cs typeface="Gurmukhi MN" panose="02020600050405020304" pitchFamily="18" charset="0"/>
              </a:rPr>
            </a:br>
            <a:r>
              <a:rPr sz="3200" b="1" dirty="0">
                <a:solidFill>
                  <a:schemeClr val="tx1"/>
                </a:solidFill>
                <a:latin typeface="Gurmukhi MN" panose="02020600050405020304" pitchFamily="18" charset="0"/>
                <a:cs typeface="Gurmukhi MN" panose="02020600050405020304" pitchFamily="18" charset="0"/>
              </a:rPr>
              <a:t>(UROTELIO)</a:t>
            </a:r>
          </a:p>
        </p:txBody>
      </p:sp>
      <p:pic>
        <p:nvPicPr>
          <p:cNvPr id="126" name="image.jpeg" descr="image.jpeg"/>
          <p:cNvPicPr>
            <a:picLocks noChangeAspect="1"/>
          </p:cNvPicPr>
          <p:nvPr/>
        </p:nvPicPr>
        <p:blipFill>
          <a:blip r:embed="rId4">
            <a:extLst/>
          </a:blip>
          <a:srcRect l="3150" t="898" r="1953" b="1968"/>
          <a:stretch>
            <a:fillRect/>
          </a:stretch>
        </p:blipFill>
        <p:spPr>
          <a:xfrm>
            <a:off x="179387" y="1196974"/>
            <a:ext cx="4248151" cy="5329239"/>
          </a:xfrm>
          <a:prstGeom prst="rect">
            <a:avLst/>
          </a:prstGeom>
          <a:ln w="12700">
            <a:miter lim="400000"/>
          </a:ln>
        </p:spPr>
      </p:pic>
      <p:pic>
        <p:nvPicPr>
          <p:cNvPr id="127" name="image.jpeg" descr="image.jpeg"/>
          <p:cNvPicPr>
            <a:picLocks noChangeAspect="1"/>
          </p:cNvPicPr>
          <p:nvPr/>
        </p:nvPicPr>
        <p:blipFill>
          <a:blip r:embed="rId5">
            <a:extLst/>
          </a:blip>
          <a:stretch>
            <a:fillRect/>
          </a:stretch>
        </p:blipFill>
        <p:spPr>
          <a:xfrm>
            <a:off x="4500562" y="981075"/>
            <a:ext cx="4643438" cy="3017838"/>
          </a:xfrm>
          <a:prstGeom prst="rect">
            <a:avLst/>
          </a:prstGeom>
          <a:ln w="12700">
            <a:miter lim="400000"/>
          </a:ln>
        </p:spPr>
      </p:pic>
      <p:pic>
        <p:nvPicPr>
          <p:cNvPr id="128" name="image.jpeg" descr="image.jpeg"/>
          <p:cNvPicPr>
            <a:picLocks noChangeAspect="1"/>
          </p:cNvPicPr>
          <p:nvPr/>
        </p:nvPicPr>
        <p:blipFill>
          <a:blip r:embed="rId6">
            <a:extLst/>
          </a:blip>
          <a:stretch>
            <a:fillRect/>
          </a:stretch>
        </p:blipFill>
        <p:spPr>
          <a:xfrm>
            <a:off x="4679950" y="4146550"/>
            <a:ext cx="4464050" cy="2711450"/>
          </a:xfrm>
          <a:prstGeom prst="rect">
            <a:avLst/>
          </a:prstGeom>
          <a:ln w="12700">
            <a:miter lim="400000"/>
          </a:ln>
        </p:spPr>
      </p:pic>
      <p:sp>
        <p:nvSpPr>
          <p:cNvPr id="129" name="Rilasciato"/>
          <p:cNvSpPr txBox="1"/>
          <p:nvPr/>
        </p:nvSpPr>
        <p:spPr>
          <a:xfrm>
            <a:off x="5776912" y="1081087"/>
            <a:ext cx="1777343" cy="512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latin typeface="Arial Black"/>
                <a:ea typeface="Arial Black"/>
                <a:cs typeface="Arial Black"/>
                <a:sym typeface="Arial Black"/>
              </a:defRPr>
            </a:lvl1pPr>
          </a:lstStyle>
          <a:p>
            <a:r>
              <a:t>Rilasciato</a:t>
            </a:r>
          </a:p>
        </p:txBody>
      </p:sp>
      <p:sp>
        <p:nvSpPr>
          <p:cNvPr id="130" name="Disteso"/>
          <p:cNvSpPr txBox="1"/>
          <p:nvPr/>
        </p:nvSpPr>
        <p:spPr>
          <a:xfrm>
            <a:off x="5795962" y="4149725"/>
            <a:ext cx="1359136" cy="5127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latin typeface="Arial Black"/>
                <a:ea typeface="Arial Black"/>
                <a:cs typeface="Arial Black"/>
                <a:sym typeface="Arial Black"/>
              </a:defRPr>
            </a:lvl1pPr>
          </a:lstStyle>
          <a:p>
            <a:r>
              <a:t>Disteso</a:t>
            </a:r>
          </a:p>
        </p:txBody>
      </p:sp>
      <p:pic>
        <p:nvPicPr>
          <p:cNvPr id="2" name="Audio 1">
            <a:hlinkClick r:id="" action="ppaction://media"/>
            <a:extLst>
              <a:ext uri="{FF2B5EF4-FFF2-40B4-BE49-F238E27FC236}">
                <a16:creationId xmlns:a16="http://schemas.microsoft.com/office/drawing/2014/main" id="{A2FB2149-087D-484C-AA92-C5857DDAD6C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308931820"/>
      </p:ext>
    </p:extLst>
  </p:cSld>
  <p:clrMapOvr>
    <a:masterClrMapping/>
  </p:clrMapOvr>
  <p:transition spd="med" advTm="654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Immagine 1">
            <a:extLst>
              <a:ext uri="{FF2B5EF4-FFF2-40B4-BE49-F238E27FC236}">
                <a16:creationId xmlns:a16="http://schemas.microsoft.com/office/drawing/2014/main" id="{C9160088-571F-B14F-88ED-039E83011B4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46350" y="241300"/>
            <a:ext cx="4051300"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D1F310BB-FF85-A54E-A36E-CA1AC45E5D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889558624"/>
      </p:ext>
    </p:extLst>
  </p:cSld>
  <p:clrMapOvr>
    <a:masterClrMapping/>
  </p:clrMapOvr>
  <mc:AlternateContent xmlns:mc="http://schemas.openxmlformats.org/markup-compatibility/2006">
    <mc:Choice xmlns:p14="http://schemas.microsoft.com/office/powerpoint/2010/main" Requires="p14">
      <p:transition spd="slow" p14:dur="2000" advTm="274894"/>
    </mc:Choice>
    <mc:Fallback>
      <p:transition spd="slow" advTm="2748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Grp="1" noChangeArrowheads="1"/>
          </p:cNvSpPr>
          <p:nvPr>
            <p:ph type="title"/>
          </p:nvPr>
        </p:nvSpPr>
        <p:spPr>
          <a:xfrm>
            <a:off x="-468560" y="0"/>
            <a:ext cx="86868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URETERE</a:t>
            </a:r>
          </a:p>
        </p:txBody>
      </p:sp>
      <p:sp>
        <p:nvSpPr>
          <p:cNvPr id="22530" name="Rectangle 2"/>
          <p:cNvSpPr>
            <a:spLocks noGrp="1" noChangeArrowheads="1"/>
          </p:cNvSpPr>
          <p:nvPr>
            <p:ph type="body" idx="1"/>
          </p:nvPr>
        </p:nvSpPr>
        <p:spPr>
          <a:xfrm>
            <a:off x="539552" y="1143000"/>
            <a:ext cx="8064896" cy="5715000"/>
          </a:xfrm>
          <a:ln/>
        </p:spPr>
        <p:txBody>
          <a:bodyPr/>
          <a:lstStyle/>
          <a:p>
            <a:pPr marL="341313" indent="-334963">
              <a:spcBef>
                <a:spcPts val="700"/>
              </a:spcBef>
              <a:buClrTx/>
              <a:buSzPct val="45000"/>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opperplate Gothic Bold" panose="020E0705020206020404" pitchFamily="34" charset="77"/>
              </a:rPr>
              <a:t>Organi cavi, pari che collega la PELVI del Complesso </a:t>
            </a:r>
            <a:r>
              <a:rPr lang="it-IT" altLang="it-IT" sz="2800" dirty="0" err="1">
                <a:solidFill>
                  <a:schemeClr val="tx1"/>
                </a:solidFill>
                <a:latin typeface="Copperplate Gothic Bold" panose="020E0705020206020404" pitchFamily="34" charset="77"/>
              </a:rPr>
              <a:t>Calico</a:t>
            </a:r>
            <a:r>
              <a:rPr lang="it-IT" altLang="it-IT" sz="2800" dirty="0">
                <a:solidFill>
                  <a:schemeClr val="tx1"/>
                </a:solidFill>
                <a:latin typeface="Copperplate Gothic Bold" panose="020E0705020206020404" pitchFamily="34" charset="77"/>
              </a:rPr>
              <a:t>-Pielico con la Vescica Urinaria.</a:t>
            </a:r>
          </a:p>
          <a:p>
            <a:pPr marL="341313" indent="-334963">
              <a:spcBef>
                <a:spcPts val="700"/>
              </a:spcBef>
              <a:buClrTx/>
              <a:buSzPct val="45000"/>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opperplate Gothic Bold" panose="020E0705020206020404" pitchFamily="34" charset="77"/>
              </a:rPr>
              <a:t>Si localizza nello Spazio Retroperitoneale poggiando sulla parete addominale posteriore.</a:t>
            </a:r>
          </a:p>
          <a:p>
            <a:pPr marL="341313" indent="-334963">
              <a:spcBef>
                <a:spcPts val="700"/>
              </a:spcBef>
              <a:buClrTx/>
              <a:buSzPct val="45000"/>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opperplate Gothic Bold" panose="020E0705020206020404" pitchFamily="34" charset="77"/>
              </a:rPr>
              <a:t>Si distinguono le seguenti porzioni </a:t>
            </a:r>
            <a:r>
              <a:rPr lang="it-IT" altLang="it-IT" sz="2800" dirty="0" err="1">
                <a:solidFill>
                  <a:schemeClr val="tx1"/>
                </a:solidFill>
                <a:latin typeface="Copperplate Gothic Bold" panose="020E0705020206020404" pitchFamily="34" charset="77"/>
              </a:rPr>
              <a:t>anatomo</a:t>
            </a:r>
            <a:r>
              <a:rPr lang="it-IT" altLang="it-IT" sz="2800" dirty="0">
                <a:solidFill>
                  <a:schemeClr val="tx1"/>
                </a:solidFill>
                <a:latin typeface="Copperplate Gothic Bold" panose="020E0705020206020404" pitchFamily="34" charset="77"/>
              </a:rPr>
              <a:t>-topografiche:</a:t>
            </a:r>
          </a:p>
          <a:p>
            <a:pPr marL="463550" indent="-457200">
              <a:spcBef>
                <a:spcPts val="700"/>
              </a:spcBef>
              <a:buClrTx/>
              <a:buSzPct val="45000"/>
              <a:buFontTx/>
              <a:buChar cha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opperplate Gothic Bold" panose="020E0705020206020404" pitchFamily="34" charset="77"/>
              </a:rPr>
              <a:t>ADDOMINALE</a:t>
            </a:r>
          </a:p>
          <a:p>
            <a:pPr marL="463550" indent="-457200">
              <a:spcBef>
                <a:spcPts val="700"/>
              </a:spcBef>
              <a:buClrTx/>
              <a:buSzPct val="45000"/>
              <a:buFontTx/>
              <a:buChar cha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opperplate Gothic Bold" panose="020E0705020206020404" pitchFamily="34" charset="77"/>
              </a:rPr>
              <a:t>PELVICA</a:t>
            </a:r>
          </a:p>
          <a:p>
            <a:pPr marL="463550" indent="-457200">
              <a:spcBef>
                <a:spcPts val="700"/>
              </a:spcBef>
              <a:buClrTx/>
              <a:buSzPct val="45000"/>
              <a:buFontTx/>
              <a:buChar cha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opperplate Gothic Bold" panose="020E0705020206020404" pitchFamily="34" charset="77"/>
              </a:rPr>
              <a:t>INTRAMURALE VESCICALE</a:t>
            </a:r>
          </a:p>
        </p:txBody>
      </p:sp>
      <p:pic>
        <p:nvPicPr>
          <p:cNvPr id="2" name="Audio 1">
            <a:hlinkClick r:id="" action="ppaction://media"/>
            <a:extLst>
              <a:ext uri="{FF2B5EF4-FFF2-40B4-BE49-F238E27FC236}">
                <a16:creationId xmlns:a16="http://schemas.microsoft.com/office/drawing/2014/main" id="{85C06A03-98D9-4740-87F4-07D1014BDD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p:transition spd="med" advTm="70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Times New Roman"/>
        <a:ea typeface="Microsoft YaHei"/>
        <a:cs typeface=""/>
      </a:majorFont>
      <a:minorFont>
        <a:latin typeface="Times New Roman"/>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8942</TotalTime>
  <Words>1572</Words>
  <Application>Microsoft Macintosh PowerPoint</Application>
  <PresentationFormat>Presentazione su schermo (4:3)</PresentationFormat>
  <Paragraphs>202</Paragraphs>
  <Slides>44</Slides>
  <Notes>29</Notes>
  <HiddenSlides>0</HiddenSlides>
  <MMClips>44</MMClips>
  <ScaleCrop>false</ScaleCrop>
  <HeadingPairs>
    <vt:vector size="6" baseType="variant">
      <vt:variant>
        <vt:lpstr>Caratteri utilizzati</vt:lpstr>
      </vt:variant>
      <vt:variant>
        <vt:i4>10</vt:i4>
      </vt:variant>
      <vt:variant>
        <vt:lpstr>Tema</vt:lpstr>
      </vt:variant>
      <vt:variant>
        <vt:i4>1</vt:i4>
      </vt:variant>
      <vt:variant>
        <vt:lpstr>Titoli diapositive</vt:lpstr>
      </vt:variant>
      <vt:variant>
        <vt:i4>44</vt:i4>
      </vt:variant>
    </vt:vector>
  </HeadingPairs>
  <TitlesOfParts>
    <vt:vector size="55" baseType="lpstr">
      <vt:lpstr>Microsoft YaHei</vt:lpstr>
      <vt:lpstr>ＭＳ Ｐゴシック</vt:lpstr>
      <vt:lpstr>Arial</vt:lpstr>
      <vt:lpstr>Arial Black</vt:lpstr>
      <vt:lpstr>Chalkboard SE</vt:lpstr>
      <vt:lpstr>Comic Sans MS</vt:lpstr>
      <vt:lpstr>Copperplate Gothic Bold</vt:lpstr>
      <vt:lpstr>Gurmukhi MN</vt:lpstr>
      <vt:lpstr>Lucida Sans Unicode</vt:lpstr>
      <vt:lpstr>Times New Roman</vt:lpstr>
      <vt:lpstr>Tema di Office</vt:lpstr>
      <vt:lpstr>SISTEMA  URINARIO Sistema Uropoietico e Sistema Urinifero (Vie Urinarie)</vt:lpstr>
      <vt:lpstr>VIE  URINARIE Sistema Urinifero</vt:lpstr>
      <vt:lpstr> SISTEMA dei CALICI e PELVI RENALE (complesso “ CALICO-PIELICO ”)</vt:lpstr>
      <vt:lpstr>COMPLESSO  CALICO-PIELICO</vt:lpstr>
      <vt:lpstr> SISTEMA dei CALICI e PELVI RENALE (complesso “ CALICO-PIELICO ”)</vt:lpstr>
      <vt:lpstr>COMPLESSO “CALICO-PIELICO”</vt:lpstr>
      <vt:lpstr>EPITELIO di TRANSIZIONE  (UROTELIO)</vt:lpstr>
      <vt:lpstr>Presentazione standard di PowerPoint</vt:lpstr>
      <vt:lpstr>URETERE</vt:lpstr>
      <vt:lpstr>URETERE:  LOCALIZZAZIONE TOPOGRAFICA</vt:lpstr>
      <vt:lpstr>URETERE: RAPPORTI PRINCIPALI</vt:lpstr>
      <vt:lpstr>FEMMINA: VISCERI PELVICI</vt:lpstr>
      <vt:lpstr>MASCHIO: VISCERI PELVICI</vt:lpstr>
      <vt:lpstr>Presentazione standard di PowerPoint</vt:lpstr>
      <vt:lpstr>STRUTTURA  DELL’  URETERE</vt:lpstr>
      <vt:lpstr>STRUTTURA  DELL’ URETERE</vt:lpstr>
      <vt:lpstr>VESCICA URINARIA:  ASPETTI   ANATOMO-TOPOGRAFICI</vt:lpstr>
      <vt:lpstr>VESCICA URINARIA</vt:lpstr>
      <vt:lpstr>VESCICA URINARIA:  ASPETTI   ANATOMO-TOPOGRAFICI</vt:lpstr>
      <vt:lpstr>VESCICA ASPETTI ANATOMO-MACROSCOPICI</vt:lpstr>
      <vt:lpstr>MEZZI DI FISSITA’ e PERITONEO</vt:lpstr>
      <vt:lpstr>Presentazione standard di PowerPoint</vt:lpstr>
      <vt:lpstr>VESCICA URINARIA:  ASPETTI   ANATOMO-TOPOGRAFICI</vt:lpstr>
      <vt:lpstr>VESCICA URINARIA PRINCIPALI  RAPPORTI</vt:lpstr>
      <vt:lpstr>L’ ESAME   CISTOSCOPICO consente di osservare la CONFORMAZIONE INTERNA della VESCICA nel vivente (quando ricorrano esigenze diagnostiche)</vt:lpstr>
      <vt:lpstr>VESCICA CONFIGURAZIONE INTERNA</vt:lpstr>
      <vt:lpstr>VESCICA  CONFORMAZIONE INTERNA</vt:lpstr>
      <vt:lpstr>VESCICA  URINARIA ASPETTI ANATOMO-MICROSCOPICI</vt:lpstr>
      <vt:lpstr>VESCICA STRUTTURA ANATOMO-MICROSCOPICA</vt:lpstr>
      <vt:lpstr>VESCICA URINARIA  VASCOLARIZZAZIONE</vt:lpstr>
      <vt:lpstr>VESCICA  INNERVAZIONE</vt:lpstr>
      <vt:lpstr>Presentazione standard di PowerPoint</vt:lpstr>
      <vt:lpstr>URETRA</vt:lpstr>
      <vt:lpstr>Presentazione standard di PowerPoint</vt:lpstr>
      <vt:lpstr>URETRA MASCHILE</vt:lpstr>
      <vt:lpstr>PORZIONI DELL’ URETRA MASCHILE e PENE</vt:lpstr>
      <vt:lpstr>URETRA MASCHILE PORZIONI COSTITUTIVE</vt:lpstr>
      <vt:lpstr>URETRA MASCHILE  DECORSO</vt:lpstr>
      <vt:lpstr>URETRA MASCHILE TRATTO PROSTATICO</vt:lpstr>
      <vt:lpstr>URETRA MASCHILE  STRUTTURA [1]</vt:lpstr>
      <vt:lpstr>URETRA MASCHILE STRUTTURA [2]</vt:lpstr>
      <vt:lpstr>URETRA  FEMMINILE</vt:lpstr>
      <vt:lpstr>URETRA FEMMINILE ASPETTI ANATOMO-MACROSCOPICI</vt:lpstr>
      <vt:lpstr>URETRA  FEMMINILE STRUTTURA</vt:lpstr>
    </vt:vector>
  </TitlesOfParts>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VALVOLA ILEO-CECALE  (ILEO-CECO-COLICA)</dc:title>
  <dc:creator>Vittorio Grill</dc:creator>
  <cp:lastModifiedBy>Utente di Microsoft Office</cp:lastModifiedBy>
  <cp:revision>468</cp:revision>
  <cp:lastPrinted>2020-02-21T08:17:47Z</cp:lastPrinted>
  <dcterms:created xsi:type="dcterms:W3CDTF">2001-04-16T09:29:16Z</dcterms:created>
  <dcterms:modified xsi:type="dcterms:W3CDTF">2020-04-28T11:34:41Z</dcterms:modified>
</cp:coreProperties>
</file>