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5981700" y="63293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/>
          </a:p>
        </p:txBody>
      </p:sp>
      <p:grpSp>
        <p:nvGrpSpPr>
          <p:cNvPr id="34818" name="Group 3"/>
          <p:cNvGrpSpPr>
            <a:grpSpLocks/>
          </p:cNvGrpSpPr>
          <p:nvPr/>
        </p:nvGrpSpPr>
        <p:grpSpPr bwMode="auto">
          <a:xfrm>
            <a:off x="541030" y="1074737"/>
            <a:ext cx="7704137" cy="5783263"/>
            <a:chOff x="567" y="346"/>
            <a:chExt cx="4853" cy="3643"/>
          </a:xfrm>
        </p:grpSpPr>
        <p:sp>
          <p:nvSpPr>
            <p:cNvPr id="34821" name="Line 4"/>
            <p:cNvSpPr>
              <a:spLocks noChangeShapeType="1"/>
            </p:cNvSpPr>
            <p:nvPr/>
          </p:nvSpPr>
          <p:spPr bwMode="auto">
            <a:xfrm>
              <a:off x="819" y="443"/>
              <a:ext cx="0" cy="32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2" name="Line 5"/>
            <p:cNvSpPr>
              <a:spLocks noChangeShapeType="1"/>
            </p:cNvSpPr>
            <p:nvPr/>
          </p:nvSpPr>
          <p:spPr bwMode="auto">
            <a:xfrm flipV="1">
              <a:off x="817" y="3652"/>
              <a:ext cx="44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3" name="Freeform 6"/>
            <p:cNvSpPr>
              <a:spLocks/>
            </p:cNvSpPr>
            <p:nvPr/>
          </p:nvSpPr>
          <p:spPr bwMode="auto">
            <a:xfrm>
              <a:off x="819" y="675"/>
              <a:ext cx="1992" cy="2557"/>
            </a:xfrm>
            <a:custGeom>
              <a:avLst/>
              <a:gdLst>
                <a:gd name="T0" fmla="*/ 0 w 1769"/>
                <a:gd name="T1" fmla="*/ 2314 h 2314"/>
                <a:gd name="T2" fmla="*/ 499 w 1769"/>
                <a:gd name="T3" fmla="*/ 1044 h 2314"/>
                <a:gd name="T4" fmla="*/ 1769 w 1769"/>
                <a:gd name="T5" fmla="*/ 0 h 2314"/>
                <a:gd name="T6" fmla="*/ 0 60000 65536"/>
                <a:gd name="T7" fmla="*/ 0 60000 65536"/>
                <a:gd name="T8" fmla="*/ 0 60000 65536"/>
                <a:gd name="T9" fmla="*/ 0 w 1769"/>
                <a:gd name="T10" fmla="*/ 0 h 2314"/>
                <a:gd name="T11" fmla="*/ 1769 w 1769"/>
                <a:gd name="T12" fmla="*/ 2314 h 23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9" h="2314">
                  <a:moveTo>
                    <a:pt x="0" y="2314"/>
                  </a:moveTo>
                  <a:cubicBezTo>
                    <a:pt x="102" y="1872"/>
                    <a:pt x="204" y="1430"/>
                    <a:pt x="499" y="1044"/>
                  </a:cubicBezTo>
                  <a:cubicBezTo>
                    <a:pt x="794" y="658"/>
                    <a:pt x="1281" y="329"/>
                    <a:pt x="176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4" name="Freeform 7"/>
            <p:cNvSpPr>
              <a:spLocks/>
            </p:cNvSpPr>
            <p:nvPr/>
          </p:nvSpPr>
          <p:spPr bwMode="auto">
            <a:xfrm>
              <a:off x="819" y="861"/>
              <a:ext cx="3440" cy="1348"/>
            </a:xfrm>
            <a:custGeom>
              <a:avLst/>
              <a:gdLst>
                <a:gd name="T0" fmla="*/ 0 w 2586"/>
                <a:gd name="T1" fmla="*/ 1315 h 1315"/>
                <a:gd name="T2" fmla="*/ 953 w 2586"/>
                <a:gd name="T3" fmla="*/ 590 h 1315"/>
                <a:gd name="T4" fmla="*/ 2586 w 2586"/>
                <a:gd name="T5" fmla="*/ 0 h 1315"/>
                <a:gd name="T6" fmla="*/ 0 60000 65536"/>
                <a:gd name="T7" fmla="*/ 0 60000 65536"/>
                <a:gd name="T8" fmla="*/ 0 60000 65536"/>
                <a:gd name="T9" fmla="*/ 0 w 2586"/>
                <a:gd name="T10" fmla="*/ 0 h 1315"/>
                <a:gd name="T11" fmla="*/ 2586 w 2586"/>
                <a:gd name="T12" fmla="*/ 1315 h 13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86" h="1315">
                  <a:moveTo>
                    <a:pt x="0" y="1315"/>
                  </a:moveTo>
                  <a:cubicBezTo>
                    <a:pt x="261" y="1062"/>
                    <a:pt x="522" y="809"/>
                    <a:pt x="953" y="590"/>
                  </a:cubicBezTo>
                  <a:cubicBezTo>
                    <a:pt x="1384" y="371"/>
                    <a:pt x="1985" y="185"/>
                    <a:pt x="258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5" name="Freeform 8"/>
            <p:cNvSpPr>
              <a:spLocks/>
            </p:cNvSpPr>
            <p:nvPr/>
          </p:nvSpPr>
          <p:spPr bwMode="auto">
            <a:xfrm>
              <a:off x="819" y="1140"/>
              <a:ext cx="4224" cy="605"/>
            </a:xfrm>
            <a:custGeom>
              <a:avLst/>
              <a:gdLst>
                <a:gd name="T0" fmla="*/ 0 w 3175"/>
                <a:gd name="T1" fmla="*/ 590 h 590"/>
                <a:gd name="T2" fmla="*/ 998 w 3175"/>
                <a:gd name="T3" fmla="*/ 136 h 590"/>
                <a:gd name="T4" fmla="*/ 3175 w 3175"/>
                <a:gd name="T5" fmla="*/ 0 h 590"/>
                <a:gd name="T6" fmla="*/ 0 60000 65536"/>
                <a:gd name="T7" fmla="*/ 0 60000 65536"/>
                <a:gd name="T8" fmla="*/ 0 60000 65536"/>
                <a:gd name="T9" fmla="*/ 0 w 3175"/>
                <a:gd name="T10" fmla="*/ 0 h 590"/>
                <a:gd name="T11" fmla="*/ 3175 w 3175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75" h="590">
                  <a:moveTo>
                    <a:pt x="0" y="590"/>
                  </a:moveTo>
                  <a:cubicBezTo>
                    <a:pt x="234" y="412"/>
                    <a:pt x="469" y="234"/>
                    <a:pt x="998" y="136"/>
                  </a:cubicBezTo>
                  <a:cubicBezTo>
                    <a:pt x="1527" y="38"/>
                    <a:pt x="2351" y="19"/>
                    <a:pt x="317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>
              <a:off x="1423" y="1791"/>
              <a:ext cx="0" cy="1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>
              <a:off x="2871" y="1233"/>
              <a:ext cx="0" cy="24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8" name="Text Box 11"/>
            <p:cNvSpPr txBox="1">
              <a:spLocks noChangeArrowheads="1"/>
            </p:cNvSpPr>
            <p:nvPr/>
          </p:nvSpPr>
          <p:spPr bwMode="auto">
            <a:xfrm>
              <a:off x="2372" y="3757"/>
              <a:ext cx="140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4829" name="Text Box 12"/>
            <p:cNvSpPr txBox="1">
              <a:spLocks noChangeArrowheads="1"/>
            </p:cNvSpPr>
            <p:nvPr/>
          </p:nvSpPr>
          <p:spPr bwMode="auto">
            <a:xfrm>
              <a:off x="2570" y="3698"/>
              <a:ext cx="5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600"/>
                <a:t>distanza</a:t>
              </a:r>
            </a:p>
          </p:txBody>
        </p:sp>
        <p:sp>
          <p:nvSpPr>
            <p:cNvPr id="34830" name="Text Box 13"/>
            <p:cNvSpPr txBox="1">
              <a:spLocks noChangeArrowheads="1"/>
            </p:cNvSpPr>
            <p:nvPr/>
          </p:nvSpPr>
          <p:spPr bwMode="auto">
            <a:xfrm rot="-5400000">
              <a:off x="-682" y="1595"/>
              <a:ext cx="2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600" dirty="0"/>
                <a:t>costi fissi, di terminale, variabili</a:t>
              </a:r>
            </a:p>
          </p:txBody>
        </p:sp>
        <p:sp>
          <p:nvSpPr>
            <p:cNvPr id="34831" name="Text Box 14"/>
            <p:cNvSpPr txBox="1">
              <a:spLocks noChangeArrowheads="1"/>
            </p:cNvSpPr>
            <p:nvPr/>
          </p:nvSpPr>
          <p:spPr bwMode="auto">
            <a:xfrm>
              <a:off x="1126" y="517"/>
              <a:ext cx="10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Trasporti su strada</a:t>
              </a:r>
            </a:p>
          </p:txBody>
        </p:sp>
        <p:sp>
          <p:nvSpPr>
            <p:cNvPr id="34832" name="Text Box 15"/>
            <p:cNvSpPr txBox="1">
              <a:spLocks noChangeArrowheads="1"/>
            </p:cNvSpPr>
            <p:nvPr/>
          </p:nvSpPr>
          <p:spPr bwMode="auto">
            <a:xfrm>
              <a:off x="2841" y="485"/>
              <a:ext cx="10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Trasporti ferroviari</a:t>
              </a:r>
            </a:p>
          </p:txBody>
        </p:sp>
        <p:sp>
          <p:nvSpPr>
            <p:cNvPr id="34833" name="Text Box 16"/>
            <p:cNvSpPr txBox="1">
              <a:spLocks noChangeArrowheads="1"/>
            </p:cNvSpPr>
            <p:nvPr/>
          </p:nvSpPr>
          <p:spPr bwMode="auto">
            <a:xfrm>
              <a:off x="4410" y="485"/>
              <a:ext cx="10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Trasporti marittimi</a:t>
              </a:r>
            </a:p>
          </p:txBody>
        </p:sp>
        <p:sp>
          <p:nvSpPr>
            <p:cNvPr id="34834" name="Line 17"/>
            <p:cNvSpPr>
              <a:spLocks noChangeShapeType="1"/>
            </p:cNvSpPr>
            <p:nvPr/>
          </p:nvSpPr>
          <p:spPr bwMode="auto">
            <a:xfrm>
              <a:off x="1701" y="663"/>
              <a:ext cx="45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5" name="Line 18"/>
            <p:cNvSpPr>
              <a:spLocks noChangeShapeType="1"/>
            </p:cNvSpPr>
            <p:nvPr/>
          </p:nvSpPr>
          <p:spPr bwMode="auto">
            <a:xfrm flipH="1">
              <a:off x="3294" y="663"/>
              <a:ext cx="4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6" name="Line 19"/>
            <p:cNvSpPr>
              <a:spLocks noChangeShapeType="1"/>
            </p:cNvSpPr>
            <p:nvPr/>
          </p:nvSpPr>
          <p:spPr bwMode="auto">
            <a:xfrm flipH="1">
              <a:off x="4862" y="663"/>
              <a:ext cx="59" cy="4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7" name="Text Box 20"/>
            <p:cNvSpPr txBox="1">
              <a:spLocks noChangeArrowheads="1"/>
            </p:cNvSpPr>
            <p:nvPr/>
          </p:nvSpPr>
          <p:spPr bwMode="auto">
            <a:xfrm>
              <a:off x="850" y="3465"/>
              <a:ext cx="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gomma</a:t>
              </a:r>
            </a:p>
          </p:txBody>
        </p:sp>
        <p:sp>
          <p:nvSpPr>
            <p:cNvPr id="34838" name="Text Box 21"/>
            <p:cNvSpPr txBox="1">
              <a:spLocks noChangeArrowheads="1"/>
            </p:cNvSpPr>
            <p:nvPr/>
          </p:nvSpPr>
          <p:spPr bwMode="auto">
            <a:xfrm>
              <a:off x="1785" y="3465"/>
              <a:ext cx="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ferrovia</a:t>
              </a:r>
            </a:p>
          </p:txBody>
        </p:sp>
        <p:sp>
          <p:nvSpPr>
            <p:cNvPr id="34839" name="Text Box 22"/>
            <p:cNvSpPr txBox="1">
              <a:spLocks noChangeArrowheads="1"/>
            </p:cNvSpPr>
            <p:nvPr/>
          </p:nvSpPr>
          <p:spPr bwMode="auto">
            <a:xfrm>
              <a:off x="3610" y="3465"/>
              <a:ext cx="3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nave</a:t>
              </a:r>
            </a:p>
          </p:txBody>
        </p:sp>
      </p:grpSp>
      <p:sp>
        <p:nvSpPr>
          <p:cNvPr id="34820" name="Rettangolo 23"/>
          <p:cNvSpPr>
            <a:spLocks noChangeArrowheads="1"/>
          </p:cNvSpPr>
          <p:nvPr/>
        </p:nvSpPr>
        <p:spPr bwMode="auto">
          <a:xfrm>
            <a:off x="8170554" y="1853334"/>
            <a:ext cx="3697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accent1">
                    <a:lumMod val="75000"/>
                  </a:schemeClr>
                </a:solidFill>
              </a:rPr>
              <a:t>L’influenza della distanza </a:t>
            </a:r>
          </a:p>
          <a:p>
            <a:r>
              <a:rPr lang="it-IT" altLang="it-IT" sz="2400" dirty="0" smtClean="0">
                <a:solidFill>
                  <a:schemeClr val="accent1">
                    <a:lumMod val="75000"/>
                  </a:schemeClr>
                </a:solidFill>
              </a:rPr>
              <a:t>sui costi di trasporto</a:t>
            </a:r>
          </a:p>
          <a:p>
            <a:r>
              <a:rPr lang="it-IT" altLang="it-IT" sz="2400" dirty="0" smtClean="0">
                <a:solidFill>
                  <a:schemeClr val="accent1">
                    <a:lumMod val="75000"/>
                  </a:schemeClr>
                </a:solidFill>
              </a:rPr>
              <a:t> (modello di Hoover)</a:t>
            </a:r>
            <a:endParaRPr lang="it-IT" alt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SlideURB15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400" y="565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31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2020-04-28T14:17:35Z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