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4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tiff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5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59D3CC-8611-FE4B-8ED7-3CBC33D8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36 </a:t>
            </a:r>
            <a:r>
              <a:rPr lang="it-IT" b="1" dirty="0"/>
              <a:t>(con audio)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31E181-CE6D-4648-A6E7-DD8A85C19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4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 smtClean="0">
                <a:solidFill>
                  <a:srgbClr val="FF0000"/>
                </a:solidFill>
              </a:rPr>
              <a:t>La </a:t>
            </a:r>
            <a:r>
              <a:rPr lang="it-IT" sz="4800" dirty="0">
                <a:solidFill>
                  <a:srgbClr val="FF0000"/>
                </a:solidFill>
              </a:rPr>
              <a:t>circolazione: </a:t>
            </a:r>
            <a:r>
              <a:rPr lang="it-IT" sz="4800" dirty="0" smtClean="0">
                <a:solidFill>
                  <a:srgbClr val="FF0000"/>
                </a:solidFill>
              </a:rPr>
              <a:t>flussi, </a:t>
            </a:r>
            <a:r>
              <a:rPr lang="it-IT" sz="4800" dirty="0">
                <a:solidFill>
                  <a:srgbClr val="FF0000"/>
                </a:solidFill>
              </a:rPr>
              <a:t>reti e nodi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4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7"/>
    </mc:Choice>
    <mc:Fallback>
      <p:transition spd="slow" advTm="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E9A1E7-82B4-5947-8431-C1298FC07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 e reti e flussi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005E29-7704-5C43-AF85-F9501318B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987478"/>
          </a:xfrm>
        </p:spPr>
        <p:txBody>
          <a:bodyPr>
            <a:normAutofit fontScale="92500" lnSpcReduction="20000"/>
          </a:bodyPr>
          <a:lstStyle/>
          <a:p>
            <a:pPr marL="720725" indent="-720725">
              <a:buNone/>
            </a:pPr>
            <a:r>
              <a:rPr lang="it-IT" dirty="0"/>
              <a:t>La geografia della circolazione come forma di analisi delle forme e dei mezzi con cui la circolazione delle informazioni, del denaro, dei beni e delle merci, con le sue reti, si incontra con la fissità dei luoghi e tende a modificarli</a:t>
            </a:r>
          </a:p>
          <a:p>
            <a:pPr marL="720725" indent="-720725">
              <a:buNone/>
            </a:pPr>
            <a:r>
              <a:rPr lang="it-IT" dirty="0"/>
              <a:t>Incrocio delle entità fisse (luoghi, territori, regioni, paesi) con quanto attiene alla circolazione (migrazioni persone, scambi commerciali diffusione di idee).</a:t>
            </a:r>
          </a:p>
          <a:p>
            <a:pPr marL="0" indent="0" algn="ctr">
              <a:buNone/>
            </a:pPr>
            <a:r>
              <a:rPr lang="it-IT" b="1" dirty="0"/>
              <a:t>Spazio dei luoghi </a:t>
            </a:r>
          </a:p>
          <a:p>
            <a:pPr marL="0" indent="0" algn="ctr">
              <a:buNone/>
            </a:pPr>
            <a:r>
              <a:rPr lang="it-IT" dirty="0"/>
              <a:t>(spazio geometrico euclideo, misurabile)</a:t>
            </a:r>
          </a:p>
          <a:p>
            <a:pPr marL="0" indent="0" algn="ctr">
              <a:buNone/>
            </a:pPr>
            <a:r>
              <a:rPr lang="it-IT" dirty="0"/>
              <a:t>vs. </a:t>
            </a:r>
          </a:p>
          <a:p>
            <a:pPr marL="0" indent="0" algn="ctr">
              <a:buNone/>
            </a:pPr>
            <a:r>
              <a:rPr lang="it-IT" b="1" dirty="0"/>
              <a:t>S</a:t>
            </a:r>
            <a:r>
              <a:rPr lang="it-IT" b="1" dirty="0" smtClean="0"/>
              <a:t>pazio </a:t>
            </a:r>
            <a:r>
              <a:rPr lang="it-IT" b="1" dirty="0"/>
              <a:t>dei flussi </a:t>
            </a:r>
          </a:p>
          <a:p>
            <a:pPr marL="0" indent="0" algn="ctr">
              <a:buNone/>
            </a:pPr>
            <a:r>
              <a:rPr lang="it-IT" dirty="0"/>
              <a:t>(dove le distanze non contano, ma importa le rete cui si appartiene e in cui si svolgono scambi e interazioni dove sono rilevanti i nodi)</a:t>
            </a:r>
          </a:p>
          <a:p>
            <a:pPr marL="0" indent="0">
              <a:buNone/>
            </a:pPr>
            <a:r>
              <a:rPr lang="it-IT" b="1" dirty="0"/>
              <a:t>Oggi chi controlla la rete controlla i territori</a:t>
            </a: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4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505"/>
    </mc:Choice>
    <mc:Fallback>
      <p:transition spd="slow" advTm="251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C6AC9A-410C-B94F-B72C-3E9CC68BE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Trasporti e (tele)comunicazioni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D3DFDF-84E0-5446-A009-43D8EFD00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8827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Modalità (e spazialità) della circolazione legata all’epoca, ai mezzi disponibili</a:t>
            </a:r>
          </a:p>
          <a:p>
            <a:pPr marL="0" indent="0">
              <a:buNone/>
            </a:pPr>
            <a:r>
              <a:rPr lang="it-IT" dirty="0"/>
              <a:t>Tecnologia e velocità</a:t>
            </a:r>
          </a:p>
          <a:p>
            <a:pPr marL="0" indent="0">
              <a:buNone/>
            </a:pPr>
            <a:r>
              <a:rPr lang="it-IT" dirty="0"/>
              <a:t>Applicazione dell’informatica alle telecomunicazioni (telematica), relazioni collegate su scala planetaria: tutto i luoghi del mondo collegati fra loro.</a:t>
            </a:r>
          </a:p>
          <a:p>
            <a:pPr marL="0" indent="0">
              <a:buNone/>
            </a:pPr>
            <a:r>
              <a:rPr lang="it-IT" dirty="0"/>
              <a:t>Modalità di collegamento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Strade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Ferrovie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Vie d’acqua interne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Porti e rotte marittime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Trasporto aereo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 smtClean="0"/>
              <a:t>Telecomunicazioni</a:t>
            </a: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2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238"/>
    </mc:Choice>
    <mc:Fallback>
      <p:transition spd="slow" advTm="23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63F049-388F-214E-9A36-E243235D4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Strade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495B3A-52C8-6346-AC8C-1263AEE48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78306"/>
            <a:ext cx="9057190" cy="4121551"/>
          </a:xfrm>
        </p:spPr>
        <p:txBody>
          <a:bodyPr>
            <a:normAutofit/>
          </a:bodyPr>
          <a:lstStyle/>
          <a:p>
            <a:pPr marL="723900" indent="-723900">
              <a:buNone/>
            </a:pPr>
            <a:r>
              <a:rPr lang="it-IT" sz="2400" dirty="0" smtClean="0"/>
              <a:t>Costruzione e diffusione delle strade legate </a:t>
            </a:r>
            <a:r>
              <a:rPr lang="it-IT" sz="2400" dirty="0"/>
              <a:t>alle dimensioni della società (commercio + militari)</a:t>
            </a:r>
          </a:p>
          <a:p>
            <a:pPr marL="723900" indent="-723900">
              <a:buNone/>
            </a:pPr>
            <a:r>
              <a:rPr lang="it-IT" sz="2400" dirty="0"/>
              <a:t>Grande impulso nel XX secolo (motore a scoppio)</a:t>
            </a:r>
          </a:p>
          <a:p>
            <a:pPr marL="723900" indent="-723900">
              <a:buNone/>
            </a:pPr>
            <a:r>
              <a:rPr lang="it-IT" sz="2400" dirty="0"/>
              <a:t>Secondo dopoguerra: rivoluzione dei trasporti (miglioramento tecnologico mezzi e vie, minori costi di trasporto e incremento dei flussi)</a:t>
            </a:r>
          </a:p>
          <a:p>
            <a:pPr marL="723900" indent="-723900">
              <a:buNone/>
            </a:pPr>
            <a:r>
              <a:rPr lang="it-IT" sz="2400" dirty="0"/>
              <a:t>Autostrade (</a:t>
            </a:r>
            <a:r>
              <a:rPr lang="it-IT" sz="2400" dirty="0" smtClean="0"/>
              <a:t>2010: </a:t>
            </a:r>
            <a:r>
              <a:rPr lang="it-IT" sz="2400" dirty="0"/>
              <a:t>auto circolanti &gt; 1 </a:t>
            </a:r>
            <a:r>
              <a:rPr lang="it-IT" sz="2400" dirty="0" smtClean="0"/>
              <a:t>miliardo)</a:t>
            </a:r>
            <a:endParaRPr lang="it-IT" sz="2400" dirty="0"/>
          </a:p>
          <a:p>
            <a:pPr marL="723900" indent="-723900">
              <a:buNone/>
            </a:pPr>
            <a:r>
              <a:rPr lang="it-IT" sz="2400" dirty="0"/>
              <a:t>Modello di uso del territorio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6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632"/>
    </mc:Choice>
    <mc:Fallback>
      <p:transition spd="slow" advTm="609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8D4789-9A86-B04E-85AC-B650AF9F2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Strade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1973D7-F753-F84B-A1B5-1D346158A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728" y="685800"/>
            <a:ext cx="4160367" cy="5140377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CB86D45-6366-EA48-B5B6-A9AB9C842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72895" y="1870760"/>
            <a:ext cx="4199184" cy="385871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932177-D4FB-0248-BA11-C1FC96313656}"/>
              </a:ext>
            </a:extLst>
          </p:cNvPr>
          <p:cNvSpPr txBox="1"/>
          <p:nvPr/>
        </p:nvSpPr>
        <p:spPr>
          <a:xfrm>
            <a:off x="1620456" y="6018835"/>
            <a:ext cx="960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Tabula </a:t>
            </a:r>
            <a:r>
              <a:rPr lang="it-IT" dirty="0" err="1"/>
              <a:t>Peutingeriana</a:t>
            </a:r>
            <a:r>
              <a:rPr lang="it-IT" dirty="0"/>
              <a:t> (particolare)  e rete autostradale odierna italiana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855"/>
    </mc:Choice>
    <mc:Fallback>
      <p:transition spd="slow" advTm="30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3FFE7C-56DE-E647-8434-9D720904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Ferrovie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2EB679-7E15-DB4D-953A-ED91A693D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4863" indent="-709613">
              <a:buNone/>
            </a:pPr>
            <a:r>
              <a:rPr lang="it-IT" dirty="0"/>
              <a:t>Prime linee costruite in Gran Bretagna (Rivoluzione industriale): 1825 – 1830</a:t>
            </a:r>
          </a:p>
          <a:p>
            <a:pPr marL="804863" indent="-709613">
              <a:buNone/>
            </a:pPr>
            <a:r>
              <a:rPr lang="it-IT" dirty="0"/>
              <a:t>Spostamento di materie prime e di prodotti finiti</a:t>
            </a:r>
          </a:p>
          <a:p>
            <a:pPr marL="804863" indent="-709613">
              <a:buNone/>
            </a:pPr>
            <a:r>
              <a:rPr lang="it-IT" dirty="0"/>
              <a:t>A cavallo del secolo tutta Europa attraversata (1888 </a:t>
            </a:r>
            <a:r>
              <a:rPr lang="it-IT" dirty="0" err="1"/>
              <a:t>Orient</a:t>
            </a:r>
            <a:r>
              <a:rPr lang="it-IT" dirty="0"/>
              <a:t> Express; 1903 Transiberiana)</a:t>
            </a:r>
          </a:p>
          <a:p>
            <a:pPr marL="804863" indent="-709613">
              <a:buNone/>
            </a:pPr>
            <a:r>
              <a:rPr lang="it-IT" dirty="0"/>
              <a:t>Ferrovie di penetrazione (Africa, India e territori coloniali) da inizio 900, per collegare </a:t>
            </a:r>
            <a:r>
              <a:rPr lang="it-IT" dirty="0" smtClean="0"/>
              <a:t>regione </a:t>
            </a:r>
            <a:r>
              <a:rPr lang="it-IT" dirty="0"/>
              <a:t>produttrice di materie prime </a:t>
            </a:r>
            <a:r>
              <a:rPr lang="it-IT" dirty="0"/>
              <a:t>a </a:t>
            </a:r>
            <a:r>
              <a:rPr lang="it-IT" dirty="0" smtClean="0"/>
              <a:t>porto </a:t>
            </a:r>
          </a:p>
          <a:p>
            <a:pPr marL="804863" indent="-709613">
              <a:buNone/>
            </a:pPr>
            <a:r>
              <a:rPr lang="it-IT" dirty="0" smtClean="0"/>
              <a:t>Oggi </a:t>
            </a:r>
            <a:r>
              <a:rPr lang="it-IT" dirty="0"/>
              <a:t>convenienti per trasporto merci a lunga distanza e in zone più densamente popolate e urbanizzate (pendolari)</a:t>
            </a:r>
          </a:p>
          <a:p>
            <a:pPr marL="804863" indent="-709613">
              <a:buNone/>
            </a:pPr>
            <a:r>
              <a:rPr lang="it-IT" dirty="0"/>
              <a:t>Treni ad alta velocità </a:t>
            </a:r>
            <a:r>
              <a:rPr lang="it-IT" dirty="0">
                <a:sym typeface="Wingdings" pitchFamily="2" charset="2"/>
              </a:rPr>
              <a:t> nuovi </a:t>
            </a:r>
            <a:r>
              <a:rPr lang="it-IT" dirty="0" smtClean="0">
                <a:sym typeface="Wingdings" pitchFamily="2" charset="2"/>
              </a:rPr>
              <a:t>impatti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3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453"/>
    </mc:Choice>
    <mc:Fallback>
      <p:transition spd="slow" advTm="542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431</TotalTime>
  <Words>375</Words>
  <Application>Microsoft Office PowerPoint</Application>
  <PresentationFormat>Widescreen</PresentationFormat>
  <Paragraphs>42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Franklin Gothic Book</vt:lpstr>
      <vt:lpstr>Wingdings</vt:lpstr>
      <vt:lpstr>Ritaglio</vt:lpstr>
      <vt:lpstr>Geografia  Sergio Zilli</vt:lpstr>
      <vt:lpstr>Presentazione n. 36 (con audio)</vt:lpstr>
      <vt:lpstr>Geografia e reti e flussi</vt:lpstr>
      <vt:lpstr>Trasporti e (tele)comunicazioni</vt:lpstr>
      <vt:lpstr>Strade</vt:lpstr>
      <vt:lpstr>Strade</vt:lpstr>
      <vt:lpstr>Ferrovie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15</cp:revision>
  <dcterms:created xsi:type="dcterms:W3CDTF">2020-04-28T09:50:33Z</dcterms:created>
  <dcterms:modified xsi:type="dcterms:W3CDTF">2020-04-28T17:17:24Z</dcterms:modified>
</cp:coreProperties>
</file>