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a" ContentType="audi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1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0BAD-2EB8-4EB4-A308-C7DC3815E664}" type="datetimeFigureOut">
              <a:rPr lang="it-IT" smtClean="0"/>
              <a:pPr/>
              <a:t>22/04/20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1B74208-43DA-4B94-BE83-370043A01E62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0BAD-2EB8-4EB4-A308-C7DC3815E664}" type="datetimeFigureOut">
              <a:rPr lang="it-IT" smtClean="0"/>
              <a:pPr/>
              <a:t>22/04/20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4208-43DA-4B94-BE83-370043A01E62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tangolo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41B74208-43DA-4B94-BE83-370043A01E62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0BAD-2EB8-4EB4-A308-C7DC3815E664}" type="datetimeFigureOut">
              <a:rPr lang="it-IT" smtClean="0"/>
              <a:pPr/>
              <a:t>22/04/20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0BAD-2EB8-4EB4-A308-C7DC3815E664}" type="datetimeFigureOut">
              <a:rPr lang="it-IT" smtClean="0"/>
              <a:pPr/>
              <a:t>22/04/20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41B74208-43DA-4B94-BE83-370043A01E62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ttangolo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0BAD-2EB8-4EB4-A308-C7DC3815E664}" type="datetimeFigureOut">
              <a:rPr lang="it-IT" smtClean="0"/>
              <a:pPr/>
              <a:t>22/04/20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1B74208-43DA-4B94-BE83-370043A01E62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D080BAD-2EB8-4EB4-A308-C7DC3815E664}" type="datetimeFigureOut">
              <a:rPr lang="it-IT" smtClean="0"/>
              <a:pPr/>
              <a:t>22/04/20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74208-43DA-4B94-BE83-370043A01E62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Segnaposto contenuto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2" name="Segnaposto contenuto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ttore 1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ttangolo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ttangolo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ttango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0BAD-2EB8-4EB4-A308-C7DC3815E664}" type="datetimeFigureOut">
              <a:rPr lang="it-IT" smtClean="0"/>
              <a:pPr/>
              <a:t>22/04/20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it-IT"/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Segnaposto contenuto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6" name="Segnaposto contenuto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5" name="Oval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41B74208-43DA-4B94-BE83-370043A01E62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23" name="Titolo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0BAD-2EB8-4EB4-A308-C7DC3815E664}" type="datetimeFigureOut">
              <a:rPr lang="it-IT" smtClean="0"/>
              <a:pPr/>
              <a:t>22/04/20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41B74208-43DA-4B94-BE83-370043A01E62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0BAD-2EB8-4EB4-A308-C7DC3815E664}" type="datetimeFigureOut">
              <a:rPr lang="it-IT" smtClean="0"/>
              <a:pPr/>
              <a:t>22/04/20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1B74208-43DA-4B94-BE83-370043A01E62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ttangolo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Segnaposto contenuto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0" name="Oval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1B74208-43DA-4B94-BE83-370043A01E62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21" name="Rettangolo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80BAD-2EB8-4EB4-A308-C7DC3815E664}" type="datetimeFigureOut">
              <a:rPr lang="it-IT" smtClean="0"/>
              <a:pPr/>
              <a:t>22/04/20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ttore 1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ttangolo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41B74208-43DA-4B94-BE83-370043A01E62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22" name="Rettangolo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D080BAD-2EB8-4EB4-A308-C7DC3815E664}" type="datetimeFigureOut">
              <a:rPr lang="it-IT" smtClean="0"/>
              <a:pPr/>
              <a:t>22/04/20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D080BAD-2EB8-4EB4-A308-C7DC3815E664}" type="datetimeFigureOut">
              <a:rPr lang="it-IT" smtClean="0"/>
              <a:pPr/>
              <a:t>22/04/20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1B74208-43DA-4B94-BE83-370043A01E62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4" Type="http://schemas.openxmlformats.org/officeDocument/2006/relationships/audio" Target="../media/media1.m4a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file:///C:\Users\Gioia\Downloads\slide%201.m4a" TargetMode="External"/><Relationship Id="rId2" Type="http://schemas.openxmlformats.org/officeDocument/2006/relationships/audio" Target="file:///C:\Users\Gioia\Downloads\slide%201.m4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4" Type="http://schemas.openxmlformats.org/officeDocument/2006/relationships/audio" Target="../media/media10.m4a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file:///C:\Users\Gioia\Desktop\audio\10%20slide.m4a" TargetMode="External"/><Relationship Id="rId2" Type="http://schemas.openxmlformats.org/officeDocument/2006/relationships/audio" Target="file:///C:\Users\Gioia\Desktop\audio\10%20slide.m4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4" Type="http://schemas.openxmlformats.org/officeDocument/2006/relationships/audio" Target="../media/media11.m4a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1" Type="http://schemas.microsoft.com/office/2007/relationships/media" Target="file:///C:\Users\Gioia\Desktop\audio\11%20slide.m4a" TargetMode="External"/><Relationship Id="rId2" Type="http://schemas.openxmlformats.org/officeDocument/2006/relationships/audio" Target="file:///C:\Users\Gioia\Desktop\audio\11%20slide.m4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4" Type="http://schemas.openxmlformats.org/officeDocument/2006/relationships/audio" Target="../media/media2.m4a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1" Type="http://schemas.microsoft.com/office/2007/relationships/media" Target="file:///C:\Users\Gioia\Downloads\slide%202.m4a" TargetMode="External"/><Relationship Id="rId2" Type="http://schemas.openxmlformats.org/officeDocument/2006/relationships/audio" Target="file:///C:\Users\Gioia\Downloads\slide%202.m4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4" Type="http://schemas.openxmlformats.org/officeDocument/2006/relationships/audio" Target="../media/media3.m4a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1" Type="http://schemas.microsoft.com/office/2007/relationships/media" Target="file:///C:\Users\Gioia\Downloads\3%20slide.m4a" TargetMode="External"/><Relationship Id="rId2" Type="http://schemas.openxmlformats.org/officeDocument/2006/relationships/audio" Target="file:///C:\Users\Gioia\Downloads\3%20slide.m4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4" Type="http://schemas.openxmlformats.org/officeDocument/2006/relationships/audio" Target="../media/media4.m4a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1" Type="http://schemas.microsoft.com/office/2007/relationships/media" Target="file:///C:\Users\Gioia\Desktop\audio\4%20slide.m4a" TargetMode="External"/><Relationship Id="rId2" Type="http://schemas.openxmlformats.org/officeDocument/2006/relationships/audio" Target="file:///C:\Users\Gioia\Desktop\audio\4%20slide.m4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4" Type="http://schemas.openxmlformats.org/officeDocument/2006/relationships/audio" Target="../media/media5.m4a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file:///C:\Users\Gioia\Desktop\audio\5%20slide.m4a" TargetMode="External"/><Relationship Id="rId2" Type="http://schemas.openxmlformats.org/officeDocument/2006/relationships/audio" Target="file:///C:\Users\Gioia\Desktop\audio\5%20slide.m4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4" Type="http://schemas.openxmlformats.org/officeDocument/2006/relationships/audio" Target="../media/media6.m4a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1" Type="http://schemas.microsoft.com/office/2007/relationships/media" Target="file:///C:\Users\Gioia\Desktop\audio\6%20slide.m4a" TargetMode="External"/><Relationship Id="rId2" Type="http://schemas.openxmlformats.org/officeDocument/2006/relationships/audio" Target="file:///C:\Users\Gioia\Desktop\audio\6%20slide.m4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4" Type="http://schemas.openxmlformats.org/officeDocument/2006/relationships/audio" Target="../media/media7.m4a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file:///C:\Users\Gioia\Desktop\audio\7%20slide.m4a" TargetMode="External"/><Relationship Id="rId2" Type="http://schemas.openxmlformats.org/officeDocument/2006/relationships/audio" Target="file:///C:\Users\Gioia\Desktop\audio\7%20slide.m4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4" Type="http://schemas.openxmlformats.org/officeDocument/2006/relationships/audio" Target="../media/media8.m4a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file:///C:\Users\Gioia\Desktop\audio\8%20slide.m4a" TargetMode="External"/><Relationship Id="rId2" Type="http://schemas.openxmlformats.org/officeDocument/2006/relationships/audio" Target="file:///C:\Users\Gioia\Desktop\audio\8%20slide.m4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4" Type="http://schemas.openxmlformats.org/officeDocument/2006/relationships/audio" Target="../media/media9.m4a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7" Type="http://schemas.openxmlformats.org/officeDocument/2006/relationships/image" Target="../media/image4.png"/><Relationship Id="rId1" Type="http://schemas.microsoft.com/office/2007/relationships/media" Target="file:///C:\Users\Gioia\Desktop\audio\9%20slide.m4a" TargetMode="External"/><Relationship Id="rId2" Type="http://schemas.openxmlformats.org/officeDocument/2006/relationships/audio" Target="file:///C:\Users\Gioia\Desktop\audio\9%20slide.m4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POLITICHE SOCIALI E </a:t>
            </a:r>
          </a:p>
          <a:p>
            <a:r>
              <a:rPr lang="it-IT" sz="2400" dirty="0"/>
              <a:t>POLITICHE ANTIDISCRIMINATORIE</a:t>
            </a:r>
          </a:p>
          <a:p>
            <a:r>
              <a:rPr lang="it-IT" sz="2400" dirty="0"/>
              <a:t> 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LO SCENARIO EUROPEO DELL’IMMIGRAZIONE :</a:t>
            </a:r>
          </a:p>
        </p:txBody>
      </p:sp>
      <p:pic>
        <p:nvPicPr>
          <p:cNvPr id="4" name="slide 1.m4a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172400" y="6021288"/>
            <a:ext cx="304800" cy="3048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51520" y="602128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Gioia Battisti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339752" y="4941168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Dal libro “Immigrazione e servizio sociale “ di Elena Spinelli – p.2 cap.3, cap.4 e cap. 5</a:t>
            </a:r>
          </a:p>
        </p:txBody>
      </p:sp>
      <p:pic>
        <p:nvPicPr>
          <p:cNvPr id="7" name="slide 1">
            <a:hlinkClick r:id="" action="ppaction://media"/>
            <a:extLst>
              <a:ext uri="{FF2B5EF4-FFF2-40B4-BE49-F238E27FC236}">
                <a16:creationId xmlns:a16="http://schemas.microsoft.com/office/drawing/2014/main" xmlns="" id="{BA262FDD-DBB6-45C3-AF4A-0F384D5521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589363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7"/>
    </mc:Choice>
    <mc:Fallback xmlns="">
      <p:transition spd="slow" advTm="1109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07" objId="7"/>
        <p14:stopEvt time="329" objId="7"/>
        <p14:playEvt time="331" objId="7"/>
        <p14:stopEvt time="10377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900" dirty="0">
                <a:solidFill>
                  <a:schemeClr val="accent2">
                    <a:lumMod val="75000"/>
                  </a:schemeClr>
                </a:solidFill>
              </a:rPr>
              <a:t>WELFARE, IMMIGRAZIONE E CITTADINANZA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it-IT" dirty="0"/>
              <a:t>Singoli sistemi di protezione sociale sorti per contrastare:</a:t>
            </a:r>
          </a:p>
          <a:p>
            <a:r>
              <a:rPr lang="it-IT" dirty="0"/>
              <a:t>Povertà.</a:t>
            </a:r>
          </a:p>
          <a:p>
            <a:r>
              <a:rPr lang="it-IT" dirty="0"/>
              <a:t>Disuguaglianze. </a:t>
            </a:r>
          </a:p>
          <a:p>
            <a:r>
              <a:rPr lang="it-IT" dirty="0"/>
              <a:t>Rischi predefiniti e/o </a:t>
            </a:r>
            <a:r>
              <a:rPr lang="it-IT" dirty="0" err="1"/>
              <a:t>sovraindividuali</a:t>
            </a:r>
            <a:r>
              <a:rPr lang="it-IT" dirty="0"/>
              <a:t>. </a:t>
            </a:r>
          </a:p>
          <a:p>
            <a:pPr>
              <a:buNone/>
            </a:pPr>
            <a:endParaRPr lang="it-IT" dirty="0"/>
          </a:p>
          <a:p>
            <a:pPr>
              <a:buNone/>
            </a:pPr>
            <a:r>
              <a:rPr lang="it-IT" dirty="0"/>
              <a:t>Solidarietà sociale = solidarietà nazionale.</a:t>
            </a:r>
          </a:p>
          <a:p>
            <a:pPr>
              <a:buNone/>
            </a:pPr>
            <a:endParaRPr lang="it-IT" dirty="0"/>
          </a:p>
          <a:p>
            <a:pPr>
              <a:buNone/>
            </a:pPr>
            <a:r>
              <a:rPr lang="it-IT" dirty="0"/>
              <a:t>Assistenza = diritto del cittadino</a:t>
            </a:r>
          </a:p>
        </p:txBody>
      </p:sp>
      <p:pic>
        <p:nvPicPr>
          <p:cNvPr id="4" name="10 slide.m4a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32440" y="5949280"/>
            <a:ext cx="304800" cy="304800"/>
          </a:xfrm>
          <a:prstGeom prst="rect">
            <a:avLst/>
          </a:prstGeom>
        </p:spPr>
      </p:pic>
      <p:pic>
        <p:nvPicPr>
          <p:cNvPr id="5" name="10 slide">
            <a:hlinkClick r:id="" action="ppaction://media"/>
            <a:extLst>
              <a:ext uri="{FF2B5EF4-FFF2-40B4-BE49-F238E27FC236}">
                <a16:creationId xmlns:a16="http://schemas.microsoft.com/office/drawing/2014/main" xmlns="" id="{0EFF1F21-9329-4572-9DE8-9DBF518EB7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0040" y="57942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49"/>
    </mc:Choice>
    <mc:Fallback xmlns="">
      <p:transition spd="slow" advTm="2144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88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3" objId="5"/>
        <p14:stopEvt time="8520" objId="5"/>
        <p14:playEvt time="8521" objId="5"/>
        <p14:stopEvt time="17651" objId="5"/>
        <p14:playEvt time="17652" objId="5"/>
        <p14:stopEvt time="21449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900" dirty="0">
                <a:solidFill>
                  <a:schemeClr val="accent2">
                    <a:lumMod val="75000"/>
                  </a:schemeClr>
                </a:solidFill>
              </a:rPr>
              <a:t>WELFARE, IMMIGRAZIONE E CITTADINANZA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it-IT" dirty="0"/>
              <a:t>In Italia - </a:t>
            </a:r>
            <a:r>
              <a:rPr lang="it-IT" dirty="0" err="1"/>
              <a:t>jus</a:t>
            </a:r>
            <a:r>
              <a:rPr lang="it-IT" dirty="0"/>
              <a:t> </a:t>
            </a:r>
            <a:r>
              <a:rPr lang="it-IT" dirty="0" err="1"/>
              <a:t>sanguinis</a:t>
            </a:r>
            <a:r>
              <a:rPr lang="it-IT" dirty="0"/>
              <a:t>: diritto di cittadinanza dato da una discendenza di sangue da cittadini italiani.</a:t>
            </a:r>
          </a:p>
          <a:p>
            <a:pPr>
              <a:buNone/>
            </a:pPr>
            <a:r>
              <a:rPr lang="it-IT" dirty="0"/>
              <a:t>Due funzioni dello Stato:</a:t>
            </a:r>
          </a:p>
          <a:p>
            <a:r>
              <a:rPr lang="it-IT" dirty="0"/>
              <a:t>Provvedere ai bisognosi ritenuti meritevoli.</a:t>
            </a:r>
          </a:p>
          <a:p>
            <a:r>
              <a:rPr lang="it-IT" dirty="0"/>
              <a:t>Controllare i poveri immeritevoli.</a:t>
            </a:r>
          </a:p>
          <a:p>
            <a:pPr>
              <a:buNone/>
            </a:pPr>
            <a:r>
              <a:rPr lang="it-IT" dirty="0"/>
              <a:t>Alle due categorie (meritevoli e non) si aggiunge anche la categoria “immigrati ingiustamente immeritevoli”.</a:t>
            </a:r>
          </a:p>
          <a:p>
            <a:pPr>
              <a:buNone/>
            </a:pPr>
            <a:r>
              <a:rPr lang="it-IT" dirty="0"/>
              <a:t>“</a:t>
            </a:r>
            <a:r>
              <a:rPr lang="it-IT" i="1" dirty="0"/>
              <a:t>discriminazione istituzionale</a:t>
            </a:r>
            <a:r>
              <a:rPr lang="it-IT" dirty="0"/>
              <a:t>”- effetto discriminatorio delle procedure amministrative.</a:t>
            </a:r>
          </a:p>
        </p:txBody>
      </p:sp>
      <p:pic>
        <p:nvPicPr>
          <p:cNvPr id="4" name="11 slide.m4a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32440" y="5949280"/>
            <a:ext cx="304800" cy="304800"/>
          </a:xfrm>
          <a:prstGeom prst="rect">
            <a:avLst/>
          </a:prstGeom>
        </p:spPr>
      </p:pic>
      <p:pic>
        <p:nvPicPr>
          <p:cNvPr id="5" name="11 slide">
            <a:hlinkClick r:id="" action="ppaction://media"/>
            <a:extLst>
              <a:ext uri="{FF2B5EF4-FFF2-40B4-BE49-F238E27FC236}">
                <a16:creationId xmlns:a16="http://schemas.microsoft.com/office/drawing/2014/main" xmlns="" id="{5E2689B3-B67C-4FEC-BCD0-D894BA34CE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0040" y="57942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47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000" dirty="0">
                <a:solidFill>
                  <a:schemeClr val="accent2">
                    <a:lumMod val="75000"/>
                  </a:schemeClr>
                </a:solidFill>
              </a:rPr>
              <a:t>POLITICHE SOCIALI   IN UE– le contraddizioni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it-IT" dirty="0"/>
              <a:t>Due importanti contraddizioni causate dai vari trattati la prima data  da :</a:t>
            </a:r>
          </a:p>
          <a:p>
            <a:r>
              <a:rPr lang="it-IT" dirty="0"/>
              <a:t>Aumento della libera circolazione – sia per la popolazione europea sia per gli immigrati regolari </a:t>
            </a:r>
          </a:p>
          <a:p>
            <a:r>
              <a:rPr lang="it-IT" dirty="0"/>
              <a:t>Drastica chiusura delle frontiere – politiche “difensive” – “Fortezza europea”</a:t>
            </a:r>
          </a:p>
          <a:p>
            <a:pPr>
              <a:buNone/>
            </a:pPr>
            <a:r>
              <a:rPr lang="it-IT" dirty="0"/>
              <a:t>La seconda :</a:t>
            </a:r>
          </a:p>
          <a:p>
            <a:r>
              <a:rPr lang="it-IT" dirty="0"/>
              <a:t>Carattere restrittivo </a:t>
            </a:r>
          </a:p>
          <a:p>
            <a:r>
              <a:rPr lang="it-IT" dirty="0"/>
              <a:t>Bisogno di immigrati per la popolazione </a:t>
            </a:r>
          </a:p>
          <a:p>
            <a:pPr>
              <a:buNone/>
            </a:pPr>
            <a:endParaRPr lang="it-IT" dirty="0"/>
          </a:p>
        </p:txBody>
      </p:sp>
      <p:pic>
        <p:nvPicPr>
          <p:cNvPr id="4" name="slide 2.m4a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44408" y="5805264"/>
            <a:ext cx="304800" cy="304800"/>
          </a:xfrm>
          <a:prstGeom prst="rect">
            <a:avLst/>
          </a:prstGeom>
        </p:spPr>
      </p:pic>
      <p:pic>
        <p:nvPicPr>
          <p:cNvPr id="5" name="slide 2">
            <a:hlinkClick r:id="" action="ppaction://media"/>
            <a:extLst>
              <a:ext uri="{FF2B5EF4-FFF2-40B4-BE49-F238E27FC236}">
                <a16:creationId xmlns:a16="http://schemas.microsoft.com/office/drawing/2014/main" xmlns="" id="{ABA1292D-818F-42F7-A1D7-1FC62B3594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96072" y="56528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09"/>
    </mc:Choice>
    <mc:Fallback xmlns="">
      <p:transition spd="slow" advTm="5430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5" objId="5"/>
        <p14:stopEvt time="53673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POLITICHE SOCIALI IN UE 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90728" cy="47102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dirty="0"/>
              <a:t>Due tipi di immigrati : </a:t>
            </a:r>
          </a:p>
          <a:p>
            <a:r>
              <a:rPr lang="it-IT" dirty="0"/>
              <a:t>Interni all’Europa – con libera circolazione </a:t>
            </a:r>
          </a:p>
          <a:p>
            <a:r>
              <a:rPr lang="it-IT" dirty="0"/>
              <a:t>Extraeuropei </a:t>
            </a:r>
          </a:p>
          <a:p>
            <a:pPr>
              <a:buNone/>
            </a:pPr>
            <a:endParaRPr lang="it-IT" dirty="0"/>
          </a:p>
          <a:p>
            <a:pPr>
              <a:buNone/>
            </a:pPr>
            <a:endParaRPr lang="it-IT" dirty="0"/>
          </a:p>
          <a:p>
            <a:pPr>
              <a:buNone/>
            </a:pPr>
            <a:r>
              <a:rPr lang="it-IT" dirty="0"/>
              <a:t>Due modelli diversi di inclusione sociale :</a:t>
            </a:r>
          </a:p>
          <a:p>
            <a:r>
              <a:rPr lang="it-IT" dirty="0"/>
              <a:t>Estensione dei diritti – come effetto naturale </a:t>
            </a:r>
          </a:p>
          <a:p>
            <a:r>
              <a:rPr lang="it-IT" dirty="0"/>
              <a:t>Diverso in ogni paese – può dipendere dalle caratteristiche dello straniero o del paese d’origine .</a:t>
            </a:r>
          </a:p>
        </p:txBody>
      </p:sp>
      <p:sp>
        <p:nvSpPr>
          <p:cNvPr id="4" name="Freccia in giù 3"/>
          <p:cNvSpPr/>
          <p:nvPr/>
        </p:nvSpPr>
        <p:spPr>
          <a:xfrm>
            <a:off x="2915816" y="2996952"/>
            <a:ext cx="720080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3 slide.m4a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60432" y="5949280"/>
            <a:ext cx="304800" cy="304800"/>
          </a:xfrm>
          <a:prstGeom prst="rect">
            <a:avLst/>
          </a:prstGeom>
        </p:spPr>
      </p:pic>
      <p:pic>
        <p:nvPicPr>
          <p:cNvPr id="6" name="3 slide">
            <a:hlinkClick r:id="" action="ppaction://media"/>
            <a:extLst>
              <a:ext uri="{FF2B5EF4-FFF2-40B4-BE49-F238E27FC236}">
                <a16:creationId xmlns:a16="http://schemas.microsoft.com/office/drawing/2014/main" xmlns="" id="{30A76B7D-DB3A-4EEA-9660-232E9DA891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7831" y="57968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7"/>
    </mc:Choice>
    <mc:Fallback xmlns="">
      <p:transition spd="slow" advTm="5555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8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6"/>
        <p14:stopEvt time="54972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POLITICHE ANTIDISCRIMINATORIE IN UE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it-IT" sz="3000" dirty="0"/>
              <a:t>Convenzione internazionale delle nazioni unite del 1966 – contro discriminazione e razzismo.</a:t>
            </a:r>
          </a:p>
          <a:p>
            <a:pPr>
              <a:buNone/>
            </a:pPr>
            <a:r>
              <a:rPr lang="it-IT" sz="3000" dirty="0"/>
              <a:t>Tre anni simbolici:</a:t>
            </a:r>
          </a:p>
          <a:p>
            <a:r>
              <a:rPr lang="it-IT" sz="3000" dirty="0"/>
              <a:t>1997 – “anno contro il razzismo “ e istituzione dell’osservatorio.</a:t>
            </a:r>
          </a:p>
          <a:p>
            <a:r>
              <a:rPr lang="it-IT" sz="3000" dirty="0"/>
              <a:t>1999 – art. 13 del trattato di Amsterdam.</a:t>
            </a:r>
          </a:p>
          <a:p>
            <a:r>
              <a:rPr lang="it-IT" sz="3000" dirty="0"/>
              <a:t>2000 – Carta dei diritti fondamentali della UE e piano  d’azione comunitario.</a:t>
            </a:r>
          </a:p>
          <a:p>
            <a:pPr>
              <a:buNone/>
            </a:pPr>
            <a:endParaRPr lang="it-IT" sz="3000" dirty="0"/>
          </a:p>
          <a:p>
            <a:pPr>
              <a:buNone/>
            </a:pPr>
            <a:r>
              <a:rPr lang="it-IT" sz="3000" dirty="0"/>
              <a:t>Tre obiettivi: migliorare la conoscenza, capacità di prevenire e attaccare, promuovere e diffondere.</a:t>
            </a:r>
          </a:p>
          <a:p>
            <a:pPr marL="514350" indent="-514350">
              <a:buFont typeface="+mj-lt"/>
              <a:buAutoNum type="arabicPeriod"/>
            </a:pPr>
            <a:endParaRPr lang="it-IT" dirty="0"/>
          </a:p>
          <a:p>
            <a:endParaRPr lang="it-IT" dirty="0"/>
          </a:p>
        </p:txBody>
      </p:sp>
      <p:pic>
        <p:nvPicPr>
          <p:cNvPr id="4" name="4 slide.m4a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60432" y="5877272"/>
            <a:ext cx="304800" cy="304800"/>
          </a:xfrm>
          <a:prstGeom prst="rect">
            <a:avLst/>
          </a:prstGeom>
        </p:spPr>
      </p:pic>
      <p:pic>
        <p:nvPicPr>
          <p:cNvPr id="5" name="4 slide">
            <a:hlinkClick r:id="" action="ppaction://media"/>
            <a:extLst>
              <a:ext uri="{FF2B5EF4-FFF2-40B4-BE49-F238E27FC236}">
                <a16:creationId xmlns:a16="http://schemas.microsoft.com/office/drawing/2014/main" xmlns="" id="{4348925A-AF00-45CC-8E94-36482429AC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432" y="57248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09"/>
    </mc:Choice>
    <mc:Fallback xmlns="">
      <p:transition spd="slow" advTm="11860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78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5"/>
        <p14:stopEvt time="117939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POLITICHE SOCIALI IN ITALIA – alcune leggi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82272"/>
          </a:xfrm>
        </p:spPr>
        <p:txBody>
          <a:bodyPr/>
          <a:lstStyle/>
          <a:p>
            <a:pPr>
              <a:buNone/>
            </a:pPr>
            <a:r>
              <a:rPr lang="it-IT" dirty="0"/>
              <a:t>Elenco le prime leggi emanate in Italia in materia di immigrazione: </a:t>
            </a:r>
          </a:p>
          <a:p>
            <a:endParaRPr lang="it-IT" dirty="0"/>
          </a:p>
          <a:p>
            <a:r>
              <a:rPr lang="it-IT" dirty="0"/>
              <a:t>Legge del 30 dicembre 1986 n. 943 – trattamento e collocamento di lavoratori extracomunitari.</a:t>
            </a:r>
          </a:p>
          <a:p>
            <a:r>
              <a:rPr lang="it-IT" dirty="0"/>
              <a:t>Legge 28 febbraio 1990 n.39 – asili politici, d’ingresso e di soggiorno.</a:t>
            </a:r>
          </a:p>
          <a:p>
            <a:r>
              <a:rPr lang="it-IT" dirty="0" err="1"/>
              <a:t>D.g.l.</a:t>
            </a:r>
            <a:r>
              <a:rPr lang="it-IT" dirty="0"/>
              <a:t> n.489 del 1995 – diritto all’assistenza sanitaria a tutti gli stranieri regolari, irregolari e clandestini.</a:t>
            </a:r>
          </a:p>
        </p:txBody>
      </p:sp>
      <p:pic>
        <p:nvPicPr>
          <p:cNvPr id="4" name="5 slide.m4a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6416" y="5949280"/>
            <a:ext cx="304800" cy="304800"/>
          </a:xfrm>
          <a:prstGeom prst="rect">
            <a:avLst/>
          </a:prstGeom>
        </p:spPr>
      </p:pic>
      <p:pic>
        <p:nvPicPr>
          <p:cNvPr id="5" name="5 slide">
            <a:hlinkClick r:id="" action="ppaction://media"/>
            <a:extLst>
              <a:ext uri="{FF2B5EF4-FFF2-40B4-BE49-F238E27FC236}">
                <a16:creationId xmlns:a16="http://schemas.microsoft.com/office/drawing/2014/main" xmlns="" id="{0189C030-AFD5-436B-B507-FF748E25EA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6552" y="57968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46"/>
    </mc:Choice>
    <mc:Fallback xmlns="">
      <p:transition spd="slow" advTm="10474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32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5"/>
        <p14:stopEvt time="103413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ORGANIZZAZIONE DEGLI ENTI LOCALI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Le regioni – competenza di indirizzo e </a:t>
            </a:r>
            <a:r>
              <a:rPr lang="it-IT" dirty="0" err="1"/>
              <a:t>programmatoria</a:t>
            </a:r>
            <a:r>
              <a:rPr lang="it-IT" dirty="0"/>
              <a:t>. </a:t>
            </a:r>
          </a:p>
          <a:p>
            <a:r>
              <a:rPr lang="it-IT" dirty="0"/>
              <a:t>Amministrazione comunale – organizzazione e erogazione servizi sociali.</a:t>
            </a:r>
          </a:p>
          <a:p>
            <a:r>
              <a:rPr lang="it-IT" dirty="0"/>
              <a:t>Usl/asl – organizzazione servizi sanitari.</a:t>
            </a:r>
          </a:p>
          <a:p>
            <a:pPr>
              <a:buNone/>
            </a:pPr>
            <a:r>
              <a:rPr lang="it-IT" dirty="0"/>
              <a:t>Per quanto riguarda gli immigrati le strutture d’intervento sono:</a:t>
            </a:r>
          </a:p>
          <a:p>
            <a:r>
              <a:rPr lang="it-IT" dirty="0"/>
              <a:t>Gli uffici per gli stranieri comunali. </a:t>
            </a:r>
          </a:p>
          <a:p>
            <a:r>
              <a:rPr lang="it-IT" dirty="0"/>
              <a:t>Le organizzazioni no profit – rapporti tra oggetti pubblici e soggetti regolati da convenzioni. 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6 slide.m4a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04448" y="6021288"/>
            <a:ext cx="304800" cy="304800"/>
          </a:xfrm>
          <a:prstGeom prst="rect">
            <a:avLst/>
          </a:prstGeom>
        </p:spPr>
      </p:pic>
      <p:pic>
        <p:nvPicPr>
          <p:cNvPr id="5" name="6 slide">
            <a:hlinkClick r:id="" action="ppaction://media"/>
            <a:extLst>
              <a:ext uri="{FF2B5EF4-FFF2-40B4-BE49-F238E27FC236}">
                <a16:creationId xmlns:a16="http://schemas.microsoft.com/office/drawing/2014/main" xmlns="" id="{D7D239FE-4A51-4D84-A5FF-7ACEDEE95F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2048" y="58688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68"/>
    </mc:Choice>
    <mc:Fallback xmlns="">
      <p:transition spd="slow" advTm="7396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1" objId="5"/>
        <p14:stopEvt time="73503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NASCITA UFFICI STRANIERI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it-IT" dirty="0"/>
              <a:t>ES. comune di Roma </a:t>
            </a:r>
          </a:p>
          <a:p>
            <a:r>
              <a:rPr lang="it-IT" dirty="0"/>
              <a:t>Anni ‘90 -“questione immigrati” </a:t>
            </a:r>
          </a:p>
          <a:p>
            <a:r>
              <a:rPr lang="it-IT" dirty="0"/>
              <a:t>Nel 1992 istituzione dell’ ufficio speciale d’immigrazione (usi) che seguiva 4 linee : accoglienza , infanzia e tutela famiglie , promozione lavorativa e promozione culturale.</a:t>
            </a:r>
          </a:p>
          <a:p>
            <a:r>
              <a:rPr lang="it-IT" dirty="0"/>
              <a:t>I servizi che offriva : centri di accoglienza, centri diurni educativi, il servizio di mediazione linguistico culturale, servizi di consulenza per la donna e l’agenzia “</a:t>
            </a:r>
            <a:r>
              <a:rPr lang="it-IT" dirty="0" err="1"/>
              <a:t>chances</a:t>
            </a:r>
            <a:r>
              <a:rPr lang="it-IT" dirty="0"/>
              <a:t>”.</a:t>
            </a:r>
          </a:p>
        </p:txBody>
      </p:sp>
      <p:pic>
        <p:nvPicPr>
          <p:cNvPr id="4" name="7 slide.m4a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32440" y="6093296"/>
            <a:ext cx="304800" cy="304800"/>
          </a:xfrm>
          <a:prstGeom prst="rect">
            <a:avLst/>
          </a:prstGeom>
        </p:spPr>
      </p:pic>
      <p:pic>
        <p:nvPicPr>
          <p:cNvPr id="5" name="7 slide">
            <a:hlinkClick r:id="" action="ppaction://media"/>
            <a:extLst>
              <a:ext uri="{FF2B5EF4-FFF2-40B4-BE49-F238E27FC236}">
                <a16:creationId xmlns:a16="http://schemas.microsoft.com/office/drawing/2014/main" xmlns="" id="{E3E43402-B606-4D12-9E78-2BC69E0561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0040" y="591593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50"/>
    </mc:Choice>
    <mc:Fallback xmlns="">
      <p:transition spd="slow" advTm="9395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2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5"/>
        <p14:stopEvt time="93327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LEGGE 40/98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Disciplina sistematica.</a:t>
            </a:r>
          </a:p>
          <a:p>
            <a:r>
              <a:rPr lang="it-IT" dirty="0"/>
              <a:t>Immigrato regolare = soggetto di obblighi e diritti.</a:t>
            </a:r>
          </a:p>
          <a:p>
            <a:r>
              <a:rPr lang="it-IT" dirty="0"/>
              <a:t>Figura dello sponsor – persona che garantisce all’immigrato alloggio, mantenimento, e rientro in patria.</a:t>
            </a:r>
          </a:p>
          <a:p>
            <a:r>
              <a:rPr lang="it-IT" dirty="0"/>
              <a:t>Centri di permanenza temporanea(</a:t>
            </a:r>
            <a:r>
              <a:rPr lang="it-IT" dirty="0" err="1"/>
              <a:t>cpt</a:t>
            </a:r>
            <a:r>
              <a:rPr lang="it-IT" dirty="0"/>
              <a:t>).</a:t>
            </a:r>
          </a:p>
          <a:p>
            <a:r>
              <a:rPr lang="it-IT" dirty="0"/>
              <a:t>Piena integrità per immigrati regolari.</a:t>
            </a:r>
          </a:p>
          <a:p>
            <a:r>
              <a:rPr lang="it-IT" dirty="0"/>
              <a:t>Minima integrità per immigrati irregolari.</a:t>
            </a:r>
          </a:p>
          <a:p>
            <a:r>
              <a:rPr lang="it-IT" dirty="0"/>
              <a:t>“</a:t>
            </a:r>
            <a:r>
              <a:rPr lang="it-IT" dirty="0" err="1"/>
              <a:t>implementation</a:t>
            </a:r>
            <a:r>
              <a:rPr lang="it-IT" dirty="0"/>
              <a:t> deficit”- incapacità di applicazione della legge.</a:t>
            </a:r>
          </a:p>
        </p:txBody>
      </p:sp>
      <p:pic>
        <p:nvPicPr>
          <p:cNvPr id="4" name="8 slide.m4a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60432" y="5877272"/>
            <a:ext cx="304800" cy="304800"/>
          </a:xfrm>
          <a:prstGeom prst="rect">
            <a:avLst/>
          </a:prstGeom>
        </p:spPr>
      </p:pic>
      <p:pic>
        <p:nvPicPr>
          <p:cNvPr id="5" name="8 slide">
            <a:hlinkClick r:id="" action="ppaction://media"/>
            <a:extLst>
              <a:ext uri="{FF2B5EF4-FFF2-40B4-BE49-F238E27FC236}">
                <a16:creationId xmlns:a16="http://schemas.microsoft.com/office/drawing/2014/main" xmlns="" id="{C9118CF3-52E0-4D25-94ED-07D45631A2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8032" y="57942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554"/>
    </mc:Choice>
    <mc:Fallback xmlns="">
      <p:transition spd="slow" advTm="14155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06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" objId="5"/>
        <p14:stopEvt time="140716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LEGGE 189/2002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t-IT" dirty="0"/>
              <a:t>Immigrato come lavoratore</a:t>
            </a:r>
          </a:p>
          <a:p>
            <a:r>
              <a:rPr lang="it-IT" dirty="0"/>
              <a:t>Riduzione durata permesso di soggiorno(1 anno invece che 2). </a:t>
            </a:r>
          </a:p>
          <a:p>
            <a:r>
              <a:rPr lang="it-IT" dirty="0"/>
              <a:t>Riduzione periodo di permanenza (6 invece che 12 mesi ). </a:t>
            </a:r>
          </a:p>
          <a:p>
            <a:r>
              <a:rPr lang="it-IT" dirty="0"/>
              <a:t>Fondo politiche immigratorie nel fondo delle politiche sociali.</a:t>
            </a:r>
          </a:p>
          <a:p>
            <a:r>
              <a:rPr lang="it-IT" dirty="0"/>
              <a:t>Detenzione massima nei </a:t>
            </a:r>
            <a:r>
              <a:rPr lang="it-IT" dirty="0" err="1"/>
              <a:t>cpt</a:t>
            </a:r>
            <a:r>
              <a:rPr lang="it-IT" dirty="0"/>
              <a:t> prorogata a 60 giorni.</a:t>
            </a:r>
          </a:p>
        </p:txBody>
      </p:sp>
      <p:pic>
        <p:nvPicPr>
          <p:cNvPr id="4" name="9 slide.m4a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460432" y="5949280"/>
            <a:ext cx="304800" cy="304800"/>
          </a:xfrm>
          <a:prstGeom prst="rect">
            <a:avLst/>
          </a:prstGeom>
        </p:spPr>
      </p:pic>
      <p:pic>
        <p:nvPicPr>
          <p:cNvPr id="5" name="9 slide">
            <a:hlinkClick r:id="" action="ppaction://media"/>
            <a:extLst>
              <a:ext uri="{FF2B5EF4-FFF2-40B4-BE49-F238E27FC236}">
                <a16:creationId xmlns:a16="http://schemas.microsoft.com/office/drawing/2014/main" xmlns="" id="{DA1BA3D1-22CE-43B9-8D9B-F63754621B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432" y="57942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97"/>
    </mc:Choice>
    <mc:Fallback xmlns="">
      <p:transition spd="slow" advTm="8139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1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7" objId="5"/>
        <p14:stopEvt time="80265" objId="5"/>
      </p14:showEvt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ttà">
  <a:themeElements>
    <a:clrScheme name="Satellit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Città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ttà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348</TotalTime>
  <Words>648</Words>
  <Application>Microsoft Macintosh PowerPoint</Application>
  <PresentationFormat>Presentazione su schermo (4:3)</PresentationFormat>
  <Paragraphs>78</Paragraphs>
  <Slides>11</Slides>
  <Notes>0</Notes>
  <HiddenSlides>0</HiddenSlides>
  <MMClips>22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Città</vt:lpstr>
      <vt:lpstr>LO SCENARIO EUROPEO DELL’IMMIGRAZIONE :</vt:lpstr>
      <vt:lpstr>POLITICHE SOCIALI   IN UE– le contraddizioni </vt:lpstr>
      <vt:lpstr>POLITICHE SOCIALI IN UE  </vt:lpstr>
      <vt:lpstr>POLITICHE ANTIDISCRIMINATORIE IN UE </vt:lpstr>
      <vt:lpstr>POLITICHE SOCIALI IN ITALIA – alcune leggi </vt:lpstr>
      <vt:lpstr>ORGANIZZAZIONE DEGLI ENTI LOCALI </vt:lpstr>
      <vt:lpstr>NASCITA UFFICI STRANIERI </vt:lpstr>
      <vt:lpstr>LEGGE 40/98 </vt:lpstr>
      <vt:lpstr>LEGGE 189/2002</vt:lpstr>
      <vt:lpstr>WELFARE, IMMIGRAZIONE E CITTADINANZA </vt:lpstr>
      <vt:lpstr>WELFARE, IMMIGRAZIONE E CITTADINANZA 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 SCENARIO EUROPEO DELL’IMMIGRAZIONE :</dc:title>
  <dc:creator>Gioia</dc:creator>
  <cp:lastModifiedBy>Famiglia gui</cp:lastModifiedBy>
  <cp:revision>10</cp:revision>
  <dcterms:created xsi:type="dcterms:W3CDTF">2020-04-19T19:38:01Z</dcterms:created>
  <dcterms:modified xsi:type="dcterms:W3CDTF">2020-04-22T08:28:45Z</dcterms:modified>
</cp:coreProperties>
</file>