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3" ContentType="audi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>
      <p:cViewPr varScale="1">
        <p:scale>
          <a:sx n="101" d="100"/>
          <a:sy n="101" d="100"/>
        </p:scale>
        <p:origin x="-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B6055F8-1D02-4417-9241-55C834FD9970}" type="datetimeFigureOut">
              <a:rPr lang="it-IT" smtClean="0"/>
              <a:pPr/>
              <a:t>24/04/20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14612" y="2000240"/>
            <a:ext cx="6429388" cy="2725292"/>
          </a:xfrm>
        </p:spPr>
        <p:txBody>
          <a:bodyPr>
            <a:normAutofit/>
          </a:bodyPr>
          <a:lstStyle/>
          <a:p>
            <a:pPr algn="ctr"/>
            <a:r>
              <a:rPr lang="it-IT" sz="3500" dirty="0"/>
              <a:t>CAPITOLI 8 E 9 </a:t>
            </a:r>
            <a:r>
              <a:rPr lang="it-IT" sz="3000" dirty="0"/>
              <a:t/>
            </a:r>
            <a:br>
              <a:rPr lang="it-IT" sz="3000" dirty="0"/>
            </a:br>
            <a:r>
              <a:rPr lang="it-IT" sz="4700" dirty="0"/>
              <a:t>IMMIGRAZIONE E SERVIZIO SOCIALE</a:t>
            </a:r>
            <a:r>
              <a:rPr lang="it-IT" sz="4000" dirty="0"/>
              <a:t/>
            </a:r>
            <a:br>
              <a:rPr lang="it-IT" sz="4000" dirty="0"/>
            </a:br>
            <a:r>
              <a:rPr lang="it-IT" sz="2500" dirty="0"/>
              <a:t>Di Elena Spinelli</a:t>
            </a:r>
            <a:r>
              <a:rPr lang="it-IT" sz="3000" dirty="0"/>
              <a:t>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29222" y="285728"/>
            <a:ext cx="5114778" cy="1101248"/>
          </a:xfrm>
        </p:spPr>
        <p:txBody>
          <a:bodyPr>
            <a:normAutofit/>
          </a:bodyPr>
          <a:lstStyle/>
          <a:p>
            <a:r>
              <a:rPr lang="it-IT" sz="1800" dirty="0"/>
              <a:t>METODI E TECNICHE 3 DEL SERVIZIO SOCIALE</a:t>
            </a:r>
          </a:p>
          <a:p>
            <a:r>
              <a:rPr lang="it-IT" sz="1800" dirty="0"/>
              <a:t>ASIA DRAGOVINA</a:t>
            </a:r>
          </a:p>
        </p:txBody>
      </p:sp>
      <p:pic>
        <p:nvPicPr>
          <p:cNvPr id="4" name="RE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6143644"/>
            <a:ext cx="500066" cy="50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822944"/>
          </a:xfrm>
        </p:spPr>
        <p:txBody>
          <a:bodyPr>
            <a:noAutofit/>
          </a:bodyPr>
          <a:lstStyle/>
          <a:p>
            <a:r>
              <a:rPr lang="it-IT" sz="2700" dirty="0"/>
              <a:t>seconde generazioni: i forzati dell’immigrazione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85860"/>
            <a:ext cx="7643866" cy="5286412"/>
          </a:xfrm>
        </p:spPr>
        <p:txBody>
          <a:bodyPr/>
          <a:lstStyle/>
          <a:p>
            <a:pPr>
              <a:buNone/>
            </a:pPr>
            <a:endParaRPr lang="it-IT" dirty="0"/>
          </a:p>
          <a:p>
            <a:pPr algn="ctr">
              <a:buNone/>
            </a:pPr>
            <a:r>
              <a:rPr lang="it-IT" sz="2200" b="1" dirty="0"/>
              <a:t>Rapporto adolescente – scuola</a:t>
            </a:r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endParaRPr lang="it-IT" sz="1900" b="1" dirty="0"/>
          </a:p>
          <a:p>
            <a:pPr algn="ctr">
              <a:buNone/>
            </a:pPr>
            <a:r>
              <a:rPr lang="it-IT" sz="1900" dirty="0"/>
              <a:t>È a partire dal sistema scolastico che l’Italia ha cominciato ad avvertire alcuni cambiamenti del proprio tessuto sociale e a riconsiderare la scuola dell’obbligo come strumento portante di un’integrazione in epoca di evoluzione</a:t>
            </a:r>
            <a:r>
              <a:rPr lang="it-IT" sz="1900" b="1" dirty="0"/>
              <a:t> </a:t>
            </a:r>
          </a:p>
          <a:p>
            <a:pPr algn="ctr">
              <a:buNone/>
            </a:pPr>
            <a:endParaRPr lang="it-IT" b="1" dirty="0"/>
          </a:p>
        </p:txBody>
      </p:sp>
      <p:sp>
        <p:nvSpPr>
          <p:cNvPr id="4" name="Freccia in giù 3"/>
          <p:cNvSpPr/>
          <p:nvPr/>
        </p:nvSpPr>
        <p:spPr>
          <a:xfrm flipH="1">
            <a:off x="3643306" y="2714620"/>
            <a:ext cx="357190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REC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891560"/>
          </a:xfrm>
        </p:spPr>
        <p:txBody>
          <a:bodyPr>
            <a:normAutofit/>
          </a:bodyPr>
          <a:lstStyle/>
          <a:p>
            <a:r>
              <a:rPr lang="it-IT" sz="2700" dirty="0"/>
              <a:t>CAPITOLO 9</a:t>
            </a:r>
            <a:br>
              <a:rPr lang="it-IT" sz="2700" dirty="0"/>
            </a:br>
            <a:r>
              <a:rPr lang="it-IT" sz="2700" dirty="0"/>
              <a:t>UNA PRATICA SUFFICIENTEMENTE BUONA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285860"/>
            <a:ext cx="7429552" cy="5429288"/>
          </a:xfrm>
        </p:spPr>
        <p:txBody>
          <a:bodyPr/>
          <a:lstStyle/>
          <a:p>
            <a:pPr>
              <a:buNone/>
            </a:pPr>
            <a:endParaRPr lang="it-IT" sz="1800" dirty="0"/>
          </a:p>
          <a:p>
            <a:pPr algn="ctr">
              <a:buNone/>
            </a:pPr>
            <a:r>
              <a:rPr lang="it-IT" sz="1900" dirty="0"/>
              <a:t>Appartenenza ad una comunità = “NOI e LORO”</a:t>
            </a:r>
          </a:p>
          <a:p>
            <a:pPr>
              <a:buNone/>
            </a:pPr>
            <a:r>
              <a:rPr lang="it-IT" sz="1800" dirty="0"/>
              <a:t>                                                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>
                <a:sym typeface="Wingdings" pitchFamily="2" charset="2"/>
              </a:rPr>
              <a:t> </a:t>
            </a:r>
            <a:r>
              <a:rPr lang="it-IT" sz="1700" dirty="0"/>
              <a:t>L’esclusione degli “altri diversi” avviene sulla base di un processo che colloca una differenza tra persone in modo da creare SOGGETTI, il gruppo “superiore”, e gli OGGETTI, il gruppo “inferiore”. 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Elaborazione alternativa 3"/>
          <p:cNvSpPr/>
          <p:nvPr/>
        </p:nvSpPr>
        <p:spPr>
          <a:xfrm>
            <a:off x="1500166" y="2571744"/>
            <a:ext cx="4929222" cy="18573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i="1" dirty="0"/>
              <a:t>La </a:t>
            </a:r>
            <a:r>
              <a:rPr lang="it-IT" b="1" i="1" dirty="0"/>
              <a:t>legge 328/2000 </a:t>
            </a:r>
            <a:r>
              <a:rPr lang="it-IT" i="1" dirty="0"/>
              <a:t>indica il SEGRETARIATO SOCIALE e il CASE MANAGEMENT come metodologie di intervento per un processo d’inclusione degli immigrati </a:t>
            </a:r>
          </a:p>
        </p:txBody>
      </p:sp>
      <p:pic>
        <p:nvPicPr>
          <p:cNvPr id="5" name="REC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6000768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891560"/>
          </a:xfrm>
        </p:spPr>
        <p:txBody>
          <a:bodyPr>
            <a:normAutofit/>
          </a:bodyPr>
          <a:lstStyle/>
          <a:p>
            <a:r>
              <a:rPr lang="it-IT" sz="2700" dirty="0"/>
              <a:t>sostegno ostacolato dalla discriminazione e dal razzismo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85860"/>
            <a:ext cx="7786742" cy="521497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Il razzismo è una barriera che impedisce l’accesso alle opportunità e alla giustizia sociale. 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DISINFORMAZIONE </a:t>
            </a:r>
          </a:p>
          <a:p>
            <a:pPr>
              <a:buNone/>
            </a:pPr>
            <a:r>
              <a:rPr lang="it-IT" sz="1800" dirty="0"/>
              <a:t>                                              </a:t>
            </a:r>
          </a:p>
          <a:p>
            <a:pPr>
              <a:buNone/>
            </a:pPr>
            <a:r>
              <a:rPr lang="it-IT" sz="1800" dirty="0"/>
              <a:t>                                                  STEREOTIPI SUGLI IMMIGRATI</a:t>
            </a:r>
          </a:p>
          <a:p>
            <a:pPr>
              <a:buNone/>
            </a:pPr>
            <a:r>
              <a:rPr lang="it-IT" sz="1800" dirty="0"/>
              <a:t>                  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3143240" y="2357430"/>
            <a:ext cx="4214842" cy="27860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it-IT" sz="2000" dirty="0"/>
          </a:p>
          <a:p>
            <a:pPr algn="ctr">
              <a:buNone/>
            </a:pPr>
            <a:r>
              <a:rPr lang="it-IT" sz="2000" dirty="0"/>
              <a:t> “</a:t>
            </a:r>
            <a:r>
              <a:rPr lang="it-IT" sz="2000" b="1" i="1" dirty="0"/>
              <a:t>sindrome dell’assedio” </a:t>
            </a:r>
            <a:r>
              <a:rPr lang="it-IT" sz="2000" dirty="0">
                <a:sym typeface="Wingdings"/>
              </a:rPr>
              <a:t></a:t>
            </a:r>
            <a:r>
              <a:rPr lang="it-IT" sz="2000" dirty="0"/>
              <a:t> la paura diffusa</a:t>
            </a:r>
          </a:p>
          <a:p>
            <a:pPr algn="ctr">
              <a:buNone/>
            </a:pPr>
            <a:r>
              <a:rPr lang="it-IT" sz="2000" dirty="0"/>
              <a:t>di un’invasione da popolazioni del Terzo Mondo o dei paesi dell’Est, ha rafforzato atteggiamenti intolleranti. </a:t>
            </a:r>
          </a:p>
          <a:p>
            <a:pPr algn="ctr"/>
            <a:endParaRPr lang="it-IT" dirty="0"/>
          </a:p>
        </p:txBody>
      </p:sp>
      <p:cxnSp>
        <p:nvCxnSpPr>
          <p:cNvPr id="8" name="Connettore 4 7"/>
          <p:cNvCxnSpPr/>
          <p:nvPr/>
        </p:nvCxnSpPr>
        <p:spPr>
          <a:xfrm>
            <a:off x="2214546" y="5429264"/>
            <a:ext cx="1143008" cy="5715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REC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242048" cy="785794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sostegno ostacolato dalla discriminazione e dal razzismo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5720" y="1214422"/>
            <a:ext cx="7215238" cy="512605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it-IT" sz="2300" i="1" dirty="0"/>
          </a:p>
          <a:p>
            <a:pPr algn="ctr">
              <a:buNone/>
            </a:pPr>
            <a:r>
              <a:rPr lang="it-IT" sz="2300" i="1" dirty="0"/>
              <a:t>Secondo alcuni studiosi il razzismo si manifesta in 3 diverse forme: </a:t>
            </a:r>
          </a:p>
          <a:p>
            <a:pPr algn="ctr">
              <a:buNone/>
            </a:pPr>
            <a:endParaRPr lang="it-IT" dirty="0"/>
          </a:p>
          <a:p>
            <a:pPr algn="ctr">
              <a:buNone/>
            </a:pPr>
            <a:r>
              <a:rPr lang="it-IT" sz="2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RAZZISMO</a:t>
            </a:r>
          </a:p>
          <a:p>
            <a:pPr algn="ctr">
              <a:buNone/>
            </a:pPr>
            <a:r>
              <a:rPr lang="it-IT" sz="2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PERSONALE</a:t>
            </a:r>
          </a:p>
          <a:p>
            <a:pPr algn="ctr">
              <a:buNone/>
            </a:pPr>
            <a:endParaRPr lang="it-IT" sz="2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it-IT" sz="2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r>
              <a:rPr lang="it-IT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RAZZISMO</a:t>
            </a:r>
          </a:p>
          <a:p>
            <a:pPr algn="ctr">
              <a:buNone/>
            </a:pPr>
            <a:r>
              <a:rPr lang="it-IT" sz="2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CULTURALE</a:t>
            </a:r>
          </a:p>
          <a:p>
            <a:pPr algn="ctr">
              <a:buNone/>
            </a:pPr>
            <a:endParaRPr lang="it-IT" sz="2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endParaRPr lang="it-IT" sz="2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None/>
            </a:pPr>
            <a:r>
              <a:rPr lang="it-IT" sz="2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RAZZISMO</a:t>
            </a:r>
          </a:p>
          <a:p>
            <a:pPr algn="ctr">
              <a:buNone/>
            </a:pPr>
            <a:r>
              <a:rPr lang="it-IT" sz="2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 ISTITUZIONALE</a:t>
            </a:r>
          </a:p>
          <a:p>
            <a:pPr algn="ctr"/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14810" y="1285836"/>
            <a:ext cx="3822216" cy="5572164"/>
          </a:xfrm>
        </p:spPr>
        <p:txBody>
          <a:bodyPr>
            <a:normAutofit fontScale="85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None/>
            </a:pPr>
            <a:endParaRPr lang="it-IT" sz="2200" dirty="0"/>
          </a:p>
          <a:p>
            <a:endParaRPr lang="it-IT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REC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6000768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39000" cy="820122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Sostegno ostacolato dalla discriminazione e dal razzismo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071546"/>
            <a:ext cx="7239000" cy="538419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it-IT" sz="2800" b="1" i="1" dirty="0"/>
          </a:p>
          <a:p>
            <a:pPr algn="ctr">
              <a:buNone/>
            </a:pPr>
            <a:r>
              <a:rPr lang="it-IT" sz="2800" b="1" i="1" dirty="0"/>
              <a:t>Le barriere per una pratica antirazzista:</a:t>
            </a:r>
          </a:p>
          <a:p>
            <a:endParaRPr lang="it-IT" sz="28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it-IT" sz="28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None/>
            </a:pP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</a:rPr>
              <a:t> 1.  NEGAZIONE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chemeClr val="accent4">
                    <a:lumMod val="75000"/>
                  </a:schemeClr>
                </a:solidFill>
              </a:rPr>
              <a:t> 2.  OMMISIONE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rgbClr val="00B050"/>
                </a:solidFill>
              </a:rPr>
              <a:t> 3.  DECONTESTUALIZZAZIONE</a:t>
            </a:r>
          </a:p>
          <a:p>
            <a:pPr>
              <a:buNone/>
            </a:pPr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chemeClr val="accent6">
                    <a:lumMod val="50000"/>
                  </a:schemeClr>
                </a:solidFill>
              </a:rPr>
              <a:t> 4.  APPROCCIO CIECO RISPETTO AI COLORI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rgbClr val="0000FF"/>
                </a:solidFill>
              </a:rPr>
              <a:t> 5.  APPROCCIO DEL DUMPING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rgbClr val="FF0000"/>
                </a:solidFill>
              </a:rPr>
              <a:t> 6.  APPROCCIO PATERNALISTICO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rgbClr val="0099FF"/>
                </a:solidFill>
              </a:rPr>
              <a:t> 7.  STRATEGIA DELL’EVITAMENTO</a:t>
            </a:r>
          </a:p>
          <a:p>
            <a:endParaRPr lang="it-IT" sz="2800" b="1" dirty="0"/>
          </a:p>
          <a:p>
            <a:pPr>
              <a:buNone/>
            </a:pPr>
            <a:r>
              <a:rPr lang="it-IT" sz="2800" b="1" dirty="0">
                <a:solidFill>
                  <a:schemeClr val="accent1"/>
                </a:solidFill>
              </a:rPr>
              <a:t> 8.  ESAGERAZIONE</a:t>
            </a:r>
          </a:p>
          <a:p>
            <a:endParaRPr lang="it-IT" dirty="0"/>
          </a:p>
        </p:txBody>
      </p:sp>
      <p:pic>
        <p:nvPicPr>
          <p:cNvPr id="7" name="REC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52" y="6000768"/>
            <a:ext cx="530227" cy="530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239000" cy="891560"/>
          </a:xfrm>
        </p:spPr>
        <p:txBody>
          <a:bodyPr>
            <a:normAutofit/>
          </a:bodyPr>
          <a:lstStyle/>
          <a:p>
            <a:r>
              <a:rPr lang="it-IT" sz="2800" dirty="0"/>
              <a:t>Sostegno ostacolato dalla discriminazione e dal razzismo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609416"/>
            <a:ext cx="7339042" cy="4846320"/>
          </a:xfrm>
        </p:spPr>
        <p:txBody>
          <a:bodyPr/>
          <a:lstStyle/>
          <a:p>
            <a:pPr algn="ctr">
              <a:buNone/>
            </a:pPr>
            <a:endParaRPr lang="it-IT" sz="2000" dirty="0"/>
          </a:p>
          <a:p>
            <a:pPr algn="ctr">
              <a:buNone/>
            </a:pPr>
            <a:endParaRPr lang="it-IT" sz="2200" b="1" i="1" dirty="0">
              <a:latin typeface="Georgia Pro Cond Light" pitchFamily="18" charset="0"/>
            </a:endParaRPr>
          </a:p>
          <a:p>
            <a:pPr algn="ctr">
              <a:buNone/>
            </a:pPr>
            <a:endParaRPr lang="it-IT" sz="2200" b="1" i="1" dirty="0">
              <a:latin typeface="Georgia Pro Cond Light" pitchFamily="18" charset="0"/>
            </a:endParaRPr>
          </a:p>
          <a:p>
            <a:pPr algn="ctr">
              <a:buNone/>
            </a:pPr>
            <a:r>
              <a:rPr lang="it-IT" sz="2200" b="1" i="1" dirty="0">
                <a:latin typeface="Georgia Pro Cond Light" pitchFamily="18" charset="0"/>
              </a:rPr>
              <a:t>Gli assistenti sociali devono pertanto instaurare relazioni sociali non razziste che permettano alle persone di interagire tra loro in un rapporto “soggetto – soggetto”, che convalidi il diritto reciproco degli autoctoni e degli immigrati di essere diversi in quanto esseri umani che rispettano altri esseri umani.</a:t>
            </a:r>
          </a:p>
          <a:p>
            <a:endParaRPr lang="it-IT" b="1" dirty="0"/>
          </a:p>
        </p:txBody>
      </p:sp>
      <p:pic>
        <p:nvPicPr>
          <p:cNvPr id="5" name="REC15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52" y="6000768"/>
            <a:ext cx="530227" cy="530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6767538" cy="677246"/>
          </a:xfrm>
        </p:spPr>
        <p:txBody>
          <a:bodyPr>
            <a:normAutofit/>
          </a:bodyPr>
          <a:lstStyle/>
          <a:p>
            <a:r>
              <a:rPr lang="it-IT" dirty="0"/>
              <a:t>PROCESSI </a:t>
            </a:r>
            <a:r>
              <a:rPr lang="it-IT" dirty="0" err="1"/>
              <a:t>DI</a:t>
            </a:r>
            <a:r>
              <a:rPr lang="it-IT" dirty="0"/>
              <a:t> RADICAMENTO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85860"/>
            <a:ext cx="7715304" cy="5286412"/>
          </a:xfrm>
        </p:spPr>
        <p:txBody>
          <a:bodyPr>
            <a:normAutofit/>
          </a:bodyPr>
          <a:lstStyle/>
          <a:p>
            <a:endParaRPr lang="it-IT" sz="1900" dirty="0"/>
          </a:p>
          <a:p>
            <a:r>
              <a:rPr lang="it-IT" sz="1900" dirty="0"/>
              <a:t>A partire dagli anni 90 la popolazione immigrata si costituisce da nuclei familiari, non più da singoli. </a:t>
            </a:r>
          </a:p>
          <a:p>
            <a:endParaRPr lang="it-IT" sz="1900" dirty="0"/>
          </a:p>
          <a:p>
            <a:endParaRPr lang="it-IT" sz="1900" dirty="0"/>
          </a:p>
          <a:p>
            <a:pPr>
              <a:buNone/>
            </a:pPr>
            <a:r>
              <a:rPr lang="it-IT" sz="1900" i="1" dirty="0"/>
              <a:t>Diversi tipi di radicamento</a:t>
            </a:r>
            <a:r>
              <a:rPr lang="it-IT" sz="1900" dirty="0"/>
              <a:t>:</a:t>
            </a:r>
          </a:p>
          <a:p>
            <a:pPr>
              <a:buNone/>
            </a:pPr>
            <a:endParaRPr lang="it-IT" sz="1900" dirty="0"/>
          </a:p>
          <a:p>
            <a:pPr>
              <a:buNone/>
            </a:pPr>
            <a:endParaRPr lang="it-IT" sz="1900" dirty="0"/>
          </a:p>
          <a:p>
            <a:pPr marL="514350" indent="-514350">
              <a:buFont typeface="+mj-lt"/>
              <a:buAutoNum type="arabicPeriod"/>
            </a:pPr>
            <a:r>
              <a:rPr lang="it-IT" sz="1900" dirty="0"/>
              <a:t>Il radicamento come conseguenza di opportunità di lavoro</a:t>
            </a:r>
          </a:p>
          <a:p>
            <a:pPr marL="514350" indent="-514350">
              <a:buFont typeface="+mj-lt"/>
              <a:buAutoNum type="arabicPeriod"/>
            </a:pPr>
            <a:endParaRPr lang="it-IT" sz="1900" dirty="0"/>
          </a:p>
          <a:p>
            <a:pPr marL="514350" indent="-514350">
              <a:buFont typeface="+mj-lt"/>
              <a:buAutoNum type="arabicPeriod"/>
            </a:pPr>
            <a:r>
              <a:rPr lang="it-IT" sz="1900" dirty="0">
                <a:sym typeface="Wingdings" pitchFamily="2" charset="2"/>
              </a:rPr>
              <a:t>Il radicamento d</a:t>
            </a:r>
            <a:r>
              <a:rPr lang="it-IT" sz="1900" dirty="0"/>
              <a:t>ovuto alla mancanza di motivazioni per tornare</a:t>
            </a:r>
          </a:p>
          <a:p>
            <a:pPr marL="514350" indent="-514350">
              <a:buFont typeface="+mj-lt"/>
              <a:buAutoNum type="arabicPeriod"/>
            </a:pPr>
            <a:endParaRPr lang="it-IT" sz="1900" dirty="0"/>
          </a:p>
          <a:p>
            <a:pPr marL="514350" indent="-514350">
              <a:buFont typeface="+mj-lt"/>
              <a:buAutoNum type="arabicPeriod"/>
            </a:pPr>
            <a:r>
              <a:rPr lang="it-IT" sz="1900" dirty="0"/>
              <a:t>Il radicamento già presente nel progetto migratorio originario </a:t>
            </a:r>
          </a:p>
          <a:p>
            <a:pPr marL="514350" indent="-514350">
              <a:buNone/>
            </a:pPr>
            <a:endParaRPr lang="it-IT" dirty="0"/>
          </a:p>
        </p:txBody>
      </p:sp>
      <p:pic>
        <p:nvPicPr>
          <p:cNvPr id="4" name="RE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52" y="6143644"/>
            <a:ext cx="407989" cy="407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7239000" cy="605808"/>
          </a:xfrm>
        </p:spPr>
        <p:txBody>
          <a:bodyPr>
            <a:normAutofit/>
          </a:bodyPr>
          <a:lstStyle/>
          <a:p>
            <a:r>
              <a:rPr lang="it-IT" dirty="0"/>
              <a:t>Diritto all’unità familiare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428736"/>
            <a:ext cx="7339042" cy="4846320"/>
          </a:xfrm>
        </p:spPr>
        <p:txBody>
          <a:bodyPr>
            <a:normAutofit fontScale="92500"/>
          </a:bodyPr>
          <a:lstStyle/>
          <a:p>
            <a:r>
              <a:rPr lang="it-IT" sz="2000" dirty="0"/>
              <a:t>Il ricongiungimento familiare è il diritto a mantenere o a riacquisire l’unità della famiglia. </a:t>
            </a:r>
          </a:p>
          <a:p>
            <a:pPr algn="ctr">
              <a:buNone/>
            </a:pPr>
            <a:endParaRPr lang="it-IT" sz="2000" i="1" dirty="0">
              <a:latin typeface="Cambria" pitchFamily="18" charset="0"/>
              <a:ea typeface="Cambria" pitchFamily="18" charset="0"/>
            </a:endParaRPr>
          </a:p>
          <a:p>
            <a:pPr algn="ctr">
              <a:buNone/>
            </a:pPr>
            <a:r>
              <a:rPr lang="it-IT" sz="2000" i="1" dirty="0">
                <a:latin typeface="Cambria" pitchFamily="18" charset="0"/>
                <a:ea typeface="Cambria" pitchFamily="18" charset="0"/>
              </a:rPr>
              <a:t>“Il diritto alla vita familiare è considerato come un diritto universale ma l’incorporazione degli ordinamenti giuridici non lo rende universale.”        </a:t>
            </a:r>
            <a:r>
              <a:rPr lang="it-IT" sz="2000" i="1" dirty="0" err="1">
                <a:latin typeface="Cambria" pitchFamily="18" charset="0"/>
                <a:ea typeface="Cambria" pitchFamily="18" charset="0"/>
              </a:rPr>
              <a:t>-Morris</a:t>
            </a:r>
            <a:endParaRPr lang="it-IT" sz="2000" i="1" dirty="0">
              <a:latin typeface="Cambria" pitchFamily="18" charset="0"/>
              <a:ea typeface="Cambria" pitchFamily="18" charset="0"/>
            </a:endParaRPr>
          </a:p>
          <a:p>
            <a:endParaRPr lang="it-IT" sz="2200" dirty="0"/>
          </a:p>
          <a:p>
            <a:pPr>
              <a:buNone/>
            </a:pPr>
            <a:r>
              <a:rPr lang="it-IT" sz="2100" dirty="0"/>
              <a:t>In base alla legge 40/98 e alla 189/2002 il ricongiungimento familiare è subordinato alla disponibilità di: </a:t>
            </a:r>
          </a:p>
          <a:p>
            <a:pPr>
              <a:buNone/>
            </a:pPr>
            <a:endParaRPr lang="it-IT" sz="2100" dirty="0"/>
          </a:p>
          <a:p>
            <a:pPr lvl="0"/>
            <a:r>
              <a:rPr lang="it-IT" sz="2100" dirty="0"/>
              <a:t>Un reddito minimo derivante da fonti lecite non inferiore all’importo annuo dell’assegno sociale</a:t>
            </a:r>
          </a:p>
          <a:p>
            <a:pPr lvl="0"/>
            <a:r>
              <a:rPr lang="it-IT" sz="2100" dirty="0"/>
              <a:t>Una certificazione di soggiorno</a:t>
            </a:r>
          </a:p>
          <a:p>
            <a:pPr lvl="0"/>
            <a:r>
              <a:rPr lang="it-IT" sz="2100" dirty="0"/>
              <a:t>Un alloggio idoneo </a:t>
            </a:r>
          </a:p>
          <a:p>
            <a:endParaRPr lang="it-IT" dirty="0"/>
          </a:p>
        </p:txBody>
      </p:sp>
      <p:pic>
        <p:nvPicPr>
          <p:cNvPr id="4" name="RE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52" y="6000768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053290" cy="500066"/>
          </a:xfrm>
        </p:spPr>
        <p:txBody>
          <a:bodyPr>
            <a:normAutofit fontScale="90000"/>
          </a:bodyPr>
          <a:lstStyle/>
          <a:p>
            <a:r>
              <a:rPr lang="it-IT" dirty="0"/>
              <a:t>DIRITTO ALL’</a:t>
            </a:r>
            <a:r>
              <a:rPr lang="it-IT" dirty="0" err="1"/>
              <a:t>UNITà</a:t>
            </a:r>
            <a:r>
              <a:rPr lang="it-IT" dirty="0"/>
              <a:t> FAMILIARE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928670"/>
            <a:ext cx="785818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600" b="1" dirty="0"/>
              <a:t>In base alla normativa vigente del 2002, </a:t>
            </a:r>
            <a:r>
              <a:rPr lang="it-IT" sz="1600" dirty="0"/>
              <a:t>il cittadino straniero può richiedere il ricongiungimento con:</a:t>
            </a:r>
          </a:p>
          <a:p>
            <a:pPr>
              <a:buNone/>
            </a:pPr>
            <a:endParaRPr lang="it-IT" sz="1600" dirty="0"/>
          </a:p>
          <a:p>
            <a:pPr lvl="0"/>
            <a:r>
              <a:rPr lang="it-IT" sz="1600" dirty="0"/>
              <a:t>Il coniuge </a:t>
            </a:r>
          </a:p>
          <a:p>
            <a:pPr lvl="0"/>
            <a:r>
              <a:rPr lang="it-IT" sz="1600" dirty="0"/>
              <a:t>I figli</a:t>
            </a:r>
          </a:p>
          <a:p>
            <a:pPr lvl="0"/>
            <a:r>
              <a:rPr lang="it-IT" sz="1600" dirty="0"/>
              <a:t>I genitori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b="1" dirty="0"/>
              <a:t>Varie difficoltà burocratiche: </a:t>
            </a:r>
          </a:p>
          <a:p>
            <a:pPr>
              <a:buNone/>
            </a:pPr>
            <a:endParaRPr lang="it-IT" sz="1600" dirty="0"/>
          </a:p>
          <a:p>
            <a:pPr lvl="0"/>
            <a:r>
              <a:rPr lang="it-IT" sz="1600" dirty="0"/>
              <a:t>Tempi lunghi </a:t>
            </a:r>
          </a:p>
          <a:p>
            <a:pPr lvl="0" algn="ctr"/>
            <a:r>
              <a:rPr lang="it-IT" sz="1600" dirty="0"/>
              <a:t>Economici di reddito e alloggio             Gli immigrati sono costretti a dividere la casa con altre persone, vivendo quindi in case “non idonee”. 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A tale insufficienza di un mercato di affitti accessibili a tutti , corrispondono risposte istituzionali ridotte, consistenti in Centri di accoglienza per famiglie, disponibili per chi ha il permesso di soggiorno.</a:t>
            </a:r>
          </a:p>
          <a:p>
            <a:endParaRPr lang="it-IT" sz="1800" dirty="0"/>
          </a:p>
        </p:txBody>
      </p:sp>
      <p:cxnSp>
        <p:nvCxnSpPr>
          <p:cNvPr id="23" name="Connettore 2 22"/>
          <p:cNvCxnSpPr/>
          <p:nvPr/>
        </p:nvCxnSpPr>
        <p:spPr>
          <a:xfrm>
            <a:off x="3500430" y="4214818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ccia in giù 27"/>
          <p:cNvSpPr/>
          <p:nvPr/>
        </p:nvSpPr>
        <p:spPr>
          <a:xfrm>
            <a:off x="785786" y="4429132"/>
            <a:ext cx="14287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umetto 2 30"/>
          <p:cNvSpPr/>
          <p:nvPr/>
        </p:nvSpPr>
        <p:spPr>
          <a:xfrm>
            <a:off x="3857620" y="1428736"/>
            <a:ext cx="3643338" cy="221457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STRENGHTS MODEL: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sz="1600" dirty="0">
                <a:sym typeface="Wingdings" pitchFamily="2" charset="2"/>
              </a:rPr>
              <a:t>Prospettiva elaborata da studiosi degli Stati Uniti, basata sulla constatazione che le persone hanno la capacità di  sopravvivere alle più complesse e difficili situazioni.</a:t>
            </a:r>
            <a:endParaRPr lang="it-IT" sz="1600" dirty="0"/>
          </a:p>
        </p:txBody>
      </p:sp>
      <p:pic>
        <p:nvPicPr>
          <p:cNvPr id="7" name="RE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571504"/>
          </a:xfrm>
        </p:spPr>
        <p:txBody>
          <a:bodyPr>
            <a:normAutofit fontScale="90000"/>
          </a:bodyPr>
          <a:lstStyle/>
          <a:p>
            <a:r>
              <a:rPr lang="it-IT" dirty="0"/>
              <a:t>DIRITTO ALL’</a:t>
            </a:r>
            <a:r>
              <a:rPr lang="it-IT" dirty="0" err="1"/>
              <a:t>UNITà</a:t>
            </a:r>
            <a:r>
              <a:rPr lang="it-IT" dirty="0"/>
              <a:t> FAMILIARE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285860"/>
            <a:ext cx="7239000" cy="484632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t-IT" b="1" dirty="0"/>
              <a:t>MINORI STRANIERI NON ACCOMPAGNATI</a:t>
            </a:r>
          </a:p>
          <a:p>
            <a:pPr>
              <a:buNone/>
            </a:pPr>
            <a:endParaRPr lang="it-IT" b="1" dirty="0"/>
          </a:p>
          <a:p>
            <a:pPr>
              <a:buFontTx/>
              <a:buChar char="-"/>
            </a:pPr>
            <a:r>
              <a:rPr lang="it-IT" dirty="0"/>
              <a:t>Hanno un’età inferiore ai 18 anni e fanno ingresso in un paese europeo, non accompagnati da un adulto.  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r>
              <a:rPr lang="it-IT" dirty="0"/>
              <a:t>Paesi di maggiore provenienza: Albania, Marocco, Romania.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r>
              <a:rPr lang="it-IT" dirty="0"/>
              <a:t>In Italia sono titolari di tutti i diritti garantiti dalla convenzione ONU sui diritti del fanciullo. I minori vengono presi in carico dai servizi sociali comunali e inseriti in case famiglia. </a:t>
            </a:r>
          </a:p>
          <a:p>
            <a:pPr>
              <a:buNone/>
            </a:pPr>
            <a:endParaRPr lang="it-IT" dirty="0"/>
          </a:p>
          <a:p>
            <a:pPr>
              <a:buFontTx/>
              <a:buChar char="-"/>
            </a:pPr>
            <a:r>
              <a:rPr lang="it-IT" dirty="0"/>
              <a:t>Non possono essere espulsi, tranne per motivi di ordine pubblico e di sicurezza, per i quali verrà preso un provvedimento dal Tribunale per i minorenni. 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REC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67604" cy="785818"/>
          </a:xfrm>
        </p:spPr>
        <p:txBody>
          <a:bodyPr>
            <a:noAutofit/>
          </a:bodyPr>
          <a:lstStyle/>
          <a:p>
            <a:r>
              <a:rPr lang="it-IT" sz="2700" dirty="0"/>
              <a:t>Risorse per minori: istituti, affidamenti e famiglie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285860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it-IT" dirty="0"/>
              <a:t>La filosofa </a:t>
            </a:r>
            <a:r>
              <a:rPr lang="it-IT" i="1" dirty="0"/>
              <a:t>Martha </a:t>
            </a:r>
            <a:r>
              <a:rPr lang="it-IT" i="1" dirty="0" err="1"/>
              <a:t>Nussbaum</a:t>
            </a:r>
            <a:r>
              <a:rPr lang="it-IT" i="1" dirty="0"/>
              <a:t> </a:t>
            </a:r>
            <a:r>
              <a:rPr lang="it-IT" dirty="0"/>
              <a:t>confuta l’idea che la famiglia sia un’istituzione totalmente privata e al di fuori della regolamentazione dello Stato. </a:t>
            </a:r>
          </a:p>
          <a:p>
            <a:pPr algn="ctr">
              <a:buNone/>
            </a:pPr>
            <a:r>
              <a:rPr lang="it-IT" sz="2000" dirty="0"/>
              <a:t>                                        La famiglia è costituita e modellata da leggi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dirty="0" err="1"/>
              <a:t>Nussbaum</a:t>
            </a:r>
            <a:r>
              <a:rPr lang="it-IT" sz="2400" dirty="0"/>
              <a:t> sostiene che sia compito delle politiche pubbliche, delle leggi e delle politiche culturali allargare il raggio delle libertà di ciascuno, inclusi i bambini.</a:t>
            </a:r>
          </a:p>
          <a:p>
            <a:pPr>
              <a:buNone/>
            </a:pPr>
            <a:r>
              <a:rPr lang="it-IT" sz="2400" dirty="0"/>
              <a:t>                                          </a:t>
            </a:r>
          </a:p>
        </p:txBody>
      </p:sp>
      <p:cxnSp>
        <p:nvCxnSpPr>
          <p:cNvPr id="5" name="Connettore 4 4"/>
          <p:cNvCxnSpPr/>
          <p:nvPr/>
        </p:nvCxnSpPr>
        <p:spPr>
          <a:xfrm>
            <a:off x="2714612" y="2786058"/>
            <a:ext cx="1143008" cy="3571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REC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857892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67604" cy="857256"/>
          </a:xfrm>
        </p:spPr>
        <p:txBody>
          <a:bodyPr>
            <a:noAutofit/>
          </a:bodyPr>
          <a:lstStyle/>
          <a:p>
            <a:r>
              <a:rPr lang="it-IT" sz="2700" dirty="0"/>
              <a:t>RISORSE PER MINORI: ISTITUTI AFFIDAMENTI E FAMIGLIE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it-IT" sz="1900" b="1" i="1" dirty="0"/>
              <a:t>L’istituto</a:t>
            </a:r>
            <a:r>
              <a:rPr lang="it-IT" sz="1900" dirty="0"/>
              <a:t> è una risorsa da considerare come un luogo che garantisce continuità, socializzazione, istruzione e protezione.</a:t>
            </a:r>
          </a:p>
          <a:p>
            <a:pPr lvl="0"/>
            <a:endParaRPr lang="it-IT" sz="1900" dirty="0"/>
          </a:p>
          <a:p>
            <a:pPr lvl="0"/>
            <a:endParaRPr lang="it-IT" sz="1900" dirty="0"/>
          </a:p>
          <a:p>
            <a:pPr lvl="0"/>
            <a:r>
              <a:rPr lang="it-IT" sz="1900" b="1" i="1" dirty="0"/>
              <a:t>L’affido familiare </a:t>
            </a:r>
            <a:r>
              <a:rPr lang="it-IT" sz="1900" dirty="0"/>
              <a:t>è un'istituzione dell'ordinamento civile italiano che si basa su un provvedimento temporaneo che si rivolge a bambini e a ragazzi fino ai diciotto anni, di nazionalità italiana o straniera, che si trovano in situazioni di instabilità familiare.</a:t>
            </a:r>
          </a:p>
          <a:p>
            <a:pPr lvl="0"/>
            <a:endParaRPr lang="it-IT" sz="1900" dirty="0"/>
          </a:p>
          <a:p>
            <a:pPr lvl="0"/>
            <a:endParaRPr lang="it-IT" sz="1900" dirty="0"/>
          </a:p>
          <a:p>
            <a:pPr lvl="0"/>
            <a:r>
              <a:rPr lang="it-IT" sz="1900" b="1" i="1" dirty="0"/>
              <a:t>La comunità </a:t>
            </a:r>
            <a:r>
              <a:rPr lang="it-IT" sz="1900" dirty="0"/>
              <a:t>può essere vista come un’oasi di risorse da rendere accettabili dagli immigrati.  </a:t>
            </a:r>
          </a:p>
          <a:p>
            <a:pPr>
              <a:buNone/>
            </a:pPr>
            <a:endParaRPr lang="it-IT" sz="1900" dirty="0"/>
          </a:p>
        </p:txBody>
      </p:sp>
      <p:pic>
        <p:nvPicPr>
          <p:cNvPr id="4" name="REC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52" y="5857892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571504"/>
          </a:xfrm>
        </p:spPr>
        <p:txBody>
          <a:bodyPr>
            <a:normAutofit/>
          </a:bodyPr>
          <a:lstStyle/>
          <a:p>
            <a:r>
              <a:rPr lang="it-IT" sz="2700" dirty="0"/>
              <a:t>Sostegno psicosociale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571612"/>
            <a:ext cx="7239000" cy="48463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/>
              <a:buChar char="à"/>
            </a:pPr>
            <a:r>
              <a:rPr lang="it-IT" sz="1800" dirty="0"/>
              <a:t>È necessario un lavoro di riadattamento per vivere insieme, con le persone che il tempo e la distanza hanno trasformato e reso non più intime.  </a:t>
            </a:r>
          </a:p>
          <a:p>
            <a:pPr>
              <a:buFont typeface="Wingdings"/>
              <a:buChar char="à"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In tale contesto l’</a:t>
            </a:r>
            <a:r>
              <a:rPr lang="it-IT" sz="1800" b="1" dirty="0"/>
              <a:t>ASCOLTO</a:t>
            </a:r>
            <a:r>
              <a:rPr lang="it-IT" sz="1800" dirty="0"/>
              <a:t> e la consulenza psicosociale e i vari interventi che ne conseguono sono parte integrante  dell’intervento di servizio sociale. Tale sostegno può configurarsi come un accompagnamento al percorso dell’inserimento nella nuova realtà.  </a:t>
            </a:r>
          </a:p>
          <a:p>
            <a:endParaRPr lang="it-IT" sz="1800" dirty="0"/>
          </a:p>
          <a:p>
            <a:pPr>
              <a:buNone/>
            </a:pPr>
            <a:r>
              <a:rPr lang="it-IT" sz="1800" dirty="0"/>
              <a:t>Sono presenti interventi:</a:t>
            </a:r>
          </a:p>
          <a:p>
            <a:endParaRPr lang="it-IT" sz="1800" dirty="0"/>
          </a:p>
          <a:p>
            <a:pPr lvl="0"/>
            <a:r>
              <a:rPr lang="it-IT" sz="1800" dirty="0"/>
              <a:t>Socio assistenziali, relative alle condizioni materiali e risorse disponibili</a:t>
            </a:r>
          </a:p>
          <a:p>
            <a:pPr lvl="0"/>
            <a:endParaRPr lang="it-IT" sz="1800" dirty="0"/>
          </a:p>
          <a:p>
            <a:pPr lvl="0"/>
            <a:r>
              <a:rPr lang="it-IT" sz="1800" dirty="0"/>
              <a:t>Interventi di sostegno psicologico : di coppia, alla genitorialità, alle donne</a:t>
            </a:r>
          </a:p>
          <a:p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1785918" y="2214554"/>
            <a:ext cx="785818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REC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67604" cy="857256"/>
          </a:xfrm>
        </p:spPr>
        <p:txBody>
          <a:bodyPr>
            <a:normAutofit/>
          </a:bodyPr>
          <a:lstStyle/>
          <a:p>
            <a:r>
              <a:rPr lang="it-IT" sz="2700" dirty="0"/>
              <a:t>seconde generazioni: i forzati dell’immigrazione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500174"/>
            <a:ext cx="7572428" cy="49555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dirty="0"/>
              <a:t>Molti immigrati hanno dovuto accettare lavori umili per guadagnarsi la vita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Portano con sé la frustrazione di compiere un lavoro inadeguato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I giovani di seconda generazione privi di potere decisionale, </a:t>
            </a:r>
            <a:r>
              <a:rPr lang="it-IT" sz="1800" dirty="0" err="1"/>
              <a:t>subuscono</a:t>
            </a:r>
            <a:r>
              <a:rPr lang="it-IT" sz="1800" dirty="0"/>
              <a:t> un                             </a:t>
            </a:r>
            <a:r>
              <a:rPr lang="it-IT" sz="1800" b="1" i="1" dirty="0"/>
              <a:t>“doppio rifiuto” </a:t>
            </a:r>
            <a:r>
              <a:rPr lang="it-IT" sz="1800" dirty="0"/>
              <a:t>  </a:t>
            </a:r>
          </a:p>
          <a:p>
            <a:pPr>
              <a:buNone/>
            </a:pPr>
            <a:r>
              <a:rPr lang="it-IT" sz="1800" dirty="0"/>
              <a:t>             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           </a:t>
            </a:r>
          </a:p>
          <a:p>
            <a:pPr>
              <a:buNone/>
            </a:pPr>
            <a:r>
              <a:rPr lang="it-IT" sz="1800" dirty="0"/>
              <a:t>                   DAI COETANEI                        DALLA FAMIGLIA </a:t>
            </a:r>
          </a:p>
          <a:p>
            <a:pPr>
              <a:buNone/>
            </a:pPr>
            <a:r>
              <a:rPr lang="it-IT" sz="1800" dirty="0"/>
              <a:t> 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1214414" y="2071678"/>
            <a:ext cx="14287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rot="5400000">
            <a:off x="2607455" y="4464851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rot="16200000" flipH="1">
            <a:off x="4572000" y="4429132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1214414" y="4000504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REC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090" y="5929330"/>
            <a:ext cx="458789" cy="45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Mi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512</TotalTime>
  <Words>979</Words>
  <Application>Microsoft Macintosh PowerPoint</Application>
  <PresentationFormat>Presentazione su schermo (4:3)</PresentationFormat>
  <Paragraphs>179</Paragraphs>
  <Slides>15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Mito</vt:lpstr>
      <vt:lpstr>CAPITOLI 8 E 9  IMMIGRAZIONE E SERVIZIO SOCIALE Di Elena Spinelli </vt:lpstr>
      <vt:lpstr>PROCESSI DI RADICAMENTO</vt:lpstr>
      <vt:lpstr>Diritto all’unità familiare</vt:lpstr>
      <vt:lpstr>DIRITTO ALL’UNITà FAMILIARE</vt:lpstr>
      <vt:lpstr>DIRITTO ALL’UNITà FAMILIARE</vt:lpstr>
      <vt:lpstr>Risorse per minori: istituti, affidamenti e famiglie</vt:lpstr>
      <vt:lpstr>RISORSE PER MINORI: ISTITUTI AFFIDAMENTI E FAMIGLIE</vt:lpstr>
      <vt:lpstr>Sostegno psicosociale</vt:lpstr>
      <vt:lpstr>seconde generazioni: i forzati dell’immigrazione</vt:lpstr>
      <vt:lpstr>seconde generazioni: i forzati dell’immigrazione</vt:lpstr>
      <vt:lpstr>CAPITOLO 9 UNA PRATICA SUFFICIENTEMENTE BUONA</vt:lpstr>
      <vt:lpstr>sostegno ostacolato dalla discriminazione e dal razzismo</vt:lpstr>
      <vt:lpstr>sostegno ostacolato dalla discriminazione e dal razzismo</vt:lpstr>
      <vt:lpstr>Sostegno ostacolato dalla discriminazione e dal razzismo</vt:lpstr>
      <vt:lpstr>Sostegno ostacolato dalla discriminazione e dal razzismo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CAPITOLI 8 E 9  IMMIGRAZIONE E SERVIZIO SOCIALE Di elena spinelli </dc:title>
  <dc:creator>Asia</dc:creator>
  <cp:lastModifiedBy>Famiglia gui</cp:lastModifiedBy>
  <cp:revision>53</cp:revision>
  <dcterms:created xsi:type="dcterms:W3CDTF">2020-04-01T10:47:42Z</dcterms:created>
  <dcterms:modified xsi:type="dcterms:W3CDTF">2020-04-24T09:38:50Z</dcterms:modified>
</cp:coreProperties>
</file>